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63" r:id="rId2"/>
    <p:sldId id="368" r:id="rId3"/>
    <p:sldId id="371" r:id="rId4"/>
    <p:sldId id="373" r:id="rId5"/>
    <p:sldId id="374" r:id="rId6"/>
    <p:sldId id="376" r:id="rId7"/>
    <p:sldId id="378" r:id="rId8"/>
    <p:sldId id="380" r:id="rId9"/>
    <p:sldId id="381" r:id="rId10"/>
    <p:sldId id="383" r:id="rId11"/>
    <p:sldId id="389" r:id="rId12"/>
    <p:sldId id="385" r:id="rId13"/>
    <p:sldId id="390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19F8A-C67A-4263-965D-B4A251134F06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D652A-76F9-4EAD-A8B7-80A09A39E7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20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BD652A-76F9-4EAD-A8B7-80A09A39E7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07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9" name="yt_image_12909" title="H_50.97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1" name="yt_shape_12911"/>
          <p:cNvSpPr txBox="1"/>
          <p:nvPr/>
        </p:nvSpPr>
        <p:spPr>
          <a:xfrm>
            <a:off x="540119" y="158401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用一对数表示位置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首先把物体所在的平面分成若干行和若干列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行数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组成一对数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表示平面上点的位置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用方位角表示位置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首先在平面内确定一个点作为参照点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然后用由此点测得物体的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方位角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和目标到此点的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距离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来表示该物体的位置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经常用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经度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纬度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来确定某地的位置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6E12EC-FAA2-ED55-90C7-AF305C3C5014}"/>
              </a:ext>
            </a:extLst>
          </p:cNvPr>
          <p:cNvSpPr txBox="1"/>
          <p:nvPr/>
        </p:nvSpPr>
        <p:spPr>
          <a:xfrm>
            <a:off x="10813307" y="150040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0956B3-63D9-D546-2845-4C16952653BF}"/>
              </a:ext>
            </a:extLst>
          </p:cNvPr>
          <p:cNvSpPr txBox="1"/>
          <p:nvPr/>
        </p:nvSpPr>
        <p:spPr>
          <a:xfrm>
            <a:off x="450108" y="1975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5DCB9C-99CA-4047-8690-3515F60E2F18}"/>
              </a:ext>
            </a:extLst>
          </p:cNvPr>
          <p:cNvSpPr txBox="1"/>
          <p:nvPr/>
        </p:nvSpPr>
        <p:spPr>
          <a:xfrm>
            <a:off x="1669308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96157A-69B6-BA42-50CC-837D5EF28107}"/>
              </a:ext>
            </a:extLst>
          </p:cNvPr>
          <p:cNvSpPr txBox="1"/>
          <p:nvPr/>
        </p:nvSpPr>
        <p:spPr>
          <a:xfrm>
            <a:off x="1364508" y="292686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方位角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7D9104-1A2D-6DBF-CF9A-20F90654ED1C}"/>
              </a:ext>
            </a:extLst>
          </p:cNvPr>
          <p:cNvSpPr txBox="1"/>
          <p:nvPr/>
        </p:nvSpPr>
        <p:spPr>
          <a:xfrm>
            <a:off x="5022108" y="29268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距离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19F68C-4CF1-EABA-0EA3-3298CA5775DB}"/>
              </a:ext>
            </a:extLst>
          </p:cNvPr>
          <p:cNvSpPr txBox="1"/>
          <p:nvPr/>
        </p:nvSpPr>
        <p:spPr>
          <a:xfrm>
            <a:off x="3193308" y="34023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经度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59C38F-42F5-24BC-2FEE-7FB8831A4BA8}"/>
              </a:ext>
            </a:extLst>
          </p:cNvPr>
          <p:cNvSpPr txBox="1"/>
          <p:nvPr/>
        </p:nvSpPr>
        <p:spPr>
          <a:xfrm>
            <a:off x="4717308" y="34023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纬度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0" name="yt_shape_12960"/>
          <p:cNvSpPr txBox="1"/>
          <p:nvPr/>
        </p:nvSpPr>
        <p:spPr>
          <a:xfrm>
            <a:off x="529852" y="1772816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笑笑说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西游传说坐标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961" name="yt_shape_12961"/>
          <p:cNvSpPr txBox="1"/>
          <p:nvPr/>
        </p:nvSpPr>
        <p:spPr>
          <a:xfrm>
            <a:off x="529852" y="2252119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乐乐说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华夏五千年坐标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962" name="yt_shape_12962"/>
          <p:cNvSpPr txBox="1"/>
          <p:nvPr/>
        </p:nvSpPr>
        <p:spPr>
          <a:xfrm>
            <a:off x="529852" y="2731422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若他们二人所说的位置都正确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63" name="yt_shape_12963"/>
          <p:cNvSpPr txBox="1"/>
          <p:nvPr/>
        </p:nvSpPr>
        <p:spPr>
          <a:xfrm>
            <a:off x="529852" y="3194246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在图中建立适当的平面直角坐标系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964"/>
          <p:cNvSpPr txBox="1"/>
          <p:nvPr/>
        </p:nvSpPr>
        <p:spPr>
          <a:xfrm>
            <a:off x="529852" y="382591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2965" name="yt_shape_129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44272" y="2060848"/>
            <a:ext cx="2896870" cy="2911917"/>
            <a:chOff x="0" y="0"/>
            <a:chExt cx="3467404" cy="3485415"/>
          </a:xfrm>
        </p:grpSpPr>
        <p:pic>
          <p:nvPicPr>
            <p:cNvPr id="3" name="yt_image_12965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67404" cy="3020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7" name="yt_shape_12967"/>
            <p:cNvSpPr txBox="1"/>
            <p:nvPr/>
          </p:nvSpPr>
          <p:spPr>
            <a:xfrm>
              <a:off x="1136149" y="305690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2958">
            <a:extLst>
              <a:ext uri="{FF2B5EF4-FFF2-40B4-BE49-F238E27FC236}">
                <a16:creationId xmlns:a16="http://schemas.microsoft.com/office/drawing/2014/main" id="{88438A3F-BF17-07E2-2A47-D186A5992A6A}"/>
              </a:ext>
            </a:extLst>
          </p:cNvPr>
          <p:cNvSpPr txBox="1"/>
          <p:nvPr/>
        </p:nvSpPr>
        <p:spPr>
          <a:xfrm>
            <a:off x="540000" y="764704"/>
            <a:ext cx="1124463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国庆假期期间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笑笑所在的学习小组组织了到方特梦幻王国的游园活动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笑笑和乐乐对着景区示意图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讨论景点位置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图中小正方形边长代表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5" name="yt_image_12969">
            <a:extLst>
              <a:ext uri="{FF2B5EF4-FFF2-40B4-BE49-F238E27FC236}">
                <a16:creationId xmlns:a16="http://schemas.microsoft.com/office/drawing/2014/main" id="{A212A470-0CD8-2524-EB3F-1215E8A46BBE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5440" y="3825913"/>
            <a:ext cx="2923878" cy="276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1" name="yt_shape_12971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用坐标描述其他地点的位置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972"/>
          <p:cNvSpPr txBox="1"/>
          <p:nvPr/>
        </p:nvSpPr>
        <p:spPr>
          <a:xfrm>
            <a:off x="540119" y="1531667"/>
            <a:ext cx="750009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太空飞梭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秦陵历险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魔幻城堡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南门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丛林飞龙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2969">
            <a:extLst>
              <a:ext uri="{FF2B5EF4-FFF2-40B4-BE49-F238E27FC236}">
                <a16:creationId xmlns:a16="http://schemas.microsoft.com/office/drawing/2014/main" id="{034E5E4C-A13A-B051-47B7-1C7513ECF77E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1114257"/>
            <a:ext cx="3623792" cy="342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b30147c-3702-4b4d-822b-9546236ffef6.png&quot;}"/>
            </a:endParaRPr>
          </a:p>
        </p:txBody>
      </p:sp>
      <p:sp>
        <p:nvSpPr>
          <p:cNvPr id="12978" name="yt_shape_12978"/>
          <p:cNvSpPr txBox="1"/>
          <p:nvPr/>
        </p:nvSpPr>
        <p:spPr>
          <a:xfrm>
            <a:off x="540119" y="1611028"/>
            <a:ext cx="11248135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海口市一中月考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一只甲虫在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每小格边长为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上沿着网格线运动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处出发去看望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处的其他甲虫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向上向右走均为正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向下向左走均为负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其中第一个数表示左右方向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第二个数表示上下方向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979" name="yt_shape_12979" title="H_177.2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3789040"/>
            <a:ext cx="1994077" cy="2250576"/>
            <a:chOff x="0" y="0"/>
            <a:chExt cx="1994077" cy="2250576"/>
          </a:xfrm>
        </p:grpSpPr>
        <p:pic>
          <p:nvPicPr>
            <p:cNvPr id="2" name="yt_image_1297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4077" cy="1854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1" name="yt_shape_12981"/>
            <p:cNvSpPr txBox="1"/>
            <p:nvPr/>
          </p:nvSpPr>
          <p:spPr>
            <a:xfrm>
              <a:off x="387574" y="18905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983" name="yt_shape_12983"/>
          <p:cNvSpPr txBox="1"/>
          <p:nvPr/>
        </p:nvSpPr>
        <p:spPr>
          <a:xfrm>
            <a:off x="403745" y="4180672"/>
            <a:ext cx="8787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4" name="yt_shape_1683887601998">
            <a:extLst>
              <a:ext uri="{FF2B5EF4-FFF2-40B4-BE49-F238E27FC236}">
                <a16:creationId xmlns:a16="http://schemas.microsoft.com/office/drawing/2014/main" id="{77B661E9-EA40-89E8-4038-73EF65C17EB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9A1BD3-0974-9F92-DF78-A99320A7145B}"/>
              </a:ext>
            </a:extLst>
          </p:cNvPr>
          <p:cNvSpPr txBox="1"/>
          <p:nvPr/>
        </p:nvSpPr>
        <p:spPr>
          <a:xfrm>
            <a:off x="2988672" y="413386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CB4913-3530-6CA5-A029-A61B9351A0B3}"/>
              </a:ext>
            </a:extLst>
          </p:cNvPr>
          <p:cNvSpPr txBox="1"/>
          <p:nvPr/>
        </p:nvSpPr>
        <p:spPr>
          <a:xfrm>
            <a:off x="4055472" y="413386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44BCAE-8C7A-E94D-201D-6EFE5AFF5073}"/>
              </a:ext>
            </a:extLst>
          </p:cNvPr>
          <p:cNvSpPr txBox="1"/>
          <p:nvPr/>
        </p:nvSpPr>
        <p:spPr>
          <a:xfrm>
            <a:off x="6425609" y="413386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F80BB-3A3A-6678-89AD-8D97C899F741}"/>
              </a:ext>
            </a:extLst>
          </p:cNvPr>
          <p:cNvSpPr txBox="1"/>
          <p:nvPr/>
        </p:nvSpPr>
        <p:spPr>
          <a:xfrm>
            <a:off x="7797209" y="41338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984">
            <a:extLst>
              <a:ext uri="{FF2B5EF4-FFF2-40B4-BE49-F238E27FC236}">
                <a16:creationId xmlns:a16="http://schemas.microsoft.com/office/drawing/2014/main" id="{79BE90D5-E2EB-FF28-982C-5EC56A08494C}"/>
              </a:ext>
            </a:extLst>
          </p:cNvPr>
          <p:cNvSpPr txBox="1"/>
          <p:nvPr/>
        </p:nvSpPr>
        <p:spPr>
          <a:xfrm>
            <a:off x="540119" y="900000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若图中另有两个格点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应记为什么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直接写出你的答案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985">
            <a:extLst>
              <a:ext uri="{FF2B5EF4-FFF2-40B4-BE49-F238E27FC236}">
                <a16:creationId xmlns:a16="http://schemas.microsoft.com/office/drawing/2014/main" id="{53A3B04C-EBC3-5831-BE03-4C2E6597B935}"/>
              </a:ext>
            </a:extLst>
          </p:cNvPr>
          <p:cNvSpPr txBox="1"/>
          <p:nvPr/>
        </p:nvSpPr>
        <p:spPr>
          <a:xfrm>
            <a:off x="540000" y="1859435"/>
            <a:ext cx="7644232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向右走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向上走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个格点到点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应记为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4" name="yt_shape_12979" title="H_177.21071">
            <a:extLst>
              <a:ext uri="{FF2B5EF4-FFF2-40B4-BE49-F238E27FC236}">
                <a16:creationId xmlns:a16="http://schemas.microsoft.com/office/drawing/2014/main" id="{F2F67B95-6DDC-4C3B-0564-EA4FD38AF928}"/>
              </a:ext>
            </a:extLst>
          </p:cNvPr>
          <p:cNvGrpSpPr/>
          <p:nvPr/>
        </p:nvGrpSpPr>
        <p:grpSpPr>
          <a:xfrm>
            <a:off x="9264352" y="1668602"/>
            <a:ext cx="1994077" cy="2250576"/>
            <a:chOff x="0" y="0"/>
            <a:chExt cx="1994077" cy="2250576"/>
          </a:xfrm>
        </p:grpSpPr>
        <p:pic>
          <p:nvPicPr>
            <p:cNvPr id="5" name="yt_image_12979">
              <a:extLst>
                <a:ext uri="{FF2B5EF4-FFF2-40B4-BE49-F238E27FC236}">
                  <a16:creationId xmlns:a16="http://schemas.microsoft.com/office/drawing/2014/main" id="{6039C88D-1EEF-B2FC-C339-80CAC7A4709E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4077" cy="1854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2981">
              <a:extLst>
                <a:ext uri="{FF2B5EF4-FFF2-40B4-BE49-F238E27FC236}">
                  <a16:creationId xmlns:a16="http://schemas.microsoft.com/office/drawing/2014/main" id="{1BC26C48-4F78-F08E-474F-940794513AD0}"/>
                </a:ext>
              </a:extLst>
            </p:cNvPr>
            <p:cNvSpPr txBox="1"/>
            <p:nvPr/>
          </p:nvSpPr>
          <p:spPr>
            <a:xfrm>
              <a:off x="387574" y="18905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7eb8759-8c25-4010-af10-a625b43a4a6f.png&quot;}"/>
            </a:endParaRPr>
          </a:p>
        </p:txBody>
      </p:sp>
      <p:graphicFrame>
        <p:nvGraphicFramePr>
          <p:cNvPr id="12987" name="yt_table_12987" title="H_39.33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666502"/>
              </p:ext>
            </p:extLst>
          </p:nvPr>
        </p:nvGraphicFramePr>
        <p:xfrm>
          <a:off x="540000" y="1522498"/>
          <a:ext cx="11111999" cy="49949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用坐标确定位置时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应选择正确的参照点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并注意用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元素确定位置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602020">
            <a:extLst>
              <a:ext uri="{FF2B5EF4-FFF2-40B4-BE49-F238E27FC236}">
                <a16:creationId xmlns:a16="http://schemas.microsoft.com/office/drawing/2014/main" id="{A3794989-ACB1-BBAF-5ACA-309CC52E42D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af99dd1-628c-4d38-ae74-c01c0ffc0f06.png&quot;}"/>
            </a:endParaRPr>
          </a:p>
        </p:txBody>
      </p:sp>
      <p:sp>
        <p:nvSpPr>
          <p:cNvPr id="12915" name="yt_shape_12915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用坐标确定位置</a:t>
            </a:r>
          </a:p>
        </p:txBody>
      </p:sp>
      <p:sp>
        <p:nvSpPr>
          <p:cNvPr id="12916" name="yt_shape_12916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小刚在兰州市平面地图的部分区域建立了平面直角坐标系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白塔山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公园的坐标是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中山桥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黄河母亲像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2917" name="yt_shape_12917" title="H_143.48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454457" y="3788329"/>
            <a:ext cx="2028925" cy="1822248"/>
            <a:chOff x="0" y="0"/>
            <a:chExt cx="2028925" cy="1822248"/>
          </a:xfrm>
        </p:grpSpPr>
        <p:pic>
          <p:nvPicPr>
            <p:cNvPr id="2" name="yt_image_1291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8925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9" name="yt_shape_12919"/>
            <p:cNvSpPr txBox="1"/>
            <p:nvPr/>
          </p:nvSpPr>
          <p:spPr>
            <a:xfrm>
              <a:off x="481181" y="1462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1644">
            <a:extLst>
              <a:ext uri="{FF2B5EF4-FFF2-40B4-BE49-F238E27FC236}">
                <a16:creationId xmlns:a16="http://schemas.microsoft.com/office/drawing/2014/main" id="{CCD3712B-C452-886C-EF2D-5F806365758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601661">
            <a:extLst>
              <a:ext uri="{FF2B5EF4-FFF2-40B4-BE49-F238E27FC236}">
                <a16:creationId xmlns:a16="http://schemas.microsoft.com/office/drawing/2014/main" id="{F7C25A2E-AC74-2F33-C8B5-F01674FBEEA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DBC7FE-6CFF-CB1A-A630-696A86E34243}"/>
              </a:ext>
            </a:extLst>
          </p:cNvPr>
          <p:cNvSpPr txBox="1"/>
          <p:nvPr/>
        </p:nvSpPr>
        <p:spPr>
          <a:xfrm>
            <a:off x="4107708" y="307202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921">
            <a:extLst>
              <a:ext uri="{FF2B5EF4-FFF2-40B4-BE49-F238E27FC236}">
                <a16:creationId xmlns:a16="http://schemas.microsoft.com/office/drawing/2014/main" id="{1477940F-4DC0-E212-A37F-323FE9DF458E}"/>
              </a:ext>
            </a:extLst>
          </p:cNvPr>
          <p:cNvSpPr txBox="1"/>
          <p:nvPr/>
        </p:nvSpPr>
        <p:spPr>
          <a:xfrm>
            <a:off x="603500" y="5733256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观察如图所示的象棋棋盘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所在的位置用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所在的位置用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所在的位置可表示为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yt_shape_12925">
            <a:extLst>
              <a:ext uri="{FF2B5EF4-FFF2-40B4-BE49-F238E27FC236}">
                <a16:creationId xmlns:a16="http://schemas.microsoft.com/office/drawing/2014/main" id="{E8CA9950-F418-0DEB-DE09-48DB47018400}"/>
              </a:ext>
            </a:extLst>
          </p:cNvPr>
          <p:cNvSpPr txBox="1"/>
          <p:nvPr/>
        </p:nvSpPr>
        <p:spPr>
          <a:xfrm>
            <a:off x="603381" y="90060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8" name="yt_shape_12922" title="H_128.3811">
            <a:extLst>
              <a:ext uri="{FF2B5EF4-FFF2-40B4-BE49-F238E27FC236}">
                <a16:creationId xmlns:a16="http://schemas.microsoft.com/office/drawing/2014/main" id="{B573F7D7-2E02-5D4D-2A00-C25296B9343C}"/>
              </a:ext>
            </a:extLst>
          </p:cNvPr>
          <p:cNvGrpSpPr/>
          <p:nvPr/>
        </p:nvGrpSpPr>
        <p:grpSpPr>
          <a:xfrm>
            <a:off x="6960096" y="3978210"/>
            <a:ext cx="2157537" cy="1630440"/>
            <a:chOff x="0" y="0"/>
            <a:chExt cx="2157537" cy="1630440"/>
          </a:xfrm>
        </p:grpSpPr>
        <p:pic>
          <p:nvPicPr>
            <p:cNvPr id="9" name="yt_image_12922">
              <a:extLst>
                <a:ext uri="{FF2B5EF4-FFF2-40B4-BE49-F238E27FC236}">
                  <a16:creationId xmlns:a16="http://schemas.microsoft.com/office/drawing/2014/main" id="{945E5DBF-6A7A-C5E5-54F7-C688A80485B5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157537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2924">
              <a:extLst>
                <a:ext uri="{FF2B5EF4-FFF2-40B4-BE49-F238E27FC236}">
                  <a16:creationId xmlns:a16="http://schemas.microsoft.com/office/drawing/2014/main" id="{0DB89632-8E5E-5264-DE94-7311EBA80F6D}"/>
                </a:ext>
              </a:extLst>
            </p:cNvPr>
            <p:cNvSpPr txBox="1"/>
            <p:nvPr/>
          </p:nvSpPr>
          <p:spPr>
            <a:xfrm>
              <a:off x="545487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963B4F2-A912-80C3-D2F9-76D3D9792196}"/>
              </a:ext>
            </a:extLst>
          </p:cNvPr>
          <p:cNvSpPr txBox="1"/>
          <p:nvPr/>
        </p:nvSpPr>
        <p:spPr>
          <a:xfrm>
            <a:off x="9975805" y="61298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1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6" name="yt_shape_12926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用角度和距离确定位置</a:t>
            </a:r>
          </a:p>
        </p:txBody>
      </p:sp>
      <p:sp>
        <p:nvSpPr>
          <p:cNvPr id="12927" name="yt_shape_1292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在海战中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欲确定每艘战舰的位置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需要知道每艘战舰相对我方潜艇的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28" name="yt_table_1292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449281"/>
              </p:ext>
            </p:extLst>
          </p:nvPr>
        </p:nvGraphicFramePr>
        <p:xfrm>
          <a:off x="540000" y="2508671"/>
          <a:ext cx="6182043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方位角和距离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pic>
        <p:nvPicPr>
          <p:cNvPr id="3" name="yt_shape_1683887601691">
            <a:extLst>
              <a:ext uri="{FF2B5EF4-FFF2-40B4-BE49-F238E27FC236}">
                <a16:creationId xmlns:a16="http://schemas.microsoft.com/office/drawing/2014/main" id="{6432EB3A-F267-7414-6FD1-EB4D40030E4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8006CF-0763-489C-546D-2FBC401D5BA8}"/>
              </a:ext>
            </a:extLst>
          </p:cNvPr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0" name="yt_shape_1293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以水平数轴的原点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过正半轴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上的每一刻度点画同心圆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逆时针依次旋转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、…、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34" name="yt_shape_12934"/>
          <p:cNvSpPr txBox="1"/>
          <p:nvPr/>
        </p:nvSpPr>
        <p:spPr>
          <a:xfrm>
            <a:off x="540000" y="53772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1" name="yt_shape_12931" title="H_185.42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6283" y="2972062"/>
            <a:ext cx="2259432" cy="2354904"/>
            <a:chOff x="0" y="0"/>
            <a:chExt cx="2259432" cy="2354904"/>
          </a:xfrm>
        </p:grpSpPr>
        <p:pic>
          <p:nvPicPr>
            <p:cNvPr id="2" name="yt_image_1293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59432" cy="1958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3" name="yt_shape_12933"/>
            <p:cNvSpPr txBox="1"/>
            <p:nvPr/>
          </p:nvSpPr>
          <p:spPr>
            <a:xfrm>
              <a:off x="596435" y="19949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694224-B0E1-E156-5C37-EA4003303257}"/>
              </a:ext>
            </a:extLst>
          </p:cNvPr>
          <p:cNvSpPr txBox="1"/>
          <p:nvPr/>
        </p:nvSpPr>
        <p:spPr>
          <a:xfrm>
            <a:off x="3091708" y="227965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5" name="yt_shape_12935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纬度表示地理位置</a:t>
            </a:r>
          </a:p>
        </p:txBody>
      </p:sp>
      <p:sp>
        <p:nvSpPr>
          <p:cNvPr id="12936" name="yt_shape_12936"/>
          <p:cNvSpPr txBox="1"/>
          <p:nvPr/>
        </p:nvSpPr>
        <p:spPr>
          <a:xfrm>
            <a:off x="540000" y="1396872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能够准确表示我国首都北京这个地点位置的是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37" name="yt_table_1293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85831"/>
              </p:ext>
            </p:extLst>
          </p:nvPr>
        </p:nvGraphicFramePr>
        <p:xfrm>
          <a:off x="540000" y="2028539"/>
          <a:ext cx="4755960" cy="1697484"/>
        </p:xfrm>
        <a:graphic>
          <a:graphicData uri="http://schemas.openxmlformats.org/drawingml/2006/table">
            <a:tbl>
              <a:tblPr/>
              <a:tblGrid>
                <a:gridCol w="475596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四川眉山正北方向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pic>
        <p:nvPicPr>
          <p:cNvPr id="3" name="yt_shape_1683887601722">
            <a:extLst>
              <a:ext uri="{FF2B5EF4-FFF2-40B4-BE49-F238E27FC236}">
                <a16:creationId xmlns:a16="http://schemas.microsoft.com/office/drawing/2014/main" id="{5F9ACACF-8F1C-331D-56D1-8994CE40DB9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0F03AD-F20D-AEEC-26CD-1842F475F9BD}"/>
              </a:ext>
            </a:extLst>
          </p:cNvPr>
          <p:cNvSpPr txBox="1"/>
          <p:nvPr/>
        </p:nvSpPr>
        <p:spPr>
          <a:xfrm>
            <a:off x="74603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不能根据题目信息正确确定参照点</a:t>
            </a:r>
          </a:p>
        </p:txBody>
      </p:sp>
      <p:sp>
        <p:nvSpPr>
          <p:cNvPr id="2" name="yt_shape_12940">
            <a:extLst>
              <a:ext uri="{FF2B5EF4-FFF2-40B4-BE49-F238E27FC236}">
                <a16:creationId xmlns:a16="http://schemas.microsoft.com/office/drawing/2014/main" id="{89352855-2D3B-8E26-BC0F-38EF1F873F80}"/>
              </a:ext>
            </a:extLst>
          </p:cNvPr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如图是小岗画的一个三角形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他对妹妹说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如果我用有序数对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用有序数对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点的位置可以表示成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2944_skip" title="H_66.83008">
            <a:extLst>
              <a:ext uri="{FF2B5EF4-FFF2-40B4-BE49-F238E27FC236}">
                <a16:creationId xmlns:a16="http://schemas.microsoft.com/office/drawing/2014/main" id="{F681DD1B-9234-CAEB-36DC-ADA6F3AB9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696330"/>
              </p:ext>
            </p:extLst>
          </p:nvPr>
        </p:nvGraphicFramePr>
        <p:xfrm>
          <a:off x="658493" y="4797152"/>
          <a:ext cx="54375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grpSp>
        <p:nvGrpSpPr>
          <p:cNvPr id="4" name="yt_shape_12941_skip" title="H_134.8611">
            <a:extLst>
              <a:ext uri="{FF2B5EF4-FFF2-40B4-BE49-F238E27FC236}">
                <a16:creationId xmlns:a16="http://schemas.microsoft.com/office/drawing/2014/main" id="{A2182799-8AE6-AE96-7882-3C9A60C0A160}"/>
              </a:ext>
            </a:extLst>
          </p:cNvPr>
          <p:cNvGrpSpPr/>
          <p:nvPr/>
        </p:nvGrpSpPr>
        <p:grpSpPr>
          <a:xfrm>
            <a:off x="5375920" y="2751834"/>
            <a:ext cx="1316736" cy="1712736"/>
            <a:chOff x="0" y="0"/>
            <a:chExt cx="1316736" cy="1712736"/>
          </a:xfrm>
        </p:grpSpPr>
        <p:pic>
          <p:nvPicPr>
            <p:cNvPr id="5" name="yt_image_12941">
              <a:extLst>
                <a:ext uri="{FF2B5EF4-FFF2-40B4-BE49-F238E27FC236}">
                  <a16:creationId xmlns:a16="http://schemas.microsoft.com/office/drawing/2014/main" id="{70AD3062-D861-5F63-DA1E-88CC504F50A4}"/>
                </a:ex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6736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2943">
              <a:extLst>
                <a:ext uri="{FF2B5EF4-FFF2-40B4-BE49-F238E27FC236}">
                  <a16:creationId xmlns:a16="http://schemas.microsoft.com/office/drawing/2014/main" id="{B2B98091-CD29-1DD8-E9C2-B8E1D59EEAA6}"/>
                </a:ext>
              </a:extLst>
            </p:cNvPr>
            <p:cNvSpPr txBox="1"/>
            <p:nvPr/>
          </p:nvSpPr>
          <p:spPr>
            <a:xfrm>
              <a:off x="125087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D10818B-BD39-C8C3-5E89-9431AE1795CC}"/>
              </a:ext>
            </a:extLst>
          </p:cNvPr>
          <p:cNvSpPr txBox="1"/>
          <p:nvPr/>
        </p:nvSpPr>
        <p:spPr>
          <a:xfrm>
            <a:off x="9373327" y="19134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0d67045-60c5-4516-92c9-53882d603441.png&quot;}"/>
            </a:endParaRPr>
          </a:p>
        </p:txBody>
      </p:sp>
      <p:sp>
        <p:nvSpPr>
          <p:cNvPr id="12947" name="yt_shape_1294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张强在某旅游景点的动物园的大门口看到这个动物园的平面示意图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若以大门为坐标原点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其他四个景点大致用坐标表示肯定错误的是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51" name="yt_table_1295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597671"/>
              </p:ext>
            </p:extLst>
          </p:nvPr>
        </p:nvGraphicFramePr>
        <p:xfrm>
          <a:off x="540000" y="5205289"/>
          <a:ext cx="7553643" cy="848742"/>
        </p:xfrm>
        <a:graphic>
          <a:graphicData uri="http://schemas.openxmlformats.org/drawingml/2006/table">
            <a:tbl>
              <a:tblPr/>
              <a:tblGrid>
                <a:gridCol w="43865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熊猫馆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猴山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百鸟园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驼峰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grpSp>
        <p:nvGrpSpPr>
          <p:cNvPr id="12948" name="yt_shape_12948_skip" title="H_162.5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5387" y="2852936"/>
            <a:ext cx="2241225" cy="2063952"/>
            <a:chOff x="0" y="0"/>
            <a:chExt cx="2241225" cy="2063952"/>
          </a:xfrm>
        </p:grpSpPr>
        <p:pic>
          <p:nvPicPr>
            <p:cNvPr id="2" name="yt_image_1294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1225" cy="1667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0" name="yt_shape_12950"/>
            <p:cNvSpPr txBox="1"/>
            <p:nvPr/>
          </p:nvSpPr>
          <p:spPr>
            <a:xfrm>
              <a:off x="587331" y="1703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1760">
            <a:extLst>
              <a:ext uri="{FF2B5EF4-FFF2-40B4-BE49-F238E27FC236}">
                <a16:creationId xmlns:a16="http://schemas.microsoft.com/office/drawing/2014/main" id="{249C8A80-CE89-2A38-B9FE-F412211E55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EC4E3F-2382-7A6A-5BC9-71A13CAC53C9}"/>
              </a:ext>
            </a:extLst>
          </p:cNvPr>
          <p:cNvSpPr txBox="1"/>
          <p:nvPr/>
        </p:nvSpPr>
        <p:spPr>
          <a:xfrm>
            <a:off x="9594107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119" y="900000"/>
            <a:ext cx="10236401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乐山实验外国语学校月考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同学们玩过五子棋吗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它的比赛规则是只要同色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子先成一条直线就算胜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如图是两人玩的一盘棋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白</a:t>
            </a:r>
            <a:r>
              <a:rPr lang="zh-CN" altLang="zh-CN" sz="1400" b="0" i="0" u="none" spc="2000">
                <a:noFill/>
                <a:effectLst/>
                <a:latin typeface="NEU-BZ-S92" pitchFamily="14"/>
                <a:ea typeface="宋体" pitchFamily="14"/>
                <a:cs typeface="宋体" pitchFamily="14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黑</a:t>
            </a:r>
            <a:r>
              <a:rPr lang="zh-CN" altLang="zh-CN" sz="1550" b="0" i="0" u="none" spc="2000">
                <a:noFill/>
                <a:effectLst/>
                <a:latin typeface="NEU-BZ-S92" pitchFamily="16"/>
                <a:ea typeface="宋体" pitchFamily="16"/>
                <a:cs typeface="宋体" pitchFamily="16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现轮到黑棋走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你认为黑棋放在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位置就获得胜利了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57" name="yt_shape_12957"/>
          <p:cNvSpPr txBox="1"/>
          <p:nvPr/>
        </p:nvSpPr>
        <p:spPr>
          <a:xfrm>
            <a:off x="540000" y="45758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54" name="yt_shape_12954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1591" y="3022507"/>
            <a:ext cx="1968818" cy="1553328"/>
            <a:chOff x="0" y="0"/>
            <a:chExt cx="1968818" cy="1553328"/>
          </a:xfrm>
        </p:grpSpPr>
        <p:pic>
          <p:nvPicPr>
            <p:cNvPr id="2" name="yt_image_1295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8818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6" name="yt_shape_12956"/>
            <p:cNvSpPr txBox="1"/>
            <p:nvPr/>
          </p:nvSpPr>
          <p:spPr>
            <a:xfrm>
              <a:off x="451128" y="1193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01837">
            <a:extLst>
              <a:ext uri="{FF2B5EF4-FFF2-40B4-BE49-F238E27FC236}">
                <a16:creationId xmlns:a16="http://schemas.microsoft.com/office/drawing/2014/main" id="{C3AE1708-45B3-16F6-6BD4-1BAD06E37FB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1556792"/>
            <a:ext cx="127064" cy="144853"/>
          </a:xfrm>
          <a:prstGeom prst="rect">
            <a:avLst/>
          </a:prstGeom>
        </p:spPr>
      </p:pic>
      <p:pic>
        <p:nvPicPr>
          <p:cNvPr id="6" name="yt_shape_1683887601887">
            <a:extLst>
              <a:ext uri="{FF2B5EF4-FFF2-40B4-BE49-F238E27FC236}">
                <a16:creationId xmlns:a16="http://schemas.microsoft.com/office/drawing/2014/main" id="{1802BF0C-477C-38C7-EFFB-607749C449C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06502"/>
            <a:ext cx="127064" cy="1644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6B4A11-5BC6-0F31-F38E-8AD294884107}"/>
              </a:ext>
            </a:extLst>
          </p:cNvPr>
          <p:cNvSpPr txBox="1"/>
          <p:nvPr/>
        </p:nvSpPr>
        <p:spPr>
          <a:xfrm>
            <a:off x="911424" y="221468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8" name="yt_shape_1295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某次军事行动中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对军队部署的方位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采用钟代码的方式来表示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与钟面相结合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以钟面圆心为基准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指针指向北偏东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的时刻是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那么这个地点就用代码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010045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按这种表示方法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可用代码表示为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043078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7FFCC4-DD1A-B283-E89F-EBD03E264352}"/>
              </a:ext>
            </a:extLst>
          </p:cNvPr>
          <p:cNvSpPr txBox="1"/>
          <p:nvPr/>
        </p:nvSpPr>
        <p:spPr>
          <a:xfrm>
            <a:off x="6020646" y="227965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043078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1335</Words>
  <Application>Microsoft Office PowerPoint</Application>
  <PresentationFormat>宽屏</PresentationFormat>
  <Paragraphs>84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等线</vt:lpstr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