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3" r:id="rId6"/>
    <p:sldId id="374" r:id="rId7"/>
    <p:sldId id="375" r:id="rId8"/>
    <p:sldId id="376" r:id="rId9"/>
    <p:sldId id="377" r:id="rId10"/>
    <p:sldId id="378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1" name="yt_shape_1576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62" name="yt_shape_15762"/>
          <p:cNvSpPr txBox="1"/>
          <p:nvPr/>
        </p:nvSpPr>
        <p:spPr>
          <a:xfrm>
            <a:off x="540000" y="1379303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下列事件是必然事件的是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63" name="yt_table_1576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066630"/>
              </p:ext>
            </p:extLst>
          </p:nvPr>
        </p:nvGraphicFramePr>
        <p:xfrm>
          <a:off x="540000" y="2010970"/>
          <a:ext cx="5834063" cy="1697484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没有水分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种子发芽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都是实数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打开电视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正在播广告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抛掷一枚质地均匀的硬币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sp>
        <p:nvSpPr>
          <p:cNvPr id="15765" name="yt_shape_15765"/>
          <p:cNvSpPr txBox="1"/>
          <p:nvPr/>
        </p:nvSpPr>
        <p:spPr>
          <a:xfrm>
            <a:off x="540119" y="37588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四张不透明的卡片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正面标有数字分别是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除正面数字不同外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将它们背面朝上洗匀后放在桌面上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从中随机抽取一张卡片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则这张卡片正面的数字是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766" name="yt_table_1576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706627"/>
                  </p:ext>
                </p:extLst>
              </p:nvPr>
            </p:nvGraphicFramePr>
            <p:xfrm>
              <a:off x="540000" y="5350797"/>
              <a:ext cx="7357429" cy="63366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766" name="yt_table_15766" descr="{&quot;rangeId&quot;:3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706627"/>
                  </p:ext>
                </p:extLst>
              </p:nvPr>
            </p:nvGraphicFramePr>
            <p:xfrm>
              <a:off x="540000" y="5350797"/>
              <a:ext cx="7357429" cy="63366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6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16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33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33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6FC6B1-F467-21AE-C982-D4B2A2BBFAB9}"/>
              </a:ext>
            </a:extLst>
          </p:cNvPr>
          <p:cNvSpPr txBox="1"/>
          <p:nvPr/>
        </p:nvSpPr>
        <p:spPr>
          <a:xfrm>
            <a:off x="6850789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5273CB-F9CD-E85C-6D3E-12F20E577B85}"/>
              </a:ext>
            </a:extLst>
          </p:cNvPr>
          <p:cNvSpPr txBox="1"/>
          <p:nvPr/>
        </p:nvSpPr>
        <p:spPr>
          <a:xfrm>
            <a:off x="7765307" y="46630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8" name="yt_shape_15818"/>
          <p:cNvSpPr txBox="1"/>
          <p:nvPr/>
        </p:nvSpPr>
        <p:spPr>
          <a:xfrm>
            <a:off x="191344" y="220439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由题意列表得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819" name="yt_table_15819" title="H_203.07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67437"/>
              </p:ext>
            </p:extLst>
          </p:nvPr>
        </p:nvGraphicFramePr>
        <p:xfrm>
          <a:off x="767408" y="2806234"/>
          <a:ext cx="6169323" cy="25790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81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1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1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1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399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99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99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99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丙甲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丙乙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丙丁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99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丁甲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丁乙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丁丙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821" name="yt_shape_15821"/>
              <p:cNvSpPr txBox="1"/>
              <p:nvPr/>
            </p:nvSpPr>
            <p:spPr>
              <a:xfrm>
                <a:off x="358722" y="5571949"/>
                <a:ext cx="8463855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乙被分在同一组的有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乙被分在同一组的概率是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21" name="yt_shape_15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22" y="5571949"/>
                <a:ext cx="8463855" cy="1121910"/>
              </a:xfrm>
              <a:prstGeom prst="rect">
                <a:avLst/>
              </a:prstGeom>
              <a:blipFill>
                <a:blip r:embed="rId2"/>
                <a:stretch>
                  <a:fillRect l="-2233" t="-4348" r="-1225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814">
            <a:extLst>
              <a:ext uri="{FF2B5EF4-FFF2-40B4-BE49-F238E27FC236}">
                <a16:creationId xmlns:a16="http://schemas.microsoft.com/office/drawing/2014/main" id="{CED6EA35-4A2A-2C25-E178-3CE1F4890A0A}"/>
              </a:ext>
            </a:extLst>
          </p:cNvPr>
          <p:cNvSpPr txBox="1"/>
          <p:nvPr/>
        </p:nvSpPr>
        <p:spPr>
          <a:xfrm>
            <a:off x="286711" y="81755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在选择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项活动的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丁四人是女生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现计划把这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名学生平均分成两组进行培训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每组各有两名女生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乙被分在同一组的概率是多少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grpSp>
        <p:nvGrpSpPr>
          <p:cNvPr id="3" name="yt_shape_15807" title="H_174.20071">
            <a:extLst>
              <a:ext uri="{FF2B5EF4-FFF2-40B4-BE49-F238E27FC236}">
                <a16:creationId xmlns:a16="http://schemas.microsoft.com/office/drawing/2014/main" id="{651F43A7-9D3D-6B3C-28AF-9816E694EC5B}"/>
              </a:ext>
            </a:extLst>
          </p:cNvPr>
          <p:cNvGrpSpPr/>
          <p:nvPr/>
        </p:nvGrpSpPr>
        <p:grpSpPr>
          <a:xfrm>
            <a:off x="7229046" y="2981712"/>
            <a:ext cx="4169664" cy="2212349"/>
            <a:chOff x="0" y="0"/>
            <a:chExt cx="4169664" cy="2212349"/>
          </a:xfrm>
        </p:grpSpPr>
        <p:pic>
          <p:nvPicPr>
            <p:cNvPr id="4" name="yt_image_15807">
              <a:extLst>
                <a:ext uri="{FF2B5EF4-FFF2-40B4-BE49-F238E27FC236}">
                  <a16:creationId xmlns:a16="http://schemas.microsoft.com/office/drawing/2014/main" id="{CE443096-0B95-FB64-2B1D-7B84859EE96D}"/>
                </a:ex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169664" cy="1816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5809">
              <a:extLst>
                <a:ext uri="{FF2B5EF4-FFF2-40B4-BE49-F238E27FC236}">
                  <a16:creationId xmlns:a16="http://schemas.microsoft.com/office/drawing/2014/main" id="{67C27B34-E1C9-CCDE-7D43-68AD26197636}"/>
                </a:ext>
              </a:extLst>
            </p:cNvPr>
            <p:cNvSpPr txBox="1"/>
            <p:nvPr/>
          </p:nvSpPr>
          <p:spPr>
            <a:xfrm>
              <a:off x="1475368" y="18523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18" grpId="0" build="allAtOnce"/>
      <p:bldP spid="1582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7" name="yt_shape_15767"/>
          <p:cNvSpPr txBox="1"/>
          <p:nvPr/>
        </p:nvSpPr>
        <p:spPr>
          <a:xfrm>
            <a:off x="540119" y="900000"/>
            <a:ext cx="11111999" cy="2038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随着信息化的发展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二维码已经走进我们的日常生活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其图案主要由黑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白两种小正方形组成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现对由三个小正方形组成的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3250" b="0" i="0" u="none" spc="12800">
                <a:noFill/>
                <a:effectLst/>
                <a:latin typeface="NEU-BZ-S92" pitchFamily="32"/>
                <a:ea typeface="宋体" pitchFamily="32"/>
                <a:cs typeface="宋体" pitchFamily="3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进行涂色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每个小正方形随机涂成黑色或白色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恰好是两个黑色小正方形和一个白色小正方形的概率为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768" name="yt_table_15768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127844"/>
                  </p:ext>
                </p:extLst>
              </p:nvPr>
            </p:nvGraphicFramePr>
            <p:xfrm>
              <a:off x="540000" y="3142108"/>
              <a:ext cx="7409816" cy="63671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6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768" name="yt_table_15768" descr="{&quot;rangeId&quot;:4,&quot;type&quot;:&quot;Option&quot;}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127844"/>
                  </p:ext>
                </p:extLst>
              </p:nvPr>
            </p:nvGraphicFramePr>
            <p:xfrm>
              <a:off x="540000" y="3142108"/>
              <a:ext cx="7409816" cy="636715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6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850582">
            <a:extLst>
              <a:ext uri="{FF2B5EF4-FFF2-40B4-BE49-F238E27FC236}">
                <a16:creationId xmlns:a16="http://schemas.microsoft.com/office/drawing/2014/main" id="{AB9B127B-EF06-4FA0-DD4F-A013BC99C45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819" y="1443605"/>
            <a:ext cx="1498664" cy="50765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193001-BF6F-831D-DAF3-E83BA554F38D}"/>
              </a:ext>
            </a:extLst>
          </p:cNvPr>
          <p:cNvSpPr txBox="1"/>
          <p:nvPr/>
        </p:nvSpPr>
        <p:spPr>
          <a:xfrm>
            <a:off x="2888508" y="24480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769">
            <a:extLst>
              <a:ext uri="{FF2B5EF4-FFF2-40B4-BE49-F238E27FC236}">
                <a16:creationId xmlns:a16="http://schemas.microsoft.com/office/drawing/2014/main" id="{70CBD975-764E-06C8-CC44-3EC176C45A96}"/>
              </a:ext>
            </a:extLst>
          </p:cNvPr>
          <p:cNvSpPr txBox="1"/>
          <p:nvPr/>
        </p:nvSpPr>
        <p:spPr>
          <a:xfrm>
            <a:off x="492804" y="3954888"/>
            <a:ext cx="927560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从一个大正方形中截去面积为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若随机向大正方形内投一粒米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则米粒落在图中阴影部分的概率为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5773_skip" title="H_50.58">
                <a:extLst>
                  <a:ext uri="{FF2B5EF4-FFF2-40B4-BE49-F238E27FC236}">
                    <a16:creationId xmlns:a16="http://schemas.microsoft.com/office/drawing/2014/main" id="{6FD5F003-A39F-F6A3-C59C-EC4C07EA46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5746076"/>
                  </p:ext>
                </p:extLst>
              </p:nvPr>
            </p:nvGraphicFramePr>
            <p:xfrm>
              <a:off x="492804" y="5504883"/>
              <a:ext cx="7409816" cy="6423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5773_skip" title="H_50.58">
                <a:extLst>
                  <a:ext uri="{FF2B5EF4-FFF2-40B4-BE49-F238E27FC236}">
                    <a16:creationId xmlns:a16="http://schemas.microsoft.com/office/drawing/2014/main" id="{6FD5F003-A39F-F6A3-C59C-EC4C07EA46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5746076"/>
                  </p:ext>
                </p:extLst>
              </p:nvPr>
            </p:nvGraphicFramePr>
            <p:xfrm>
              <a:off x="492804" y="5504883"/>
              <a:ext cx="7409816" cy="6423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4"/>
                        </a:ext>
                      </a:extLst>
                    </a:gridCol>
                  </a:tblGrid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377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80" r="-1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880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717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6" name="yt_shape_15770_skip" title="H_149.55591">
            <a:extLst>
              <a:ext uri="{FF2B5EF4-FFF2-40B4-BE49-F238E27FC236}">
                <a16:creationId xmlns:a16="http://schemas.microsoft.com/office/drawing/2014/main" id="{985D04D7-5816-DBC3-F966-008E75F3EF2E}"/>
              </a:ext>
            </a:extLst>
          </p:cNvPr>
          <p:cNvGrpSpPr/>
          <p:nvPr/>
        </p:nvGrpSpPr>
        <p:grpSpPr>
          <a:xfrm>
            <a:off x="9912424" y="3791740"/>
            <a:ext cx="1503360" cy="1899360"/>
            <a:chOff x="0" y="0"/>
            <a:chExt cx="1503360" cy="1899360"/>
          </a:xfrm>
        </p:grpSpPr>
        <p:pic>
          <p:nvPicPr>
            <p:cNvPr id="7" name="yt_image_15770">
              <a:extLst>
                <a:ext uri="{FF2B5EF4-FFF2-40B4-BE49-F238E27FC236}">
                  <a16:creationId xmlns:a16="http://schemas.microsoft.com/office/drawing/2014/main" id="{2FEF3DD6-5A24-4DAD-0E72-003A4ACBD568}"/>
                </a:ex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03360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772">
              <a:extLst>
                <a:ext uri="{FF2B5EF4-FFF2-40B4-BE49-F238E27FC236}">
                  <a16:creationId xmlns:a16="http://schemas.microsoft.com/office/drawing/2014/main" id="{C2B29F67-FEC1-218D-7D22-33CB4B9FB26A}"/>
                </a:ext>
              </a:extLst>
            </p:cNvPr>
            <p:cNvSpPr txBox="1"/>
            <p:nvPr/>
          </p:nvSpPr>
          <p:spPr>
            <a:xfrm>
              <a:off x="218399" y="1539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57E63B2-EE94-F2E4-30BE-40E7A7A037FC}"/>
              </a:ext>
            </a:extLst>
          </p:cNvPr>
          <p:cNvSpPr txBox="1"/>
          <p:nvPr/>
        </p:nvSpPr>
        <p:spPr>
          <a:xfrm>
            <a:off x="3174972" y="4855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4" name="yt_shape_157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已经取定点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在余下的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个点中任取一点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78" name="yt_table_15778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708731"/>
                  </p:ext>
                </p:extLst>
              </p:nvPr>
            </p:nvGraphicFramePr>
            <p:xfrm>
              <a:off x="623392" y="4406480"/>
              <a:ext cx="7409816" cy="6428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78" name="yt_table_15778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708731"/>
                  </p:ext>
                </p:extLst>
              </p:nvPr>
            </p:nvGraphicFramePr>
            <p:xfrm>
              <a:off x="623392" y="4406480"/>
              <a:ext cx="7409816" cy="64287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77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78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488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176" r="-15647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87" r="-5601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6649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775" name="yt_shape_15775_skip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2154861"/>
            <a:ext cx="1539235" cy="1943424"/>
            <a:chOff x="0" y="0"/>
            <a:chExt cx="1539235" cy="1943424"/>
          </a:xfrm>
        </p:grpSpPr>
        <p:pic>
          <p:nvPicPr>
            <p:cNvPr id="2" name="yt_image_1577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9235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7" name="yt_shape_15777"/>
            <p:cNvSpPr txBox="1"/>
            <p:nvPr/>
          </p:nvSpPr>
          <p:spPr>
            <a:xfrm>
              <a:off x="236336" y="1583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55CDDF-9A0E-5EC0-1E7D-0D8FA8F51104}"/>
              </a:ext>
            </a:extLst>
          </p:cNvPr>
          <p:cNvSpPr txBox="1"/>
          <p:nvPr/>
        </p:nvSpPr>
        <p:spPr>
          <a:xfrm>
            <a:off x="74573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9" name="yt_shape_1577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80" name="yt_shape_15780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随手翻开华师大版初中数学课本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翻到的页码恰好是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这个事件是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不可能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81" name="yt_shape_15781"/>
              <p:cNvSpPr txBox="1"/>
              <p:nvPr/>
            </p:nvSpPr>
            <p:spPr>
              <a:xfrm>
                <a:off x="540119" y="2322258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哈尔滨市中考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同时抛掷两枚质地均匀的硬币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则一枚硬币正面向上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一枚硬币反面向上的概率是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781" name="yt_shape_1578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2258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439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86" name="yt_shape_15786"/>
          <p:cNvSpPr txBox="1"/>
          <p:nvPr/>
        </p:nvSpPr>
        <p:spPr>
          <a:xfrm>
            <a:off x="540000" y="54197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83" name="yt_shape_15783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61377" y="3492070"/>
            <a:ext cx="3069244" cy="1877328"/>
            <a:chOff x="0" y="0"/>
            <a:chExt cx="3069244" cy="1877328"/>
          </a:xfrm>
        </p:grpSpPr>
        <p:pic>
          <p:nvPicPr>
            <p:cNvPr id="2" name="yt_image_15783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69244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85" name="yt_shape_15785"/>
            <p:cNvSpPr txBox="1"/>
            <p:nvPr/>
          </p:nvSpPr>
          <p:spPr>
            <a:xfrm>
              <a:off x="1001341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1AE0FD-F182-77B2-E09E-A3D01B4D537D}"/>
              </a:ext>
            </a:extLst>
          </p:cNvPr>
          <p:cNvSpPr txBox="1"/>
          <p:nvPr/>
        </p:nvSpPr>
        <p:spPr>
          <a:xfrm>
            <a:off x="1055440" y="176980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A5B11B-5A16-5BCA-0E1A-1E9CC94DC936}"/>
                  </a:ext>
                </a:extLst>
              </p:cNvPr>
              <p:cNvSpPr txBox="1"/>
              <p:nvPr/>
            </p:nvSpPr>
            <p:spPr>
              <a:xfrm>
                <a:off x="3498108" y="2669991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A5B11B-5A16-5BCA-0E1A-1E9CC94DC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2669991"/>
                <a:ext cx="308674" cy="6743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87" name="yt_shape_15787"/>
              <p:cNvSpPr txBox="1"/>
              <p:nvPr/>
            </p:nvSpPr>
            <p:spPr>
              <a:xfrm>
                <a:off x="540119" y="900000"/>
                <a:ext cx="11111999" cy="20826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北京冬奥会知识竞赛中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获得一次游戏抽奖机会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规则为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随机掷两枚骰子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骰子朝上的数字和是几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就将棋子前进几格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并获得相应格子中的奖品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现在棋子在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起点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顺时针方向前进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小明随机掷两枚骰子一次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他获得吉祥物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雪容融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87" name="yt_shape_15787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82621"/>
              </a:xfrm>
              <a:prstGeom prst="rect">
                <a:avLst/>
              </a:prstGeom>
              <a:blipFill>
                <a:blip r:embed="rId2"/>
                <a:stretch>
                  <a:fillRect l="-1701" t="-3519" r="-439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9E67F2-4D84-01B3-F619-7B3F3B151573}"/>
                  </a:ext>
                </a:extLst>
              </p:cNvPr>
              <p:cNvSpPr txBox="1"/>
              <p:nvPr/>
            </p:nvSpPr>
            <p:spPr>
              <a:xfrm>
                <a:off x="8688288" y="2204864"/>
                <a:ext cx="308674" cy="6778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9E67F2-4D84-01B3-F619-7B3F3B151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8288" y="2204864"/>
                <a:ext cx="308674" cy="6778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9" name="yt_shape_15789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90" name="yt_shape_15790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一个不透明的箱子里装有红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蓝三种颜色的小球共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它们除颜色外其他均相同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其中红色球有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黄色球的数量是蓝色球数量的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91" name="yt_shape_15791"/>
          <p:cNvSpPr txBox="1"/>
          <p:nvPr/>
        </p:nvSpPr>
        <p:spPr>
          <a:xfrm>
            <a:off x="540000" y="233873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个球是蓝色球的概率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92" name="yt_shape_15792"/>
              <p:cNvSpPr txBox="1"/>
              <p:nvPr/>
            </p:nvSpPr>
            <p:spPr>
              <a:xfrm>
                <a:off x="540000" y="2818041"/>
                <a:ext cx="99017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再往箱子中放入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个蓝色球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可以使摸出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个蓝色球的概率为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92" name="yt_shape_15792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041"/>
                <a:ext cx="9901750" cy="638893"/>
              </a:xfrm>
              <a:prstGeom prst="rect">
                <a:avLst/>
              </a:prstGeom>
              <a:blipFill>
                <a:blip r:embed="rId2"/>
                <a:stretch>
                  <a:fillRect l="-1909" r="-12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94" name="yt_shape_15794"/>
              <p:cNvSpPr txBox="1"/>
              <p:nvPr/>
            </p:nvSpPr>
            <p:spPr>
              <a:xfrm>
                <a:off x="540000" y="3507722"/>
                <a:ext cx="6155531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蓝色球有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摸出一个球是蓝色球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94" name="yt_shape_15794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7722"/>
                <a:ext cx="6155531" cy="1122871"/>
              </a:xfrm>
              <a:prstGeom prst="rect">
                <a:avLst/>
              </a:prstGeom>
              <a:blipFill>
                <a:blip r:embed="rId3"/>
                <a:stretch>
                  <a:fillRect l="-3072" t="-4324" r="-208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2B0A2E-83B2-B8B8-2F3B-5800D66682DA}"/>
              </a:ext>
            </a:extLst>
          </p:cNvPr>
          <p:cNvSpPr txBox="1"/>
          <p:nvPr/>
        </p:nvSpPr>
        <p:spPr>
          <a:xfrm>
            <a:off x="3650389" y="2771235"/>
            <a:ext cx="7896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94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6" name="yt_shape_1579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为了调动同学们学习数学的积极性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班内组织开展了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数学小先生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讲题比赛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老师将四道备讲题的题号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分别写在完全相同的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张卡片的正面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将卡片背面朝上洗匀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97" name="yt_shape_15797"/>
              <p:cNvSpPr txBox="1"/>
              <p:nvPr/>
            </p:nvSpPr>
            <p:spPr>
              <a:xfrm>
                <a:off x="540000" y="2339566"/>
                <a:ext cx="8901476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随机抽取一张卡片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卡片上的数字是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97" name="yt_shape_15797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8901476" cy="586379"/>
              </a:xfrm>
              <a:prstGeom prst="rect">
                <a:avLst/>
              </a:prstGeom>
              <a:blipFill>
                <a:blip r:embed="rId2"/>
                <a:stretch>
                  <a:fillRect l="-2123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99" name="yt_shape_15799"/>
          <p:cNvSpPr txBox="1"/>
          <p:nvPr/>
        </p:nvSpPr>
        <p:spPr>
          <a:xfrm>
            <a:off x="540119" y="30292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小明随机抽取两张卡片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用画树状图或列表的方法求两张卡片上的数字是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00" name="yt_shape_15800"/>
          <p:cNvSpPr txBox="1"/>
          <p:nvPr/>
        </p:nvSpPr>
        <p:spPr>
          <a:xfrm>
            <a:off x="540000" y="3988682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801" name="yt_image_158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935" y="4509895"/>
            <a:ext cx="2674130" cy="88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03" name="yt_shape_15803"/>
          <p:cNvSpPr txBox="1"/>
          <p:nvPr/>
        </p:nvSpPr>
        <p:spPr>
          <a:xfrm>
            <a:off x="540000" y="5537687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其中两张卡片上的数字是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的结果有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804" name="yt_shape_15804"/>
              <p:cNvSpPr txBox="1"/>
              <p:nvPr/>
            </p:nvSpPr>
            <p:spPr>
              <a:xfrm>
                <a:off x="540000" y="6016990"/>
                <a:ext cx="1039226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小明随机抽取两张卡片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两张卡片上的数字是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04" name="yt_shape_15804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6990"/>
                <a:ext cx="10392268" cy="641779"/>
              </a:xfrm>
              <a:prstGeom prst="rect">
                <a:avLst/>
              </a:prstGeom>
              <a:blipFill>
                <a:blip r:embed="rId4"/>
                <a:stretch>
                  <a:fillRect l="-1819" r="-82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BB83C9-EBB0-9230-FE9E-589074E7DDFF}"/>
                  </a:ext>
                </a:extLst>
              </p:cNvPr>
              <p:cNvSpPr txBox="1"/>
              <p:nvPr/>
            </p:nvSpPr>
            <p:spPr>
              <a:xfrm>
                <a:off x="8374789" y="2132856"/>
                <a:ext cx="308674" cy="7532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BB83C9-EBB0-9230-FE9E-589074E7D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789" y="2132856"/>
                <a:ext cx="308674" cy="7532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00" grpId="0" build="allAtOnce"/>
      <p:bldP spid="15803" grpId="0" build="allAtOnce"/>
      <p:bldP spid="15804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6" name="yt_shape_15806"/>
          <p:cNvSpPr txBox="1"/>
          <p:nvPr/>
        </p:nvSpPr>
        <p:spPr>
          <a:xfrm>
            <a:off x="540119" y="900000"/>
            <a:ext cx="11111999" cy="2812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神舟十四号载人飞船的成功发射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再次引发校园科技热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光明中学准备举办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我的航天梦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科技活动周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在全校范围内邀请有兴趣的学生参加以下四项活动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航模制作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航天资料收集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航天知识竞赛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参观科学馆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为了了解学生对这四项活动的参与意愿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学校随机调查了该校有兴趣的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每名学生必选一项且只能选择一项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并将调查的结果绘制成两幅不完整的统计图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10" name="yt_shape_15810"/>
          <p:cNvSpPr txBox="1"/>
          <p:nvPr/>
        </p:nvSpPr>
        <p:spPr>
          <a:xfrm>
            <a:off x="540000" y="61784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07" name="yt_shape_15807" title="H_174.20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11167" y="3915845"/>
            <a:ext cx="4169664" cy="2212349"/>
            <a:chOff x="0" y="0"/>
            <a:chExt cx="4169664" cy="2212349"/>
          </a:xfrm>
        </p:grpSpPr>
        <p:pic>
          <p:nvPicPr>
            <p:cNvPr id="2" name="yt_image_15807">
              <a:extLs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169664" cy="1816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09" name="yt_shape_15809"/>
            <p:cNvSpPr txBox="1"/>
            <p:nvPr/>
          </p:nvSpPr>
          <p:spPr>
            <a:xfrm>
              <a:off x="1475368" y="18523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1" name="yt_shape_15811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812" name="yt_shape_15812"/>
          <p:cNvSpPr txBox="1"/>
          <p:nvPr/>
        </p:nvSpPr>
        <p:spPr>
          <a:xfrm>
            <a:off x="540000" y="1362824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813" name="yt_shape_15813"/>
          <p:cNvSpPr txBox="1"/>
          <p:nvPr/>
        </p:nvSpPr>
        <p:spPr>
          <a:xfrm>
            <a:off x="540119" y="184212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根据抽样调查的结果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请估算全校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大约有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人选择参观科学馆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815" name="yt_shape_15815"/>
          <p:cNvSpPr txBox="1"/>
          <p:nvPr/>
        </p:nvSpPr>
        <p:spPr>
          <a:xfrm>
            <a:off x="572534" y="2893367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补全统计图如图所示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5816" name="yt_image_15816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3914" y="3758996"/>
            <a:ext cx="2699308" cy="178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25F9AC-9AD0-ED6F-6582-297E994FEF72}"/>
              </a:ext>
            </a:extLst>
          </p:cNvPr>
          <p:cNvSpPr txBox="1"/>
          <p:nvPr/>
        </p:nvSpPr>
        <p:spPr>
          <a:xfrm>
            <a:off x="2042252" y="131601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095F06-8EDA-7FCE-038D-C2282AF1AF85}"/>
              </a:ext>
            </a:extLst>
          </p:cNvPr>
          <p:cNvSpPr txBox="1"/>
          <p:nvPr/>
        </p:nvSpPr>
        <p:spPr>
          <a:xfrm>
            <a:off x="3871052" y="131601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5B00C3-0642-4E96-2DB1-A3822ECB27DB}"/>
              </a:ext>
            </a:extLst>
          </p:cNvPr>
          <p:cNvSpPr txBox="1"/>
          <p:nvPr/>
        </p:nvSpPr>
        <p:spPr>
          <a:xfrm>
            <a:off x="9136907" y="179532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720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yt_shape_15807" title="H_174.20071">
            <a:extLst>
              <a:ext uri="{FF2B5EF4-FFF2-40B4-BE49-F238E27FC236}">
                <a16:creationId xmlns:a16="http://schemas.microsoft.com/office/drawing/2014/main" id="{98D0EB11-5E62-E5F3-D695-901ECAF3F975}"/>
              </a:ext>
            </a:extLst>
          </p:cNvPr>
          <p:cNvGrpSpPr/>
          <p:nvPr/>
        </p:nvGrpSpPr>
        <p:grpSpPr>
          <a:xfrm>
            <a:off x="7370718" y="2652821"/>
            <a:ext cx="4169664" cy="2212349"/>
            <a:chOff x="0" y="0"/>
            <a:chExt cx="4169664" cy="2212349"/>
          </a:xfrm>
        </p:grpSpPr>
        <p:pic>
          <p:nvPicPr>
            <p:cNvPr id="6" name="yt_image_15807">
              <a:extLst>
                <a:ext uri="{FF2B5EF4-FFF2-40B4-BE49-F238E27FC236}">
                  <a16:creationId xmlns:a16="http://schemas.microsoft.com/office/drawing/2014/main" id="{4F7AA36A-36BA-660A-8A2B-E480995F8B92}"/>
                </a:ex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169664" cy="1816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809">
              <a:extLst>
                <a:ext uri="{FF2B5EF4-FFF2-40B4-BE49-F238E27FC236}">
                  <a16:creationId xmlns:a16="http://schemas.microsoft.com/office/drawing/2014/main" id="{DCCD8F65-DC39-91CC-7940-E4F184F066EB}"/>
                </a:ext>
              </a:extLst>
            </p:cNvPr>
            <p:cNvSpPr txBox="1"/>
            <p:nvPr/>
          </p:nvSpPr>
          <p:spPr>
            <a:xfrm>
              <a:off x="1475368" y="18523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15" grpId="0" build="allAtOnce"/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1265</Words>
  <Application>Microsoft Office PowerPoint</Application>
  <PresentationFormat>宽屏</PresentationFormat>
  <Paragraphs>90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NEU-BZ-S92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2023-05-13T14:24:04Z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