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4" r:id="rId3"/>
    <p:sldId id="367" r:id="rId4"/>
    <p:sldId id="368" r:id="rId5"/>
    <p:sldId id="371" r:id="rId6"/>
    <p:sldId id="372" r:id="rId7"/>
    <p:sldId id="374" r:id="rId8"/>
    <p:sldId id="375" r:id="rId9"/>
    <p:sldId id="377" r:id="rId10"/>
    <p:sldId id="378" r:id="rId11"/>
    <p:sldId id="379" r:id="rId12"/>
  </p:sldIdLst>
  <p:sldSz cx="12192000" cy="6858000"/>
  <p:notesSz cx="6858000" cy="9144000"/>
  <p:defaultTextStyle>
    <a:defPPr>
      <a:defRPr lang="zh-CN"/>
    </a:defPPr>
    <a:lvl1pPr algn="l" rtl="0" fontAlgn="base">
      <a:defRPr kern="1200">
        <a:solidFill>
          <a:schemeClr val="tx1"/>
        </a:solidFill>
        <a:latin typeface="Arial" panose="020B0604020202090204" pitchFamily="34" charset="0"/>
        <a:ea typeface="宋体" panose="02010600030101010101" pitchFamily="2" charset="-122"/>
        <a:cs typeface="+mn-cs"/>
      </a:defRPr>
    </a:lvl1pPr>
    <a:lvl2pPr marL="457200" algn="l" rtl="0" fontAlgn="base">
      <a:defRPr kern="1200">
        <a:solidFill>
          <a:schemeClr val="tx1"/>
        </a:solidFill>
        <a:latin typeface="Arial" panose="020B0604020202090204" pitchFamily="34" charset="0"/>
        <a:ea typeface="宋体" panose="02010600030101010101" pitchFamily="2" charset="-122"/>
        <a:cs typeface="+mn-cs"/>
      </a:defRPr>
    </a:lvl2pPr>
    <a:lvl3pPr marL="914400" algn="l" rtl="0" fontAlgn="base">
      <a:defRPr kern="1200">
        <a:solidFill>
          <a:schemeClr val="tx1"/>
        </a:solidFill>
        <a:latin typeface="Arial" panose="020B0604020202090204" pitchFamily="34" charset="0"/>
        <a:ea typeface="宋体" panose="02010600030101010101" pitchFamily="2" charset="-122"/>
        <a:cs typeface="+mn-cs"/>
      </a:defRPr>
    </a:lvl3pPr>
    <a:lvl4pPr marL="1371600" algn="l" rtl="0" fontAlgn="base">
      <a:defRPr kern="1200">
        <a:solidFill>
          <a:schemeClr val="tx1"/>
        </a:solidFill>
        <a:latin typeface="Arial" panose="020B0604020202090204" pitchFamily="34" charset="0"/>
        <a:ea typeface="宋体" panose="02010600030101010101" pitchFamily="2" charset="-122"/>
        <a:cs typeface="+mn-cs"/>
      </a:defRPr>
    </a:lvl4pPr>
    <a:lvl5pPr marL="1828800" algn="l" rtl="0" fontAlgn="base">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87" d="100"/>
          <a:sy n="87" d="100"/>
        </p:scale>
        <p:origin x="785" y="7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bin"/><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6.bin"/><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bin"/><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bin"/><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2.bin"/><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sp>
        <p:nvSpPr>
          <p:cNvPr id="12149" name="yt_shape_12149"/>
          <p:cNvSpPr txBox="1"/>
          <p:nvPr/>
        </p:nvSpPr>
        <p:spPr>
          <a:xfrm>
            <a:off x="540000" y="900000"/>
            <a:ext cx="3685304"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02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黑体" pitchFamily="24"/>
                <a:cs typeface="宋体" pitchFamily="24"/>
              </a:rPr>
              <a:t>字型及其变形</a:t>
            </a:r>
          </a:p>
        </p:txBody>
      </p:sp>
      <p:pic>
        <p:nvPicPr>
          <p:cNvPr id="12150" name="yt_image_1215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1549236"/>
            <a:ext cx="1374690" cy="384264"/>
          </a:xfrm>
          <a:prstGeom prst="rect">
            <a:avLst/>
          </a:prstGeom>
          <a:noFill/>
          <a:extLst>
            <a:ext uri="{909E8E84-426E-40DD-AFC4-6F175D3DCCD1}">
              <a14:hiddenFill xmlns:a14="http://schemas.microsoft.com/office/drawing/2010/main">
                <a:solidFill>
                  <a:srgbClr val="FFFFFF"/>
                </a:solidFill>
              </a14:hiddenFill>
            </a:ext>
          </a:extLst>
        </p:spPr>
      </p:pic>
      <p:sp>
        <p:nvSpPr>
          <p:cNvPr id="12152" name="yt_shape_12152"/>
          <p:cNvSpPr txBox="1"/>
          <p:nvPr/>
        </p:nvSpPr>
        <p:spPr>
          <a:xfrm>
            <a:off x="540000" y="1984203"/>
            <a:ext cx="723114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如图</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公共角的对边平行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则</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ADE</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宋体" pitchFamily="24"/>
                <a:ea typeface="宋体" pitchFamily="24"/>
                <a:cs typeface="宋体" pitchFamily="24"/>
              </a:rPr>
              <a:t>；</a:t>
            </a:r>
          </a:p>
        </p:txBody>
      </p:sp>
      <p:sp>
        <p:nvSpPr>
          <p:cNvPr id="12153" name="yt_shape_12153"/>
          <p:cNvSpPr txBox="1"/>
          <p:nvPr/>
        </p:nvSpPr>
        <p:spPr>
          <a:xfrm>
            <a:off x="540000" y="2463506"/>
            <a:ext cx="1030891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如图</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公共角的对边不平行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且有另一对角相等</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则</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ADE</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宋体" pitchFamily="24"/>
                <a:ea typeface="宋体" pitchFamily="24"/>
                <a:cs typeface="宋体" pitchFamily="24"/>
              </a:rPr>
              <a:t>；</a:t>
            </a:r>
          </a:p>
        </p:txBody>
      </p:sp>
      <p:sp>
        <p:nvSpPr>
          <p:cNvPr id="12154" name="yt_shape_12154"/>
          <p:cNvSpPr txBox="1"/>
          <p:nvPr/>
        </p:nvSpPr>
        <p:spPr>
          <a:xfrm>
            <a:off x="540119" y="2942809"/>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如图</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公共角的对边不平行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两个三角形有一条公共边</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且有另一对角相等</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则</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ACD</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en-US" altLang="zh-CN" sz="2400" b="0" i="0" u="none">
                <a:solidFill>
                  <a:srgbClr val="000000"/>
                </a:solidFill>
                <a:effectLst/>
                <a:latin typeface="宋体" pitchFamily="24"/>
                <a:ea typeface="宋体" pitchFamily="24"/>
                <a:cs typeface="宋体" pitchFamily="24"/>
              </a:rPr>
              <a:t>.</a:t>
            </a:r>
          </a:p>
        </p:txBody>
      </p:sp>
      <p:pic>
        <p:nvPicPr>
          <p:cNvPr id="12155" name="yt_image_12155">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3907319" y="4054608"/>
            <a:ext cx="4377360" cy="1695168"/>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83887542900">
            <a:extLst>
              <a:ext uri="{FF2B5EF4-FFF2-40B4-BE49-F238E27FC236}">
                <a16:creationId xmlns:a16="http://schemas.microsoft.com/office/drawing/2014/main" id="{4CA8F2E2-78BF-F934-AB92-D6278F3308FA}"/>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938705"/>
            <a:ext cx="1168464" cy="36436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225" name="yt_shape_12225"/>
          <p:cNvSpPr txBox="1"/>
          <p:nvPr/>
        </p:nvSpPr>
        <p:spPr>
          <a:xfrm>
            <a:off x="540000" y="900000"/>
            <a:ext cx="3736600"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02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en-US" altLang="zh-CN" sz="2400" b="0" i="0"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黑体" pitchFamily="24"/>
                <a:cs typeface="宋体" pitchFamily="24"/>
              </a:rPr>
              <a:t>字型及其变形</a:t>
            </a:r>
          </a:p>
        </p:txBody>
      </p:sp>
      <p:pic>
        <p:nvPicPr>
          <p:cNvPr id="12226" name="yt_image_1222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1549236"/>
            <a:ext cx="1374690" cy="384264"/>
          </a:xfrm>
          <a:prstGeom prst="rect">
            <a:avLst/>
          </a:prstGeom>
          <a:noFill/>
          <a:extLst>
            <a:ext uri="{909E8E84-426E-40DD-AFC4-6F175D3DCCD1}">
              <a14:hiddenFill xmlns:a14="http://schemas.microsoft.com/office/drawing/2010/main">
                <a:solidFill>
                  <a:srgbClr val="FFFFFF"/>
                </a:solidFill>
              </a14:hiddenFill>
            </a:ext>
          </a:extLst>
        </p:spPr>
      </p:pic>
      <p:sp>
        <p:nvSpPr>
          <p:cNvPr id="12228" name="yt_shape_12228"/>
          <p:cNvSpPr txBox="1"/>
          <p:nvPr/>
        </p:nvSpPr>
        <p:spPr>
          <a:xfrm>
            <a:off x="540119" y="1984203"/>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如图</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点</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楷体" pitchFamily="24"/>
                <a:cs typeface="宋体" pitchFamily="24"/>
              </a:rPr>
              <a:t>在同一条直线上</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Rt△</a:t>
            </a:r>
            <a:r>
              <a:rPr lang="en-US" altLang="zh-CN" sz="2400" b="0" i="1" u="none">
                <a:solidFill>
                  <a:srgbClr val="000000"/>
                </a:solidFill>
                <a:effectLst/>
                <a:latin typeface="Times New Roman" pitchFamily="24"/>
                <a:ea typeface="Times New Roman" pitchFamily="24"/>
                <a:cs typeface="宋体" pitchFamily="24"/>
              </a:rPr>
              <a:t>ABD</a:t>
            </a:r>
            <a:r>
              <a:rPr lang="zh-CN" altLang="zh-CN" sz="2400" b="0" i="0" u="none">
                <a:solidFill>
                  <a:srgbClr val="000000"/>
                </a:solidFill>
                <a:effectLst/>
                <a:latin typeface="Times New Roman" pitchFamily="24"/>
                <a:ea typeface="楷体" pitchFamily="24"/>
                <a:cs typeface="宋体" pitchFamily="24"/>
              </a:rPr>
              <a:t>与</a:t>
            </a:r>
            <a:r>
              <a:rPr lang="en-US" altLang="zh-CN" sz="2400" b="0" i="0" u="none">
                <a:solidFill>
                  <a:srgbClr val="000000"/>
                </a:solidFill>
                <a:effectLst/>
                <a:latin typeface="Times New Roman" pitchFamily="24"/>
                <a:ea typeface="Times New Roman" pitchFamily="24"/>
                <a:cs typeface="宋体" pitchFamily="24"/>
              </a:rPr>
              <a:t>Rt△</a:t>
            </a:r>
            <a:r>
              <a:rPr lang="en-US" altLang="zh-CN" sz="2400" b="0" i="1" u="none">
                <a:solidFill>
                  <a:srgbClr val="000000"/>
                </a:solidFill>
                <a:effectLst/>
                <a:latin typeface="Times New Roman" pitchFamily="24"/>
                <a:ea typeface="Times New Roman" pitchFamily="24"/>
                <a:cs typeface="宋体" pitchFamily="24"/>
              </a:rPr>
              <a:t>BCE</a:t>
            </a:r>
            <a:r>
              <a:rPr lang="zh-CN" altLang="zh-CN" sz="2400" b="0" i="0" u="none">
                <a:solidFill>
                  <a:srgbClr val="000000"/>
                </a:solidFill>
                <a:effectLst/>
                <a:latin typeface="Times New Roman" pitchFamily="24"/>
                <a:ea typeface="楷体" pitchFamily="24"/>
                <a:cs typeface="宋体" pitchFamily="24"/>
              </a:rPr>
              <a:t>的斜边互相垂直</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则有</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ABD</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CEB</a:t>
            </a:r>
            <a:r>
              <a:rPr lang="zh-CN" altLang="zh-CN" sz="2400" b="0" i="0" u="none">
                <a:solidFill>
                  <a:srgbClr val="000000"/>
                </a:solidFill>
                <a:effectLst/>
                <a:latin typeface="宋体" pitchFamily="24"/>
                <a:ea typeface="宋体" pitchFamily="24"/>
                <a:cs typeface="宋体" pitchFamily="24"/>
              </a:rPr>
              <a:t>；</a:t>
            </a:r>
          </a:p>
        </p:txBody>
      </p:sp>
      <p:sp>
        <p:nvSpPr>
          <p:cNvPr id="12229" name="yt_shape_12229"/>
          <p:cNvSpPr txBox="1"/>
          <p:nvPr/>
        </p:nvSpPr>
        <p:spPr>
          <a:xfrm>
            <a:off x="540119" y="2943638"/>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如图</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点</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楷体" pitchFamily="24"/>
                <a:cs typeface="宋体" pitchFamily="24"/>
              </a:rPr>
              <a:t>在同一条直线上</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ACD</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则再已知一组条件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可得</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楷体" pitchFamily="24"/>
                <a:cs typeface="宋体" pitchFamily="24"/>
              </a:rPr>
              <a:t>与</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DCE</a:t>
            </a:r>
            <a:r>
              <a:rPr lang="zh-CN" altLang="zh-CN" sz="2400" b="0" i="0" u="none">
                <a:solidFill>
                  <a:srgbClr val="000000"/>
                </a:solidFill>
                <a:effectLst/>
                <a:latin typeface="Times New Roman" pitchFamily="24"/>
                <a:ea typeface="楷体" pitchFamily="24"/>
                <a:cs typeface="宋体" pitchFamily="24"/>
              </a:rPr>
              <a:t>相似</a:t>
            </a:r>
            <a:r>
              <a:rPr lang="en-US" altLang="zh-CN" sz="2400" b="0" i="0" u="none">
                <a:solidFill>
                  <a:srgbClr val="000000"/>
                </a:solidFill>
                <a:effectLst/>
                <a:latin typeface="宋体" pitchFamily="24"/>
                <a:ea typeface="宋体" pitchFamily="24"/>
                <a:cs typeface="宋体" pitchFamily="24"/>
              </a:rPr>
              <a:t>.</a:t>
            </a:r>
          </a:p>
        </p:txBody>
      </p:sp>
      <p:pic>
        <p:nvPicPr>
          <p:cNvPr id="12230" name="yt_image_1223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4194101" y="4055437"/>
            <a:ext cx="3803796" cy="1837728"/>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83887543058">
            <a:extLst>
              <a:ext uri="{FF2B5EF4-FFF2-40B4-BE49-F238E27FC236}">
                <a16:creationId xmlns:a16="http://schemas.microsoft.com/office/drawing/2014/main" id="{6A487586-F394-6D50-5D76-C122C174D63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938705"/>
            <a:ext cx="1168464" cy="364360"/>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232" name="yt_shape_12232"/>
          <p:cNvSpPr txBox="1"/>
          <p:nvPr/>
        </p:nvSpPr>
        <p:spPr>
          <a:xfrm>
            <a:off x="540000" y="900000"/>
            <a:ext cx="123110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对应训练</a:t>
            </a:r>
          </a:p>
        </p:txBody>
      </p:sp>
      <p:sp>
        <p:nvSpPr>
          <p:cNvPr id="12233" name="yt_shape_12233"/>
          <p:cNvSpPr txBox="1"/>
          <p:nvPr/>
        </p:nvSpPr>
        <p:spPr>
          <a:xfrm>
            <a:off x="540119" y="1379303"/>
            <a:ext cx="11111999" cy="428515"/>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点</a:t>
            </a:r>
            <a:r>
              <a:rPr lang="en-US" altLang="zh-CN" sz="2400" b="0" i="1" u="none">
                <a:solidFill>
                  <a:srgbClr val="000000"/>
                </a:solidFill>
                <a:effectLst/>
                <a:latin typeface="Times New Roman" pitchFamily="24"/>
                <a:ea typeface="Times New Roman" pitchFamily="24"/>
                <a:cs typeface="宋体" pitchFamily="24"/>
              </a:rPr>
              <a:t>P</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分别是</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宋体" pitchFamily="24"/>
                <a:cs typeface="宋体" pitchFamily="24"/>
              </a:rPr>
              <a:t>边上的点</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且</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APD</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p>
        </p:txBody>
      </p:sp>
      <p:sp>
        <p:nvSpPr>
          <p:cNvPr id="12237" name="yt_shape_12237"/>
          <p:cNvSpPr txBox="1"/>
          <p:nvPr/>
        </p:nvSpPr>
        <p:spPr>
          <a:xfrm>
            <a:off x="540000" y="3549310"/>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2234" name="yt_shape_12234" title="H_117.15591">
            <a:extLst>
              <a:ext uri="{FF2B5EF4-FFF2-40B4-BE49-F238E27FC236}">
                <a16:creationId xmlns:a16="http://schemas.microsoft.com/office/drawing/2014/main" id="{249740F1-2B05-4C5A-B423-6F681AEFABC2}"/>
              </a:ext>
            </a:extLst>
          </p:cNvPr>
          <p:cNvGrpSpPr/>
          <p:nvPr/>
        </p:nvGrpSpPr>
        <p:grpSpPr>
          <a:xfrm>
            <a:off x="9408368" y="2121344"/>
            <a:ext cx="1960482" cy="1487880"/>
            <a:chOff x="0" y="0"/>
            <a:chExt cx="1960482" cy="1487880"/>
          </a:xfrm>
        </p:grpSpPr>
        <p:pic>
          <p:nvPicPr>
            <p:cNvPr id="2" name="yt_image_12234">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960482" cy="1091880"/>
            </a:xfrm>
            <a:prstGeom prst="rect">
              <a:avLst/>
            </a:prstGeom>
            <a:noFill/>
            <a:extLst>
              <a:ext uri="{909E8E84-426E-40DD-AFC4-6F175D3DCCD1}">
                <a14:hiddenFill xmlns:a14="http://schemas.microsoft.com/office/drawing/2010/main">
                  <a:solidFill>
                    <a:srgbClr val="FFFFFF"/>
                  </a:solidFill>
                </a14:hiddenFill>
              </a:ext>
            </a:extLst>
          </p:spPr>
        </p:pic>
        <p:sp>
          <p:nvSpPr>
            <p:cNvPr id="12236" name="yt_shape_12236"/>
            <p:cNvSpPr txBox="1"/>
            <p:nvPr/>
          </p:nvSpPr>
          <p:spPr>
            <a:xfrm>
              <a:off x="446960" y="112788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宋体" pitchFamily="24"/>
                  <a:cs typeface="宋体" pitchFamily="24"/>
                </a:rPr>
                <a:t>题图</a:t>
              </a:r>
            </a:p>
          </p:txBody>
        </p:sp>
      </p:grpSp>
      <p:sp>
        <p:nvSpPr>
          <p:cNvPr id="12238" name="yt_shape_12238"/>
          <p:cNvSpPr txBox="1"/>
          <p:nvPr/>
        </p:nvSpPr>
        <p:spPr>
          <a:xfrm>
            <a:off x="550555" y="1870316"/>
            <a:ext cx="410208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求证</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CP</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BP</a:t>
            </a:r>
            <a:r>
              <a:rPr lang="zh-CN"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mc:Choice xmlns:a14="http://schemas.microsoft.com/office/drawing/2010/main" Requires="a14">
          <p:sp>
            <p:nvSpPr>
              <p:cNvPr id="3" name="yt_shape_12239">
                <a:extLst>
                  <a:ext uri="{FF2B5EF4-FFF2-40B4-BE49-F238E27FC236}">
                    <a16:creationId xmlns:a16="http://schemas.microsoft.com/office/drawing/2014/main" id="{0FE10978-B59A-5D9F-C651-155C2D202359}"/>
                  </a:ext>
                </a:extLst>
              </p:cNvPr>
              <p:cNvSpPr txBox="1"/>
              <p:nvPr/>
            </p:nvSpPr>
            <p:spPr>
              <a:xfrm>
                <a:off x="550555" y="2298831"/>
                <a:ext cx="8420575" cy="595035"/>
              </a:xfrm>
              <a:prstGeom prst="rect">
                <a:avLst/>
              </a:prstGeom>
            </p:spPr>
            <p:txBody>
              <a:bodyPr vert="horz" wrap="none" lIns="0" tIns="0" rIns="0" bIns="0" rtlCol="0">
                <a:spAutoFit/>
              </a:bodyPr>
              <a:lstStyle/>
              <a:p>
                <a:pPr algn="l" eaLnBrk="1" fontAlgn="b"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当</a:t>
                </a:r>
                <a:r>
                  <a:rPr lang="en-US" altLang="zh-CN" sz="2400" b="0" i="1" u="none">
                    <a:solidFill>
                      <a:srgbClr val="000000"/>
                    </a:solidFill>
                    <a:effectLst/>
                    <a:latin typeface="Times New Roman" pitchFamily="24"/>
                    <a:ea typeface="Times New Roman" pitchFamily="24"/>
                    <a:cs typeface="宋体" pitchFamily="24"/>
                  </a:rPr>
                  <a:t>PD</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BP</a:t>
                </a:r>
                <a:r>
                  <a:rPr lang="zh-CN" altLang="zh-CN" sz="2400" b="0" i="0" u="none">
                    <a:solidFill>
                      <a:srgbClr val="000000"/>
                    </a:solidFill>
                    <a:effectLst/>
                    <a:latin typeface="Times New Roman" pitchFamily="24"/>
                    <a:ea typeface="宋体" pitchFamily="24"/>
                    <a:cs typeface="宋体" pitchFamily="24"/>
                  </a:rPr>
                  <a:t>的长为</a:t>
                </a:r>
                <a:r>
                  <a:rPr lang="zh-CN" altLang="zh-CN" sz="100" b="0" i="1" spc="-100">
                    <a:solidFill>
                      <a:srgbClr val="00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25</m:t>
                        </m:r>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3</m:t>
                        </m:r>
                      </m:den>
                    </m:f>
                  </m:oMath>
                </a14:m>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p:sp>
            <p:nvSpPr>
              <p:cNvPr id="3" name="yt_shape_12239">
                <a:extLst>
                  <a:ext uri="{FF2B5EF4-FFF2-40B4-BE49-F238E27FC236}">
                    <a16:creationId xmlns:a16="http://schemas.microsoft.com/office/drawing/2014/main" id="{0FE10978-B59A-5D9F-C651-155C2D202359}"/>
                  </a:ext>
                </a:extLst>
              </p:cNvPr>
              <p:cNvSpPr txBox="1">
                <a:spLocks noRot="1" noChangeAspect="1" noMove="1" noResize="1" noEditPoints="1" noAdjustHandles="1" noChangeArrowheads="1" noChangeShapeType="1" noTextEdit="1"/>
              </p:cNvSpPr>
              <p:nvPr/>
            </p:nvSpPr>
            <p:spPr>
              <a:xfrm>
                <a:off x="550555" y="2298831"/>
                <a:ext cx="8420575" cy="595035"/>
              </a:xfrm>
              <a:prstGeom prst="rect">
                <a:avLst/>
              </a:prstGeom>
              <a:blipFill>
                <a:blip r:embed="rId3"/>
                <a:stretch>
                  <a:fillRect l="-2171" r="-289" b="-234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yt_shape_12241">
                <a:extLst>
                  <a:ext uri="{FF2B5EF4-FFF2-40B4-BE49-F238E27FC236}">
                    <a16:creationId xmlns:a16="http://schemas.microsoft.com/office/drawing/2014/main" id="{74A3EAB7-4983-8AEB-5251-AE21AD8AE8A3}"/>
                  </a:ext>
                </a:extLst>
              </p:cNvPr>
              <p:cNvSpPr txBox="1"/>
              <p:nvPr/>
            </p:nvSpPr>
            <p:spPr>
              <a:xfrm>
                <a:off x="550555" y="2893866"/>
                <a:ext cx="9565183" cy="351397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AC</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a:t>
                </a:r>
                <a:r>
                  <a:rPr lang="en-US"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APD</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APD</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APC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BAP</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APC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APD</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DPC</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BAP</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DPC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ABP</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PCD</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𝐵𝑃</m:t>
                        </m:r>
                      </m:num>
                      <m:den>
                        <m:r>
                          <a:rPr lang="en-US" altLang="zh-CN" sz="2400" b="0" i="1">
                            <a:solidFill>
                              <a:srgbClr val="FF0000"/>
                            </a:solidFill>
                            <a:effectLst/>
                            <a:latin typeface="Cambria Math" panose="02040503050406030204" pitchFamily="12" charset="0"/>
                            <a:ea typeface="Cambria Math" panose="02040503050406030204" pitchFamily="12" charset="0"/>
                          </a:rPr>
                          <m:t>𝐶𝐷</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𝐴𝐵</m:t>
                        </m:r>
                      </m:num>
                      <m:den>
                        <m:r>
                          <a:rPr lang="en-US" altLang="zh-CN" sz="2400" b="0" i="1">
                            <a:solidFill>
                              <a:srgbClr val="FF0000"/>
                            </a:solidFill>
                            <a:effectLst/>
                            <a:latin typeface="Cambria Math" panose="02040503050406030204" pitchFamily="12" charset="0"/>
                            <a:ea typeface="Cambria Math" panose="02040503050406030204" pitchFamily="12" charset="0"/>
                          </a:rPr>
                          <m:t>𝐶𝑃</m:t>
                        </m:r>
                      </m:den>
                    </m:f>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CD</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CP</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BP</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AC</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CD</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CP</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BP</a:t>
                </a:r>
                <a:r>
                  <a:rPr lang="en-US" altLang="zh-CN" sz="2400" b="0" i="0" u="none">
                    <a:solidFill>
                      <a:srgbClr val="FF0000"/>
                    </a:solidFill>
                    <a:effectLst/>
                    <a:latin typeface="宋体" pitchFamily="24"/>
                    <a:ea typeface="宋体" pitchFamily="24"/>
                    <a:cs typeface="宋体" pitchFamily="24"/>
                  </a:rPr>
                  <a:t>.</a:t>
                </a:r>
              </a:p>
            </p:txBody>
          </p:sp>
        </mc:Choice>
        <mc:Fallback>
          <p:sp>
            <p:nvSpPr>
              <p:cNvPr id="4" name="yt_shape_12241">
                <a:extLst>
                  <a:ext uri="{FF2B5EF4-FFF2-40B4-BE49-F238E27FC236}">
                    <a16:creationId xmlns:a16="http://schemas.microsoft.com/office/drawing/2014/main" id="{74A3EAB7-4983-8AEB-5251-AE21AD8AE8A3}"/>
                  </a:ext>
                </a:extLst>
              </p:cNvPr>
              <p:cNvSpPr txBox="1">
                <a:spLocks noRot="1" noChangeAspect="1" noMove="1" noResize="1" noEditPoints="1" noAdjustHandles="1" noChangeArrowheads="1" noChangeShapeType="1" noTextEdit="1"/>
              </p:cNvSpPr>
              <p:nvPr/>
            </p:nvSpPr>
            <p:spPr>
              <a:xfrm>
                <a:off x="550555" y="2893866"/>
                <a:ext cx="9565183" cy="3513975"/>
              </a:xfrm>
              <a:prstGeom prst="rect">
                <a:avLst/>
              </a:prstGeom>
              <a:blipFill>
                <a:blip r:embed="rId4"/>
                <a:stretch>
                  <a:fillRect l="-1912" t="-1563" r="-1020" b="-451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1260D270-2238-D220-5CC2-2198DA11D243}"/>
                  </a:ext>
                </a:extLst>
              </p:cNvPr>
              <p:cNvSpPr txBox="1"/>
              <p:nvPr/>
            </p:nvSpPr>
            <p:spPr>
              <a:xfrm>
                <a:off x="8009106" y="2171075"/>
                <a:ext cx="742060" cy="682892"/>
              </a:xfrm>
              <a:prstGeom prst="rect">
                <a:avLst/>
              </a:prstGeom>
              <a:noFill/>
            </p:spPr>
            <p:txBody>
              <a:bodyPr vert="horz" wrap="none" rtlCol="0" anchor="ctr">
                <a:noAutofit/>
              </a:bodyPr>
              <a:lstStyle/>
              <a:p>
                <a:pPr fontAlgn="b">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25</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3</m:t>
                        </m:r>
                      </m:den>
                    </m:f>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p:sp>
            <p:nvSpPr>
              <p:cNvPr id="5" name="文本框 4">
                <a:extLst>
                  <a:ext uri="{FF2B5EF4-FFF2-40B4-BE49-F238E27FC236}">
                    <a16:creationId xmlns:a16="http://schemas.microsoft.com/office/drawing/2014/main" id="{1260D270-2238-D220-5CC2-2198DA11D243}"/>
                  </a:ext>
                </a:extLst>
              </p:cNvPr>
              <p:cNvSpPr txBox="1">
                <a:spLocks noRot="1" noChangeAspect="1" noMove="1" noResize="1" noEditPoints="1" noAdjustHandles="1" noChangeArrowheads="1" noChangeShapeType="1" noTextEdit="1"/>
              </p:cNvSpPr>
              <p:nvPr/>
            </p:nvSpPr>
            <p:spPr>
              <a:xfrm>
                <a:off x="8009106" y="2171075"/>
                <a:ext cx="742060" cy="682892"/>
              </a:xfrm>
              <a:prstGeom prst="rect">
                <a:avLst/>
              </a:prstGeom>
              <a:blipFill>
                <a:blip r:embed="rId5"/>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linds(horizontal)">
                                      <p:cBhvr>
                                        <p:cTn id="13" dur="500"/>
                                        <p:tgtEl>
                                          <p:spTgt spid="4">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blinds(horizontal)">
                                      <p:cBhvr>
                                        <p:cTn id="16" dur="500"/>
                                        <p:tgtEl>
                                          <p:spTgt spid="4">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blinds(horizontal)">
                                      <p:cBhvr>
                                        <p:cTn id="19" dur="500"/>
                                        <p:tgtEl>
                                          <p:spTgt spid="4">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blinds(horizontal)">
                                      <p:cBhvr>
                                        <p:cTn id="22" dur="500"/>
                                        <p:tgtEl>
                                          <p:spTgt spid="4">
                                            <p:txEl>
                                              <p:pRg st="5" end="5"/>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Effect transition="in" filter="blinds(horizontal)">
                                      <p:cBhvr>
                                        <p:cTn id="25" dur="500"/>
                                        <p:tgtEl>
                                          <p:spTgt spid="4">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5">
                                            <p:txEl>
                                              <p:pRg st="0" end="0"/>
                                            </p:txEl>
                                          </p:spTgt>
                                        </p:tgtEl>
                                        <p:attrNameLst>
                                          <p:attrName>style.visibility</p:attrName>
                                        </p:attrNameLst>
                                      </p:cBhvr>
                                      <p:to>
                                        <p:strVal val="visible"/>
                                      </p:to>
                                    </p:set>
                                    <p:animEffect transition="in" filter="blinds(horizontal)">
                                      <p:cBhvr>
                                        <p:cTn id="3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57" name="yt_shape_12157"/>
          <p:cNvSpPr txBox="1"/>
          <p:nvPr/>
        </p:nvSpPr>
        <p:spPr>
          <a:xfrm>
            <a:off x="540000" y="900000"/>
            <a:ext cx="123110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对应训练</a:t>
            </a:r>
          </a:p>
        </p:txBody>
      </p:sp>
      <p:sp>
        <p:nvSpPr>
          <p:cNvPr id="12158" name="yt_shape_12158"/>
          <p:cNvSpPr txBox="1"/>
          <p:nvPr/>
        </p:nvSpPr>
        <p:spPr>
          <a:xfrm>
            <a:off x="540119" y="1379303"/>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点</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点</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宋体" pitchFamily="24"/>
                <a:cs typeface="宋体" pitchFamily="24"/>
              </a:rPr>
              <a:t>分别在</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边和</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宋体" pitchFamily="24"/>
                <a:cs typeface="宋体" pitchFamily="24"/>
              </a:rPr>
              <a:t>边上</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DE</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为</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边上一点</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不与点</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点</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重合</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连结</a:t>
            </a:r>
            <a:r>
              <a:rPr lang="en-US" altLang="zh-CN" sz="2400" b="0" i="1" u="none">
                <a:solidFill>
                  <a:srgbClr val="000000"/>
                </a:solidFill>
                <a:effectLst/>
                <a:latin typeface="Times New Roman" pitchFamily="24"/>
                <a:ea typeface="Times New Roman" pitchFamily="24"/>
                <a:cs typeface="宋体" pitchFamily="24"/>
              </a:rPr>
              <a:t>AM</a:t>
            </a:r>
            <a:r>
              <a:rPr lang="zh-CN" altLang="zh-CN" sz="2400" b="0" i="0" u="none">
                <a:solidFill>
                  <a:srgbClr val="000000"/>
                </a:solidFill>
                <a:effectLst/>
                <a:latin typeface="Times New Roman" pitchFamily="24"/>
                <a:ea typeface="宋体" pitchFamily="24"/>
                <a:cs typeface="宋体" pitchFamily="24"/>
              </a:rPr>
              <a:t>交</a:t>
            </a:r>
            <a:r>
              <a:rPr lang="en-US" altLang="zh-CN" sz="2400" b="0" i="1" u="none">
                <a:solidFill>
                  <a:srgbClr val="000000"/>
                </a:solidFill>
                <a:effectLst/>
                <a:latin typeface="Times New Roman" pitchFamily="24"/>
                <a:ea typeface="Times New Roman" pitchFamily="24"/>
                <a:cs typeface="宋体" pitchFamily="24"/>
              </a:rPr>
              <a:t>DE</a:t>
            </a:r>
            <a:r>
              <a:rPr lang="zh-CN" altLang="zh-CN" sz="2400" b="0" i="0" u="none">
                <a:solidFill>
                  <a:srgbClr val="000000"/>
                </a:solidFill>
                <a:effectLst/>
                <a:latin typeface="Times New Roman" pitchFamily="24"/>
                <a:ea typeface="宋体" pitchFamily="24"/>
                <a:cs typeface="宋体" pitchFamily="24"/>
              </a:rPr>
              <a:t>于点</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2162" name="yt_table_12162_skip" title="H_100.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104811483"/>
                  </p:ext>
                </p:extLst>
              </p:nvPr>
            </p:nvGraphicFramePr>
            <p:xfrm>
              <a:off x="540000" y="2338738"/>
              <a:ext cx="5002721" cy="1273556"/>
            </p:xfrm>
            <a:graphic>
              <a:graphicData uri="http://schemas.openxmlformats.org/drawingml/2006/table">
                <a:tbl>
                  <a:tblPr/>
                  <a:tblGrid>
                    <a:gridCol w="2944432">
                      <a:extLst>
                        <a:ext uri="{9D8B030D-6E8A-4147-A177-3AD203B41FA5}">
                          <a16:colId xmlns:a16="http://schemas.microsoft.com/office/drawing/2014/main" val="10330"/>
                        </a:ext>
                      </a:extLst>
                    </a:gridCol>
                    <a:gridCol w="2058289">
                      <a:extLst>
                        <a:ext uri="{9D8B030D-6E8A-4147-A177-3AD203B41FA5}">
                          <a16:colId xmlns:a16="http://schemas.microsoft.com/office/drawing/2014/main" val="10331"/>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𝐴𝐷</m:t>
                                  </m:r>
                                </m:num>
                                <m:den>
                                  <m:r>
                                    <a:rPr lang="en-US" altLang="zh-CN" sz="2400" b="0" i="1">
                                      <a:solidFill>
                                        <a:srgbClr val="010000"/>
                                      </a:solidFill>
                                      <a:effectLst/>
                                      <a:latin typeface="Cambria Math" panose="02040503050406030204" pitchFamily="12" charset="0"/>
                                      <a:ea typeface="Cambria Math" panose="02040503050406030204" pitchFamily="12" charset="0"/>
                                    </a:rPr>
                                    <m:t>𝐴𝑁</m:t>
                                  </m:r>
                                </m:den>
                              </m:f>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𝐴𝑁</m:t>
                                  </m:r>
                                </m:num>
                                <m:den>
                                  <m:r>
                                    <a:rPr lang="en-US" altLang="zh-CN" sz="2400" b="0" i="1">
                                      <a:solidFill>
                                        <a:srgbClr val="010000"/>
                                      </a:solidFill>
                                      <a:effectLst/>
                                      <a:latin typeface="Cambria Math" panose="02040503050406030204" pitchFamily="12" charset="0"/>
                                      <a:ea typeface="Cambria Math" panose="02040503050406030204" pitchFamily="12" charset="0"/>
                                    </a:rPr>
                                    <m:t>𝐴𝐸</m:t>
                                  </m:r>
                                </m:den>
                              </m:f>
                            </m:oMath>
                          </a14:m>
                          <a:endParaRPr lang="zh-CN"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𝐵𝐷</m:t>
                                  </m:r>
                                </m:num>
                                <m:den>
                                  <m:r>
                                    <a:rPr lang="en-US" altLang="zh-CN" sz="2400" b="0" i="1">
                                      <a:solidFill>
                                        <a:srgbClr val="010000"/>
                                      </a:solidFill>
                                      <a:effectLst/>
                                      <a:latin typeface="Cambria Math" panose="02040503050406030204" pitchFamily="12" charset="0"/>
                                      <a:ea typeface="Cambria Math" panose="02040503050406030204" pitchFamily="12" charset="0"/>
                                    </a:rPr>
                                    <m:t>𝑀𝑁</m:t>
                                  </m:r>
                                </m:den>
                              </m:f>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𝑀𝑁</m:t>
                                  </m:r>
                                </m:num>
                                <m:den>
                                  <m:r>
                                    <a:rPr lang="en-US" altLang="zh-CN" sz="2400" b="0" i="1">
                                      <a:solidFill>
                                        <a:srgbClr val="010000"/>
                                      </a:solidFill>
                                      <a:effectLst/>
                                      <a:latin typeface="Cambria Math" panose="02040503050406030204" pitchFamily="12" charset="0"/>
                                      <a:ea typeface="Cambria Math" panose="02040503050406030204" pitchFamily="12" charset="0"/>
                                    </a:rPr>
                                    <m:t>𝐶𝐸</m:t>
                                  </m:r>
                                </m:den>
                              </m:f>
                            </m:oMath>
                          </a14:m>
                          <a:endParaRPr lang="zh-CN"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9"/>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𝐷𝑁</m:t>
                                  </m:r>
                                </m:num>
                                <m:den>
                                  <m:r>
                                    <a:rPr lang="en-US" altLang="zh-CN" sz="2400" b="0" i="1">
                                      <a:solidFill>
                                        <a:srgbClr val="010000"/>
                                      </a:solidFill>
                                      <a:effectLst/>
                                      <a:latin typeface="Cambria Math" panose="02040503050406030204" pitchFamily="12" charset="0"/>
                                      <a:ea typeface="Cambria Math" panose="02040503050406030204" pitchFamily="12" charset="0"/>
                                    </a:rPr>
                                    <m:t>𝐵𝑀</m:t>
                                  </m:r>
                                </m:den>
                              </m:f>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𝑁𝐸</m:t>
                                  </m:r>
                                </m:num>
                                <m:den>
                                  <m:r>
                                    <a:rPr lang="en-US" altLang="zh-CN" sz="2400" b="0" i="1">
                                      <a:solidFill>
                                        <a:srgbClr val="010000"/>
                                      </a:solidFill>
                                      <a:effectLst/>
                                      <a:latin typeface="Cambria Math" panose="02040503050406030204" pitchFamily="12" charset="0"/>
                                      <a:ea typeface="Cambria Math" panose="02040503050406030204" pitchFamily="12" charset="0"/>
                                    </a:rPr>
                                    <m:t>𝑀𝐶</m:t>
                                  </m:r>
                                </m:den>
                              </m:f>
                            </m:oMath>
                          </a14:m>
                          <a:endParaRPr lang="zh-CN"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𝐷𝑁</m:t>
                                  </m:r>
                                </m:num>
                                <m:den>
                                  <m:r>
                                    <a:rPr lang="en-US" altLang="zh-CN" sz="2400" b="0" i="1">
                                      <a:solidFill>
                                        <a:srgbClr val="010000"/>
                                      </a:solidFill>
                                      <a:effectLst/>
                                      <a:latin typeface="Cambria Math" panose="02040503050406030204" pitchFamily="12" charset="0"/>
                                      <a:ea typeface="Cambria Math" panose="02040503050406030204" pitchFamily="12" charset="0"/>
                                    </a:rPr>
                                    <m:t>𝑀𝐶</m:t>
                                  </m:r>
                                </m:den>
                              </m:f>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𝑁𝐸</m:t>
                                  </m:r>
                                </m:num>
                                <m:den>
                                  <m:r>
                                    <a:rPr lang="en-US" altLang="zh-CN" sz="2400" b="0" i="1">
                                      <a:solidFill>
                                        <a:srgbClr val="010000"/>
                                      </a:solidFill>
                                      <a:effectLst/>
                                      <a:latin typeface="Cambria Math" panose="02040503050406030204" pitchFamily="12" charset="0"/>
                                      <a:ea typeface="Cambria Math" panose="02040503050406030204" pitchFamily="12" charset="0"/>
                                    </a:rPr>
                                    <m:t>𝐵𝑀</m:t>
                                  </m:r>
                                </m:den>
                              </m:f>
                            </m:oMath>
                          </a14:m>
                          <a:endParaRPr lang="zh-CN"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70"/>
                      </a:ext>
                    </a:extLst>
                  </a:tr>
                </a:tbl>
              </a:graphicData>
            </a:graphic>
          </p:graphicFrame>
        </mc:Choice>
        <mc:Fallback xmlns:m="http://schemas.openxmlformats.org/officeDocument/2006/math" xmlns:p14="http://schemas.microsoft.com/office/powerpoint/2010/main" xmlns:a16="http://schemas.microsoft.com/office/drawing/2014/main" xmlns="">
          <p:graphicFrame>
            <p:nvGraphicFramePr>
              <p:cNvPr id="12162" name="yt_table_12162_skip" descr="{&quot;rangeId&quot;:3,&quot;type&quot;:&quot;Option&quot;,&quot;drawing&quot;:[&quot;yt_shape_12159&quot;]}" title="H_100.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104811483"/>
                  </p:ext>
                </p:extLst>
              </p:nvPr>
            </p:nvGraphicFramePr>
            <p:xfrm>
              <a:off x="540000" y="2338738"/>
              <a:ext cx="5002721" cy="1273556"/>
            </p:xfrm>
            <a:graphic>
              <a:graphicData uri="http://schemas.openxmlformats.org/drawingml/2006/table">
                <a:tbl>
                  <a:tblPr/>
                  <a:tblGrid>
                    <a:gridCol w="2944432">
                      <a:extLst>
                        <a:ext uri="{9D8B030D-6E8A-4147-A177-3AD203B41FA5}">
                          <a16:colId xmlns:a16="http://schemas.microsoft.com/office/drawing/2014/main" val="10330"/>
                        </a:ext>
                      </a:extLst>
                    </a:gridCol>
                    <a:gridCol w="2058289">
                      <a:extLst>
                        <a:ext uri="{9D8B030D-6E8A-4147-A177-3AD203B41FA5}">
                          <a16:colId xmlns:a16="http://schemas.microsoft.com/office/drawing/2014/main" val="10331"/>
                        </a:ext>
                      </a:extLst>
                    </a:gridCol>
                  </a:tblGrid>
                  <a:tr h="636778">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69835" b="-1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43195" b="-116190"/>
                          </a:stretch>
                        </a:blipFill>
                      </a:tcPr>
                    </a:tc>
                    <a:extLst>
                      <a:ext uri="{0D108BD9-81ED-4DB2-BD59-A6C34878D82A}">
                        <a16:rowId xmlns:a16="http://schemas.microsoft.com/office/drawing/2014/main" val="10369"/>
                      </a:ext>
                    </a:extLst>
                  </a:tr>
                  <a:tr h="636778">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t="-100000" r="-69835"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43195" t="-100000" b="-16190"/>
                          </a:stretch>
                        </a:blipFill>
                      </a:tcPr>
                    </a:tc>
                    <a:extLst>
                      <a:ext uri="{0D108BD9-81ED-4DB2-BD59-A6C34878D82A}">
                        <a16:rowId xmlns:a16="http://schemas.microsoft.com/office/drawing/2014/main" val="10370"/>
                      </a:ext>
                    </a:extLst>
                  </a:tr>
                </a:tbl>
              </a:graphicData>
            </a:graphic>
          </p:graphicFrame>
        </mc:Fallback>
      </mc:AlternateContent>
      <p:grpSp>
        <p:nvGrpSpPr>
          <p:cNvPr id="12159" name="yt_shape_12159_skip" title="H_164.2507">
            <a:extLst>
              <a:ext uri="{FF2B5EF4-FFF2-40B4-BE49-F238E27FC236}">
                <a16:creationId xmlns:a16="http://schemas.microsoft.com/office/drawing/2014/main" id="{249740F1-2B05-4C5A-B423-6F681AEFABC2}"/>
              </a:ext>
            </a:extLst>
          </p:cNvPr>
          <p:cNvGrpSpPr/>
          <p:nvPr/>
        </p:nvGrpSpPr>
        <p:grpSpPr>
          <a:xfrm>
            <a:off x="9912424" y="1932524"/>
            <a:ext cx="1523442" cy="2085984"/>
            <a:chOff x="0" y="0"/>
            <a:chExt cx="1523442" cy="2085984"/>
          </a:xfrm>
        </p:grpSpPr>
        <p:pic>
          <p:nvPicPr>
            <p:cNvPr id="2" name="yt_image_12159">
              <a:extLst>
                <a:ext uri="">
                  <a16:creationId xmlns:m="http://schemas.openxmlformats.org/officeDocument/2006/math" xmlns:p14="http://schemas.microsoft.com/office/powerpoint/2010/main" xmlns:a14="http://schemas.microsoft.com/office/drawing/2010/main" xmlns:a16="http://schemas.microsoft.com/office/drawing/2014/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0" y="0"/>
              <a:ext cx="1523442" cy="1689984"/>
            </a:xfrm>
            <a:prstGeom prst="rect">
              <a:avLst/>
            </a:prstGeom>
            <a:noFill/>
            <a:extLst>
              <a:ext uri="{909E8E84-426E-40DD-AFC4-6F175D3DCCD1}">
                <a14:hiddenFill xmlns:a14="http://schemas.microsoft.com/office/drawing/2010/main">
                  <a:solidFill>
                    <a:srgbClr val="FFFFFF"/>
                  </a:solidFill>
                </a14:hiddenFill>
              </a:ext>
            </a:extLst>
          </p:spPr>
        </p:pic>
        <p:sp>
          <p:nvSpPr>
            <p:cNvPr id="12161" name="yt_shape_12161"/>
            <p:cNvSpPr txBox="1"/>
            <p:nvPr/>
          </p:nvSpPr>
          <p:spPr>
            <a:xfrm>
              <a:off x="228440" y="1725984"/>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文本框 2">
            <a:extLst>
              <a:ext uri="{FF2B5EF4-FFF2-40B4-BE49-F238E27FC236}">
                <a16:creationId xmlns:a16="http://schemas.microsoft.com/office/drawing/2014/main" id="{2ADE9028-78B8-B36D-D82B-214C88E0529A}"/>
              </a:ext>
            </a:extLst>
          </p:cNvPr>
          <p:cNvSpPr txBox="1"/>
          <p:nvPr/>
        </p:nvSpPr>
        <p:spPr>
          <a:xfrm>
            <a:off x="7679582" y="1807985"/>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
        <p:nvSpPr>
          <p:cNvPr id="4" name="yt_shape_12163">
            <a:extLst>
              <a:ext uri="{FF2B5EF4-FFF2-40B4-BE49-F238E27FC236}">
                <a16:creationId xmlns:a16="http://schemas.microsoft.com/office/drawing/2014/main" id="{4F41BE97-D463-7F67-1CAB-065BBE3BE98B}"/>
              </a:ext>
            </a:extLst>
          </p:cNvPr>
          <p:cNvSpPr txBox="1"/>
          <p:nvPr/>
        </p:nvSpPr>
        <p:spPr>
          <a:xfrm>
            <a:off x="565932" y="4227386"/>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点</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宋体" pitchFamily="24"/>
                <a:cs typeface="宋体" pitchFamily="24"/>
              </a:rPr>
              <a:t>分别在边</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宋体" pitchFamily="24"/>
                <a:cs typeface="宋体" pitchFamily="24"/>
              </a:rPr>
              <a:t>上</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请添加一个条件</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ADE</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C</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答案不唯一</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使</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AED</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grpSp>
        <p:nvGrpSpPr>
          <p:cNvPr id="5" name="yt_shape_12164" title="H_146.54552">
            <a:extLst>
              <a:ext uri="{FF2B5EF4-FFF2-40B4-BE49-F238E27FC236}">
                <a16:creationId xmlns:a16="http://schemas.microsoft.com/office/drawing/2014/main" id="{0CA35642-C202-D364-6D05-1DCF1D38AD73}"/>
              </a:ext>
            </a:extLst>
          </p:cNvPr>
          <p:cNvGrpSpPr/>
          <p:nvPr/>
        </p:nvGrpSpPr>
        <p:grpSpPr>
          <a:xfrm>
            <a:off x="9785111" y="4779060"/>
            <a:ext cx="1522422" cy="1861128"/>
            <a:chOff x="0" y="0"/>
            <a:chExt cx="1522422" cy="1861128"/>
          </a:xfrm>
        </p:grpSpPr>
        <p:pic>
          <p:nvPicPr>
            <p:cNvPr id="6" name="yt_image_12164">
              <a:extLst>
                <a:ext uri="{FF2B5EF4-FFF2-40B4-BE49-F238E27FC236}">
                  <a16:creationId xmlns:a16="http://schemas.microsoft.com/office/drawing/2014/main" id="{B2993DCA-EB0D-577E-47D4-9A1DCA2D5D13}"/>
                </a:ex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0" y="0"/>
              <a:ext cx="1522422" cy="1465128"/>
            </a:xfrm>
            <a:prstGeom prst="rect">
              <a:avLst/>
            </a:prstGeom>
            <a:noFill/>
            <a:extLst>
              <a:ext uri="{909E8E84-426E-40DD-AFC4-6F175D3DCCD1}">
                <a14:hiddenFill xmlns:a14="http://schemas.microsoft.com/office/drawing/2010/main">
                  <a:solidFill>
                    <a:srgbClr val="FFFFFF"/>
                  </a:solidFill>
                </a14:hiddenFill>
              </a:ext>
            </a:extLst>
          </p:spPr>
        </p:pic>
        <p:sp>
          <p:nvSpPr>
            <p:cNvPr id="7" name="yt_shape_12166">
              <a:extLst>
                <a:ext uri="{FF2B5EF4-FFF2-40B4-BE49-F238E27FC236}">
                  <a16:creationId xmlns:a16="http://schemas.microsoft.com/office/drawing/2014/main" id="{07A33DAD-E110-BBDF-0181-724A8BA19FBB}"/>
                </a:ext>
              </a:extLst>
            </p:cNvPr>
            <p:cNvSpPr txBox="1"/>
            <p:nvPr/>
          </p:nvSpPr>
          <p:spPr>
            <a:xfrm>
              <a:off x="227930" y="1501128"/>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题图</a:t>
              </a:r>
            </a:p>
          </p:txBody>
        </p:sp>
      </p:grpSp>
      <p:sp>
        <p:nvSpPr>
          <p:cNvPr id="8" name="文本框 7">
            <a:extLst>
              <a:ext uri="{FF2B5EF4-FFF2-40B4-BE49-F238E27FC236}">
                <a16:creationId xmlns:a16="http://schemas.microsoft.com/office/drawing/2014/main" id="{39C4CA4A-C4C2-6184-CDC1-6EEE2EE75E76}"/>
              </a:ext>
            </a:extLst>
          </p:cNvPr>
          <p:cNvSpPr txBox="1"/>
          <p:nvPr/>
        </p:nvSpPr>
        <p:spPr>
          <a:xfrm>
            <a:off x="9786609" y="4180580"/>
            <a:ext cx="18898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ADE</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C</a:t>
            </a:r>
            <a:endParaRPr lang="zh-CN" altLang="en-US">
              <a:solidFill>
                <a:srgbClr val="FF0000"/>
              </a:solidFill>
            </a:endParaRPr>
          </a:p>
        </p:txBody>
      </p:sp>
      <p:sp>
        <p:nvSpPr>
          <p:cNvPr id="9" name="文本框 8">
            <a:extLst>
              <a:ext uri="{FF2B5EF4-FFF2-40B4-BE49-F238E27FC236}">
                <a16:creationId xmlns:a16="http://schemas.microsoft.com/office/drawing/2014/main" id="{6C2FDDEA-0A8D-E964-CAFA-E874971DE0D0}"/>
              </a:ext>
            </a:extLst>
          </p:cNvPr>
          <p:cNvSpPr txBox="1"/>
          <p:nvPr/>
        </p:nvSpPr>
        <p:spPr>
          <a:xfrm>
            <a:off x="475921" y="4656068"/>
            <a:ext cx="2313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答案不唯一</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blinds(horizontal)">
                                      <p:cBhvr>
                                        <p:cTn id="15"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8" grpId="0" build="allAtOnce"/>
      <p:bldP spid="9"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68" name="yt_shape_12168"/>
          <p:cNvSpPr txBox="1"/>
          <p:nvPr/>
        </p:nvSpPr>
        <p:spPr>
          <a:xfrm>
            <a:off x="540000" y="900000"/>
            <a:ext cx="3685304"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02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en-US" altLang="zh-CN" sz="2400" b="0" i="0"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黑体" pitchFamily="24"/>
                <a:cs typeface="宋体" pitchFamily="24"/>
              </a:rPr>
              <a:t>字型及其变形</a:t>
            </a:r>
          </a:p>
        </p:txBody>
      </p:sp>
      <p:pic>
        <p:nvPicPr>
          <p:cNvPr id="12169" name="yt_image_12169">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1549236"/>
            <a:ext cx="1374690" cy="384264"/>
          </a:xfrm>
          <a:prstGeom prst="rect">
            <a:avLst/>
          </a:prstGeom>
          <a:noFill/>
          <a:extLst>
            <a:ext uri="{909E8E84-426E-40DD-AFC4-6F175D3DCCD1}">
              <a14:hiddenFill xmlns:a14="http://schemas.microsoft.com/office/drawing/2010/main">
                <a:solidFill>
                  <a:srgbClr val="FFFFFF"/>
                </a:solidFill>
              </a14:hiddenFill>
            </a:ext>
          </a:extLst>
        </p:spPr>
      </p:pic>
      <p:sp>
        <p:nvSpPr>
          <p:cNvPr id="12171" name="yt_shape_12171"/>
          <p:cNvSpPr txBox="1"/>
          <p:nvPr/>
        </p:nvSpPr>
        <p:spPr>
          <a:xfrm>
            <a:off x="540000" y="1984203"/>
            <a:ext cx="730167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如图</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对顶角的对边平行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则</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ABO</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DCO</a:t>
            </a:r>
            <a:r>
              <a:rPr lang="zh-CN" altLang="zh-CN" sz="2400" b="0" i="0" u="none">
                <a:solidFill>
                  <a:srgbClr val="000000"/>
                </a:solidFill>
                <a:effectLst/>
                <a:latin typeface="宋体" pitchFamily="24"/>
                <a:ea typeface="宋体" pitchFamily="24"/>
                <a:cs typeface="宋体" pitchFamily="24"/>
              </a:rPr>
              <a:t>；</a:t>
            </a:r>
          </a:p>
        </p:txBody>
      </p:sp>
      <p:sp>
        <p:nvSpPr>
          <p:cNvPr id="12172" name="yt_shape_12172"/>
          <p:cNvSpPr txBox="1"/>
          <p:nvPr/>
        </p:nvSpPr>
        <p:spPr>
          <a:xfrm>
            <a:off x="540000" y="2463506"/>
            <a:ext cx="1024318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如图</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对顶角的对边不平行</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且</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OAB</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OCD</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则</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ABO</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CDO</a:t>
            </a:r>
            <a:r>
              <a:rPr lang="en-US" altLang="zh-CN" sz="2400" b="0" i="0" u="none">
                <a:solidFill>
                  <a:srgbClr val="000000"/>
                </a:solidFill>
                <a:effectLst/>
                <a:latin typeface="宋体" pitchFamily="24"/>
                <a:ea typeface="宋体" pitchFamily="24"/>
                <a:cs typeface="宋体" pitchFamily="24"/>
              </a:rPr>
              <a:t>.</a:t>
            </a:r>
          </a:p>
        </p:txBody>
      </p:sp>
      <p:pic>
        <p:nvPicPr>
          <p:cNvPr id="12173" name="yt_image_1217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4347416" y="3095173"/>
            <a:ext cx="3497166" cy="1618704"/>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83887542941">
            <a:extLst>
              <a:ext uri="{FF2B5EF4-FFF2-40B4-BE49-F238E27FC236}">
                <a16:creationId xmlns:a16="http://schemas.microsoft.com/office/drawing/2014/main" id="{D88FE22D-BAD1-BD0C-0F94-8CF9DF3F46F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938705"/>
            <a:ext cx="1168464" cy="364360"/>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75" name="yt_shape_12175"/>
          <p:cNvSpPr txBox="1"/>
          <p:nvPr/>
        </p:nvSpPr>
        <p:spPr>
          <a:xfrm>
            <a:off x="540000" y="900000"/>
            <a:ext cx="123110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对应训练</a:t>
            </a:r>
          </a:p>
        </p:txBody>
      </p:sp>
      <p:sp>
        <p:nvSpPr>
          <p:cNvPr id="12176" name="yt_shape_12176"/>
          <p:cNvSpPr txBox="1"/>
          <p:nvPr/>
        </p:nvSpPr>
        <p:spPr>
          <a:xfrm>
            <a:off x="540119" y="1379303"/>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恩施州中考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ABCD</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宋体" pitchFamily="24"/>
                <a:cs typeface="宋体" pitchFamily="24"/>
              </a:rPr>
              <a:t>与</a:t>
            </a:r>
            <a:r>
              <a:rPr lang="en-US" altLang="zh-CN" sz="2400" b="0" i="1" u="none">
                <a:solidFill>
                  <a:srgbClr val="000000"/>
                </a:solidFill>
                <a:effectLst/>
                <a:latin typeface="Times New Roman" pitchFamily="24"/>
                <a:ea typeface="Times New Roman" pitchFamily="24"/>
                <a:cs typeface="宋体" pitchFamily="24"/>
              </a:rPr>
              <a:t>BD</a:t>
            </a:r>
            <a:r>
              <a:rPr lang="zh-CN" altLang="zh-CN" sz="2400" b="0" i="0" u="none">
                <a:solidFill>
                  <a:srgbClr val="000000"/>
                </a:solidFill>
                <a:effectLst/>
                <a:latin typeface="Times New Roman" pitchFamily="24"/>
                <a:ea typeface="宋体" pitchFamily="24"/>
                <a:cs typeface="宋体" pitchFamily="24"/>
              </a:rPr>
              <a:t>交于点</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宋体" pitchFamily="24"/>
                <a:cs typeface="宋体" pitchFamily="24"/>
              </a:rPr>
              <a:t>为</a:t>
            </a:r>
            <a:r>
              <a:rPr lang="en-US" altLang="zh-CN" sz="2400" b="0" i="1" u="none">
                <a:solidFill>
                  <a:srgbClr val="000000"/>
                </a:solidFill>
                <a:effectLst/>
                <a:latin typeface="Times New Roman" pitchFamily="24"/>
                <a:ea typeface="Times New Roman" pitchFamily="24"/>
                <a:cs typeface="宋体" pitchFamily="24"/>
              </a:rPr>
              <a:t>OD</a:t>
            </a:r>
            <a:r>
              <a:rPr lang="zh-CN" altLang="zh-CN" sz="2400" b="0" i="0" u="none">
                <a:solidFill>
                  <a:srgbClr val="000000"/>
                </a:solidFill>
                <a:effectLst/>
                <a:latin typeface="Times New Roman" pitchFamily="24"/>
                <a:ea typeface="宋体" pitchFamily="24"/>
                <a:cs typeface="宋体" pitchFamily="24"/>
              </a:rPr>
              <a:t>的中点</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连结</a:t>
            </a:r>
            <a:r>
              <a:rPr lang="en-US" altLang="zh-CN" sz="2400" b="0" i="1" u="none">
                <a:solidFill>
                  <a:srgbClr val="000000"/>
                </a:solidFill>
                <a:effectLst/>
                <a:latin typeface="Times New Roman" pitchFamily="24"/>
                <a:ea typeface="Times New Roman" pitchFamily="24"/>
                <a:cs typeface="宋体" pitchFamily="24"/>
              </a:rPr>
              <a:t>AE</a:t>
            </a:r>
            <a:r>
              <a:rPr lang="zh-CN" altLang="zh-CN" sz="2400" b="0" i="0" u="none">
                <a:solidFill>
                  <a:srgbClr val="000000"/>
                </a:solidFill>
                <a:effectLst/>
                <a:latin typeface="Times New Roman" pitchFamily="24"/>
                <a:ea typeface="宋体" pitchFamily="24"/>
                <a:cs typeface="宋体" pitchFamily="24"/>
              </a:rPr>
              <a:t>并延长交</a:t>
            </a:r>
            <a:r>
              <a:rPr lang="en-US" altLang="zh-CN" sz="2400" b="0" i="1" u="none">
                <a:solidFill>
                  <a:srgbClr val="000000"/>
                </a:solidFill>
                <a:effectLst/>
                <a:latin typeface="Times New Roman" pitchFamily="24"/>
                <a:ea typeface="Times New Roman" pitchFamily="24"/>
                <a:cs typeface="宋体" pitchFamily="24"/>
              </a:rPr>
              <a:t>DC</a:t>
            </a:r>
            <a:r>
              <a:rPr lang="zh-CN" altLang="zh-CN" sz="2400" b="0" i="0" u="none">
                <a:solidFill>
                  <a:srgbClr val="000000"/>
                </a:solidFill>
                <a:effectLst/>
                <a:latin typeface="Times New Roman" pitchFamily="24"/>
                <a:ea typeface="宋体" pitchFamily="24"/>
                <a:cs typeface="宋体" pitchFamily="24"/>
              </a:rPr>
              <a:t>于点</a:t>
            </a:r>
            <a:r>
              <a:rPr lang="en-US" altLang="zh-CN" sz="2400" b="0" i="1" u="none">
                <a:solidFill>
                  <a:srgbClr val="000000"/>
                </a:solidFill>
                <a:effectLst/>
                <a:latin typeface="Times New Roman" pitchFamily="24"/>
                <a:ea typeface="Times New Roman" pitchFamily="24"/>
                <a:cs typeface="宋体" pitchFamily="24"/>
              </a:rPr>
              <a:t>F</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DF</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FC</a:t>
            </a:r>
            <a:r>
              <a:rPr lang="zh-CN" altLang="zh-CN" sz="2400" b="0" i="0" u="none">
                <a:solidFill>
                  <a:srgbClr val="000000"/>
                </a:solidFill>
                <a:effectLst/>
                <a:latin typeface="Times New Roman" pitchFamily="24"/>
                <a:ea typeface="宋体" pitchFamily="24"/>
                <a:cs typeface="宋体" pitchFamily="24"/>
              </a:rPr>
              <a:t>等于</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2180" name="yt_table_12180_skip" title="H_33.41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83631393"/>
              </p:ext>
            </p:extLst>
          </p:nvPr>
        </p:nvGraphicFramePr>
        <p:xfrm>
          <a:off x="540000" y="2515513"/>
          <a:ext cx="9029066" cy="424371"/>
        </p:xfrm>
        <a:graphic>
          <a:graphicData uri="http://schemas.openxmlformats.org/drawingml/2006/table">
            <a:tbl>
              <a:tblPr/>
              <a:tblGrid>
                <a:gridCol w="2499043">
                  <a:extLst>
                    <a:ext uri="{9D8B030D-6E8A-4147-A177-3AD203B41FA5}">
                      <a16:colId xmlns:a16="http://schemas.microsoft.com/office/drawing/2014/main" val="10332"/>
                    </a:ext>
                  </a:extLst>
                </a:gridCol>
                <a:gridCol w="2481580">
                  <a:extLst>
                    <a:ext uri="{9D8B030D-6E8A-4147-A177-3AD203B41FA5}">
                      <a16:colId xmlns:a16="http://schemas.microsoft.com/office/drawing/2014/main" val="10333"/>
                    </a:ext>
                  </a:extLst>
                </a:gridCol>
                <a:gridCol w="2481580">
                  <a:extLst>
                    <a:ext uri="{9D8B030D-6E8A-4147-A177-3AD203B41FA5}">
                      <a16:colId xmlns:a16="http://schemas.microsoft.com/office/drawing/2014/main" val="10334"/>
                    </a:ext>
                  </a:extLst>
                </a:gridCol>
                <a:gridCol w="1566863">
                  <a:extLst>
                    <a:ext uri="{9D8B030D-6E8A-4147-A177-3AD203B41FA5}">
                      <a16:colId xmlns:a16="http://schemas.microsoft.com/office/drawing/2014/main" val="10335"/>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71"/>
                  </a:ext>
                </a:extLst>
              </a:tr>
            </a:tbl>
          </a:graphicData>
        </a:graphic>
      </p:graphicFrame>
      <p:grpSp>
        <p:nvGrpSpPr>
          <p:cNvPr id="12177" name="yt_shape_12177_skip" title="H_121.0337">
            <a:extLst>
              <a:ext uri="{FF2B5EF4-FFF2-40B4-BE49-F238E27FC236}">
                <a16:creationId xmlns:a16="http://schemas.microsoft.com/office/drawing/2014/main" id="{249740F1-2B05-4C5A-B423-6F681AEFABC2}"/>
              </a:ext>
            </a:extLst>
          </p:cNvPr>
          <p:cNvGrpSpPr/>
          <p:nvPr/>
        </p:nvGrpSpPr>
        <p:grpSpPr>
          <a:xfrm>
            <a:off x="9753351" y="1994545"/>
            <a:ext cx="1883678" cy="1537128"/>
            <a:chOff x="0" y="0"/>
            <a:chExt cx="1883678" cy="1537128"/>
          </a:xfrm>
        </p:grpSpPr>
        <p:pic>
          <p:nvPicPr>
            <p:cNvPr id="2" name="yt_image_12177">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883678" cy="1141128"/>
            </a:xfrm>
            <a:prstGeom prst="rect">
              <a:avLst/>
            </a:prstGeom>
            <a:noFill/>
            <a:extLst>
              <a:ext uri="{909E8E84-426E-40DD-AFC4-6F175D3DCCD1}">
                <a14:hiddenFill xmlns:a14="http://schemas.microsoft.com/office/drawing/2010/main">
                  <a:solidFill>
                    <a:srgbClr val="FFFFFF"/>
                  </a:solidFill>
                </a14:hiddenFill>
              </a:ext>
            </a:extLst>
          </p:spPr>
        </p:pic>
        <p:sp>
          <p:nvSpPr>
            <p:cNvPr id="12179" name="yt_shape_12179"/>
            <p:cNvSpPr txBox="1"/>
            <p:nvPr/>
          </p:nvSpPr>
          <p:spPr>
            <a:xfrm>
              <a:off x="408558" y="1177128"/>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文本框 2">
            <a:extLst>
              <a:ext uri="{FF2B5EF4-FFF2-40B4-BE49-F238E27FC236}">
                <a16:creationId xmlns:a16="http://schemas.microsoft.com/office/drawing/2014/main" id="{C916720A-9AF2-7D43-9AC1-454C86E94E73}"/>
              </a:ext>
            </a:extLst>
          </p:cNvPr>
          <p:cNvSpPr txBox="1"/>
          <p:nvPr/>
        </p:nvSpPr>
        <p:spPr>
          <a:xfrm>
            <a:off x="5817446" y="1807985"/>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yt_shape_12182">
                <a:extLst>
                  <a:ext uri="{FF2B5EF4-FFF2-40B4-BE49-F238E27FC236}">
                    <a16:creationId xmlns:a16="http://schemas.microsoft.com/office/drawing/2014/main" id="{3E00C818-C7DC-9CAA-CF50-0F9C87EF9D5F}"/>
                  </a:ext>
                </a:extLst>
              </p:cNvPr>
              <p:cNvSpPr txBox="1"/>
              <p:nvPr/>
            </p:nvSpPr>
            <p:spPr>
              <a:xfrm>
                <a:off x="662195" y="3807058"/>
                <a:ext cx="10474366" cy="1072345"/>
              </a:xfrm>
              <a:prstGeom prst="rect">
                <a:avLst/>
              </a:prstGeom>
            </p:spPr>
            <p:txBody>
              <a:bodyPr vert="horz" wrap="square" lIns="0" tIns="0" rIns="0" bIns="0" rtlCol="0">
                <a:spAutoFit/>
              </a:bodyPr>
              <a:lstStyle/>
              <a:p>
                <a:pPr algn="l"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AE</a:t>
                </a:r>
                <a:r>
                  <a:rPr lang="zh-CN" altLang="zh-CN" sz="2400" b="0" i="0" u="none">
                    <a:solidFill>
                      <a:srgbClr val="000000"/>
                    </a:solidFill>
                    <a:effectLst/>
                    <a:latin typeface="Times New Roman" pitchFamily="24"/>
                    <a:ea typeface="宋体" pitchFamily="24"/>
                    <a:cs typeface="宋体" pitchFamily="24"/>
                  </a:rPr>
                  <a:t>交</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于点</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DE</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AE</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BD</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DC</a:t>
                </a:r>
                <a:r>
                  <a:rPr lang="zh-CN" altLang="zh-CN" sz="2400" b="0" i="0" u="none">
                    <a:solidFill>
                      <a:srgbClr val="000000"/>
                    </a:solidFill>
                    <a:effectLst/>
                    <a:latin typeface="Times New Roman" pitchFamily="24"/>
                    <a:ea typeface="宋体" pitchFamily="24"/>
                    <a:cs typeface="宋体" pitchFamily="24"/>
                  </a:rPr>
                  <a:t>的长为</a:t>
                </a:r>
                <a:r>
                  <a:rPr lang="zh-CN" altLang="zh-CN" sz="100" b="0" i="1" spc="-100">
                    <a:solidFill>
                      <a:srgbClr val="00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15</m:t>
                        </m:r>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4</m:t>
                        </m:r>
                      </m:den>
                    </m:f>
                  </m:oMath>
                </a14:m>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p:sp>
            <p:nvSpPr>
              <p:cNvPr id="4" name="yt_shape_12182">
                <a:extLst>
                  <a:ext uri="{FF2B5EF4-FFF2-40B4-BE49-F238E27FC236}">
                    <a16:creationId xmlns:a16="http://schemas.microsoft.com/office/drawing/2014/main" id="{3E00C818-C7DC-9CAA-CF50-0F9C87EF9D5F}"/>
                  </a:ext>
                </a:extLst>
              </p:cNvPr>
              <p:cNvSpPr txBox="1">
                <a:spLocks noRot="1" noChangeAspect="1" noMove="1" noResize="1" noEditPoints="1" noAdjustHandles="1" noChangeArrowheads="1" noChangeShapeType="1" noTextEdit="1"/>
              </p:cNvSpPr>
              <p:nvPr/>
            </p:nvSpPr>
            <p:spPr>
              <a:xfrm>
                <a:off x="662195" y="3807058"/>
                <a:ext cx="10474366" cy="1072345"/>
              </a:xfrm>
              <a:prstGeom prst="rect">
                <a:avLst/>
              </a:prstGeom>
              <a:blipFill>
                <a:blip r:embed="rId3"/>
                <a:stretch>
                  <a:fillRect l="-1804" t="-6857" b="-13143"/>
                </a:stretch>
              </a:blipFill>
            </p:spPr>
            <p:txBody>
              <a:bodyPr/>
              <a:lstStyle/>
              <a:p>
                <a:r>
                  <a:rPr lang="zh-CN" altLang="en-US">
                    <a:noFill/>
                  </a:rPr>
                  <a:t> </a:t>
                </a:r>
              </a:p>
            </p:txBody>
          </p:sp>
        </mc:Fallback>
      </mc:AlternateContent>
      <p:grpSp>
        <p:nvGrpSpPr>
          <p:cNvPr id="5" name="yt_shape_12184" title="H_153.89291">
            <a:extLst>
              <a:ext uri="{FF2B5EF4-FFF2-40B4-BE49-F238E27FC236}">
                <a16:creationId xmlns:a16="http://schemas.microsoft.com/office/drawing/2014/main" id="{CE0BB0ED-064C-8AD1-A88C-9578CE0C8B18}"/>
              </a:ext>
            </a:extLst>
          </p:cNvPr>
          <p:cNvGrpSpPr/>
          <p:nvPr/>
        </p:nvGrpSpPr>
        <p:grpSpPr>
          <a:xfrm>
            <a:off x="9995120" y="4408615"/>
            <a:ext cx="1400139" cy="1954440"/>
            <a:chOff x="0" y="0"/>
            <a:chExt cx="1400139" cy="1954440"/>
          </a:xfrm>
        </p:grpSpPr>
        <p:pic>
          <p:nvPicPr>
            <p:cNvPr id="6" name="yt_image_12184">
              <a:extLst>
                <a:ext uri="{FF2B5EF4-FFF2-40B4-BE49-F238E27FC236}">
                  <a16:creationId xmlns:a16="http://schemas.microsoft.com/office/drawing/2014/main" id="{2BE05D9F-53BA-F7FF-4DD8-8F634CD1982B}"/>
                </a:ex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0" y="0"/>
              <a:ext cx="1400139" cy="1558440"/>
            </a:xfrm>
            <a:prstGeom prst="rect">
              <a:avLst/>
            </a:prstGeom>
            <a:noFill/>
            <a:extLst>
              <a:ext uri="{909E8E84-426E-40DD-AFC4-6F175D3DCCD1}">
                <a14:hiddenFill xmlns:a14="http://schemas.microsoft.com/office/drawing/2010/main">
                  <a:solidFill>
                    <a:srgbClr val="FFFFFF"/>
                  </a:solidFill>
                </a14:hiddenFill>
              </a:ext>
            </a:extLst>
          </p:spPr>
        </p:pic>
        <p:sp>
          <p:nvSpPr>
            <p:cNvPr id="7" name="yt_shape_12186">
              <a:extLst>
                <a:ext uri="{FF2B5EF4-FFF2-40B4-BE49-F238E27FC236}">
                  <a16:creationId xmlns:a16="http://schemas.microsoft.com/office/drawing/2014/main" id="{2A539F7C-509A-1A01-21C9-46B012F5EC6E}"/>
                </a:ext>
              </a:extLst>
            </p:cNvPr>
            <p:cNvSpPr txBox="1"/>
            <p:nvPr/>
          </p:nvSpPr>
          <p:spPr>
            <a:xfrm>
              <a:off x="166788" y="159444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题图</a:t>
              </a:r>
            </a:p>
          </p:txBody>
        </p:sp>
      </p:grpSp>
      <mc:AlternateContent xmlns:mc="http://schemas.openxmlformats.org/markup-compatibility/2006">
        <mc:Choice xmlns:a14="http://schemas.microsoft.com/office/drawing/2010/main" Requires="a14">
          <p:sp>
            <p:nvSpPr>
              <p:cNvPr id="8" name="文本框 7">
                <a:extLst>
                  <a:ext uri="{FF2B5EF4-FFF2-40B4-BE49-F238E27FC236}">
                    <a16:creationId xmlns:a16="http://schemas.microsoft.com/office/drawing/2014/main" id="{ED4361F0-56DA-1B7B-8725-95E2FA62517A}"/>
                  </a:ext>
                </a:extLst>
              </p:cNvPr>
              <p:cNvSpPr txBox="1"/>
              <p:nvPr/>
            </p:nvSpPr>
            <p:spPr>
              <a:xfrm>
                <a:off x="3719736" y="4149080"/>
                <a:ext cx="742060" cy="680098"/>
              </a:xfrm>
              <a:prstGeom prst="rect">
                <a:avLst/>
              </a:prstGeom>
              <a:noFill/>
            </p:spPr>
            <p:txBody>
              <a:bodyPr vert="horz" wrap="none" rtlCol="0" anchor="ctr">
                <a:noAutofit/>
              </a:bodyPr>
              <a:lstStyle/>
              <a:p>
                <a:pPr fontAlgn="b">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15</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4</m:t>
                        </m:r>
                      </m:den>
                    </m:f>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p:sp>
            <p:nvSpPr>
              <p:cNvPr id="8" name="文本框 7">
                <a:extLst>
                  <a:ext uri="{FF2B5EF4-FFF2-40B4-BE49-F238E27FC236}">
                    <a16:creationId xmlns:a16="http://schemas.microsoft.com/office/drawing/2014/main" id="{ED4361F0-56DA-1B7B-8725-95E2FA62517A}"/>
                  </a:ext>
                </a:extLst>
              </p:cNvPr>
              <p:cNvSpPr txBox="1">
                <a:spLocks noRot="1" noChangeAspect="1" noMove="1" noResize="1" noEditPoints="1" noAdjustHandles="1" noChangeArrowheads="1" noChangeShapeType="1" noTextEdit="1"/>
              </p:cNvSpPr>
              <p:nvPr/>
            </p:nvSpPr>
            <p:spPr>
              <a:xfrm>
                <a:off x="3719736" y="4149080"/>
                <a:ext cx="742060" cy="680098"/>
              </a:xfrm>
              <a:prstGeom prst="rect">
                <a:avLst/>
              </a:prstGeom>
              <a:blipFill>
                <a:blip r:embed="rId5"/>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8"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88" name="yt_shape_12188"/>
          <p:cNvSpPr txBox="1"/>
          <p:nvPr/>
        </p:nvSpPr>
        <p:spPr>
          <a:xfrm>
            <a:off x="540000" y="900000"/>
            <a:ext cx="2539157"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02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旋转型</a:t>
            </a:r>
          </a:p>
        </p:txBody>
      </p:sp>
      <p:pic>
        <p:nvPicPr>
          <p:cNvPr id="12189" name="yt_image_12189">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1549236"/>
            <a:ext cx="1374690" cy="384264"/>
          </a:xfrm>
          <a:prstGeom prst="rect">
            <a:avLst/>
          </a:prstGeom>
          <a:noFill/>
          <a:extLst>
            <a:ext uri="{909E8E84-426E-40DD-AFC4-6F175D3DCCD1}">
              <a14:hiddenFill xmlns:a14="http://schemas.microsoft.com/office/drawing/2010/main">
                <a:solidFill>
                  <a:srgbClr val="FFFFFF"/>
                </a:solidFill>
              </a14:hiddenFill>
            </a:ext>
          </a:extLst>
        </p:spPr>
      </p:pic>
      <p:sp>
        <p:nvSpPr>
          <p:cNvPr id="12191" name="yt_shape_12191"/>
          <p:cNvSpPr txBox="1"/>
          <p:nvPr/>
        </p:nvSpPr>
        <p:spPr>
          <a:xfrm>
            <a:off x="540119" y="1984203"/>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楷体" pitchFamily="24"/>
                <a:cs typeface="宋体" pitchFamily="24"/>
              </a:rPr>
              <a:t>如图</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DE</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将</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ADE</a:t>
            </a:r>
            <a:r>
              <a:rPr lang="zh-CN" altLang="zh-CN" sz="2400" b="0" i="0" u="none">
                <a:solidFill>
                  <a:srgbClr val="000000"/>
                </a:solidFill>
                <a:effectLst/>
                <a:latin typeface="Times New Roman" pitchFamily="24"/>
                <a:ea typeface="楷体" pitchFamily="24"/>
                <a:cs typeface="宋体" pitchFamily="24"/>
              </a:rPr>
              <a:t>绕点</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楷体" pitchFamily="24"/>
                <a:cs typeface="宋体" pitchFamily="24"/>
              </a:rPr>
              <a:t>旋转任意角度</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如图</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楷体" pitchFamily="24"/>
                <a:cs typeface="宋体" pitchFamily="24"/>
              </a:rPr>
              <a:t>所示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连结</a:t>
            </a:r>
            <a:r>
              <a:rPr lang="en-US" altLang="zh-CN" sz="2400" b="0" i="1" u="none">
                <a:solidFill>
                  <a:srgbClr val="000000"/>
                </a:solidFill>
                <a:effectLst/>
                <a:latin typeface="Times New Roman" pitchFamily="24"/>
                <a:ea typeface="Times New Roman" pitchFamily="24"/>
                <a:cs typeface="宋体" pitchFamily="24"/>
              </a:rPr>
              <a:t>BD</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CE</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则</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ADB</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AEC</a:t>
            </a:r>
            <a:r>
              <a:rPr lang="en-US" altLang="zh-CN" sz="2400" b="0" i="0" u="none">
                <a:solidFill>
                  <a:srgbClr val="000000"/>
                </a:solidFill>
                <a:effectLst/>
                <a:latin typeface="宋体" pitchFamily="24"/>
                <a:ea typeface="宋体" pitchFamily="24"/>
                <a:cs typeface="宋体" pitchFamily="24"/>
              </a:rPr>
              <a:t>.</a:t>
            </a:r>
          </a:p>
        </p:txBody>
      </p:sp>
      <p:pic>
        <p:nvPicPr>
          <p:cNvPr id="12192" name="yt_image_12192">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4360088" y="3096002"/>
            <a:ext cx="3471823" cy="1673136"/>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83887542979">
            <a:extLst>
              <a:ext uri="{FF2B5EF4-FFF2-40B4-BE49-F238E27FC236}">
                <a16:creationId xmlns:a16="http://schemas.microsoft.com/office/drawing/2014/main" id="{A4DBE2BF-EC42-E620-F28E-AD7ABB24981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938705"/>
            <a:ext cx="1168464" cy="364360"/>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94" name="yt_shape_12194"/>
          <p:cNvSpPr txBox="1"/>
          <p:nvPr/>
        </p:nvSpPr>
        <p:spPr>
          <a:xfrm>
            <a:off x="540000" y="900000"/>
            <a:ext cx="123110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对应训练</a:t>
            </a:r>
          </a:p>
        </p:txBody>
      </p:sp>
      <mc:AlternateContent xmlns:mc="http://schemas.openxmlformats.org/markup-compatibility/2006" xmlns:a14="http://schemas.microsoft.com/office/drawing/2010/main">
        <mc:Choice Requires="a14">
          <p:sp>
            <p:nvSpPr>
              <p:cNvPr id="12195" name="yt_shape_12195"/>
              <p:cNvSpPr txBox="1"/>
              <p:nvPr/>
            </p:nvSpPr>
            <p:spPr>
              <a:xfrm>
                <a:off x="540119" y="1379303"/>
                <a:ext cx="11111999" cy="1094082"/>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海口实验中学月考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如图所示</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𝐴𝐵</m:t>
                        </m:r>
                      </m:num>
                      <m:den>
                        <m:r>
                          <a:rPr lang="en-US" altLang="zh-CN" sz="2400" b="0" i="1">
                            <a:solidFill>
                              <a:srgbClr val="010000"/>
                            </a:solidFill>
                            <a:effectLst/>
                            <a:latin typeface="Cambria Math" panose="02040503050406030204" pitchFamily="12" charset="0"/>
                            <a:ea typeface="Cambria Math" panose="02040503050406030204" pitchFamily="12" charset="0"/>
                          </a:rPr>
                          <m:t>𝐴𝐷</m:t>
                        </m:r>
                      </m:den>
                    </m:f>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𝐵𝐶</m:t>
                        </m:r>
                      </m:num>
                      <m:den>
                        <m:r>
                          <a:rPr lang="en-US" altLang="zh-CN" sz="2400" b="0" i="1">
                            <a:solidFill>
                              <a:srgbClr val="010000"/>
                            </a:solidFill>
                            <a:effectLst/>
                            <a:latin typeface="Cambria Math" panose="02040503050406030204" pitchFamily="12" charset="0"/>
                            <a:ea typeface="Cambria Math" panose="02040503050406030204" pitchFamily="12" charset="0"/>
                          </a:rPr>
                          <m:t>𝐷𝐸</m:t>
                        </m:r>
                      </m:den>
                    </m:f>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𝐴𝐶</m:t>
                        </m:r>
                      </m:num>
                      <m:den>
                        <m:r>
                          <a:rPr lang="en-US" altLang="zh-CN" sz="2400" b="0" i="1">
                            <a:solidFill>
                              <a:srgbClr val="010000"/>
                            </a:solidFill>
                            <a:effectLst/>
                            <a:latin typeface="Cambria Math" panose="02040503050406030204" pitchFamily="12" charset="0"/>
                            <a:ea typeface="Cambria Math" panose="02040503050406030204" pitchFamily="12" charset="0"/>
                          </a:rPr>
                          <m:t>𝐴𝐸</m:t>
                        </m:r>
                      </m:den>
                    </m:f>
                  </m:oMath>
                </a14:m>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点</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F</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宋体" pitchFamily="24"/>
                    <a:cs typeface="宋体" pitchFamily="24"/>
                  </a:rPr>
                  <a:t>在同一条直线上</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请找出图中的相似三角形</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并说明理由</a:t>
                </a:r>
                <a:r>
                  <a:rPr lang="en-US" altLang="zh-CN" sz="2400" b="0" i="0" u="none">
                    <a:solidFill>
                      <a:srgbClr val="000000"/>
                    </a:solidFill>
                    <a:effectLst/>
                    <a:latin typeface="宋体" pitchFamily="24"/>
                    <a:ea typeface="宋体" pitchFamily="24"/>
                    <a:cs typeface="宋体" pitchFamily="24"/>
                  </a:rPr>
                  <a:t>.</a:t>
                </a:r>
              </a:p>
            </p:txBody>
          </p:sp>
        </mc:Choice>
        <mc:Fallback xmlns:m="http://schemas.openxmlformats.org/officeDocument/2006/math" xmlns:a16="http://schemas.microsoft.com/office/drawing/2014/main" xmlns="">
          <p:sp>
            <p:nvSpPr>
              <p:cNvPr id="12195" name="yt_shape_12195" descr="{&quot;rangeId&quot;:19,&quot;color&quot;:&quot;B&quot;,&quot;hasSerialNum&quot;:1}"/>
              <p:cNvSpPr txBox="1">
                <a:spLocks noRot="1" noChangeAspect="1" noMove="1" noResize="1" noEditPoints="1" noAdjustHandles="1" noChangeArrowheads="1" noChangeShapeType="1" noTextEdit="1"/>
              </p:cNvSpPr>
              <p:nvPr/>
            </p:nvSpPr>
            <p:spPr>
              <a:xfrm>
                <a:off x="540119" y="1379303"/>
                <a:ext cx="11111999" cy="1094082"/>
              </a:xfrm>
              <a:prstGeom prst="rect">
                <a:avLst/>
              </a:prstGeom>
              <a:blipFill>
                <a:blip r:embed="rId2"/>
                <a:stretch>
                  <a:fillRect l="-1701" b="-15556"/>
                </a:stretch>
              </a:blipFill>
            </p:spPr>
            <p:txBody>
              <a:bodyPr/>
              <a:lstStyle/>
              <a:p>
                <a:r>
                  <a:rPr lang="zh-CN" altLang="en-US">
                    <a:noFill/>
                  </a:rPr>
                  <a:t> </a:t>
                </a:r>
              </a:p>
            </p:txBody>
          </p:sp>
        </mc:Fallback>
      </mc:AlternateContent>
      <p:grpSp>
        <p:nvGrpSpPr>
          <p:cNvPr id="12197" name="yt_shape_12197" title="H_128.3811">
            <a:extLst>
              <a:ext uri="{FF2B5EF4-FFF2-40B4-BE49-F238E27FC236}">
                <a16:creationId xmlns:a16="http://schemas.microsoft.com/office/drawing/2014/main" id="{249740F1-2B05-4C5A-B423-6F681AEFABC2}"/>
              </a:ext>
            </a:extLst>
          </p:cNvPr>
          <p:cNvGrpSpPr/>
          <p:nvPr/>
        </p:nvGrpSpPr>
        <p:grpSpPr>
          <a:xfrm>
            <a:off x="9408368" y="3028690"/>
            <a:ext cx="1964748" cy="1630440"/>
            <a:chOff x="0" y="0"/>
            <a:chExt cx="1964748" cy="1630440"/>
          </a:xfrm>
        </p:grpSpPr>
        <p:pic>
          <p:nvPicPr>
            <p:cNvPr id="2" name="yt_image_12197">
              <a:extLst>
                <a:ext uri="">
                  <a16:creationId xmlns:m="http://schemas.openxmlformats.org/officeDocument/2006/math"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0" y="0"/>
              <a:ext cx="1964748" cy="1234440"/>
            </a:xfrm>
            <a:prstGeom prst="rect">
              <a:avLst/>
            </a:prstGeom>
            <a:noFill/>
            <a:extLst>
              <a:ext uri="{909E8E84-426E-40DD-AFC4-6F175D3DCCD1}">
                <a14:hiddenFill xmlns:a14="http://schemas.microsoft.com/office/drawing/2010/main">
                  <a:solidFill>
                    <a:srgbClr val="FFFFFF"/>
                  </a:solidFill>
                </a14:hiddenFill>
              </a:ext>
            </a:extLst>
          </p:spPr>
        </p:pic>
        <p:sp>
          <p:nvSpPr>
            <p:cNvPr id="12199" name="yt_shape_12199"/>
            <p:cNvSpPr txBox="1"/>
            <p:nvPr/>
          </p:nvSpPr>
          <p:spPr>
            <a:xfrm>
              <a:off x="449093" y="127044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题图</a:t>
              </a:r>
            </a:p>
          </p:txBody>
        </p:sp>
      </p:grpSp>
      <p:sp>
        <p:nvSpPr>
          <p:cNvPr id="12201" name="yt_shape_12201"/>
          <p:cNvSpPr txBox="1"/>
          <p:nvPr/>
        </p:nvSpPr>
        <p:spPr>
          <a:xfrm>
            <a:off x="539882" y="2600175"/>
            <a:ext cx="9694962" cy="428515"/>
          </a:xfrm>
          <a:prstGeom prst="rect">
            <a:avLst/>
          </a:prstGeom>
        </p:spPr>
        <p:txBody>
          <a:bodyPr vert="horz" wrap="none" lIns="0" tIns="0" rIns="0" bIns="0" rtlCol="0">
            <a:spAutoFit/>
          </a:bodyPr>
          <a:lstStyle/>
          <a:p>
            <a:pPr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ABC</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ADE</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ABD</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ACE</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ABF</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ECF</a:t>
            </a:r>
            <a:r>
              <a:rPr lang="zh-CN" altLang="zh-CN" sz="2400" b="0" i="0" u="none">
                <a:solidFill>
                  <a:srgbClr val="FF0000"/>
                </a:solidFill>
                <a:effectLst/>
                <a:latin typeface="宋体" pitchFamily="24"/>
                <a:ea typeface="宋体" pitchFamily="24"/>
                <a:cs typeface="宋体" pitchFamily="24"/>
              </a:rPr>
              <a:t>，</a:t>
            </a:r>
            <a:r>
              <a:rPr lang="en-US" altLang="zh-CN" sz="2400">
                <a:solidFill>
                  <a:srgbClr val="FF0000"/>
                </a:solidFill>
                <a:latin typeface="Times New Roman" pitchFamily="24"/>
                <a:ea typeface="Times New Roman" pitchFamily="24"/>
                <a:cs typeface="宋体" pitchFamily="24"/>
              </a:rPr>
              <a:t> △</a:t>
            </a:r>
            <a:r>
              <a:rPr lang="en-US" altLang="zh-CN" sz="2400" i="1">
                <a:solidFill>
                  <a:srgbClr val="FF0000"/>
                </a:solidFill>
                <a:latin typeface="Times New Roman" pitchFamily="24"/>
                <a:ea typeface="Times New Roman" pitchFamily="24"/>
                <a:cs typeface="宋体" pitchFamily="24"/>
              </a:rPr>
              <a:t>AEF</a:t>
            </a:r>
            <a:r>
              <a:rPr lang="en-US" altLang="zh-CN" sz="2400">
                <a:solidFill>
                  <a:srgbClr val="FF0000"/>
                </a:solidFill>
                <a:latin typeface="Times New Roman" pitchFamily="24"/>
                <a:ea typeface="Times New Roman" pitchFamily="24"/>
                <a:cs typeface="宋体" pitchFamily="24"/>
              </a:rPr>
              <a:t>∽△</a:t>
            </a:r>
            <a:r>
              <a:rPr lang="en-US" altLang="zh-CN" sz="2400" i="1">
                <a:solidFill>
                  <a:srgbClr val="FF0000"/>
                </a:solidFill>
                <a:latin typeface="Times New Roman" pitchFamily="24"/>
                <a:ea typeface="Times New Roman" pitchFamily="24"/>
                <a:cs typeface="宋体" pitchFamily="24"/>
              </a:rPr>
              <a:t>BCF</a:t>
            </a:r>
            <a:r>
              <a:rPr lang="en-US" altLang="zh-CN" sz="2400">
                <a:solidFill>
                  <a:srgbClr val="FF0000"/>
                </a:solidFill>
                <a:latin typeface="宋体" pitchFamily="24"/>
                <a:ea typeface="宋体" pitchFamily="24"/>
                <a:cs typeface="宋体" pitchFamily="24"/>
              </a:rPr>
              <a:t>.</a:t>
            </a:r>
            <a:endParaRPr lang="zh-CN" altLang="zh-CN" sz="2400" b="0" i="0" u="none">
              <a:solidFill>
                <a:srgbClr val="FF0000"/>
              </a:solidFill>
              <a:effectLst/>
              <a:latin typeface="宋体" pitchFamily="24"/>
              <a:ea typeface="宋体" pitchFamily="24"/>
              <a:cs typeface="宋体" pitchFamily="24"/>
            </a:endParaRPr>
          </a:p>
        </p:txBody>
      </p:sp>
      <mc:AlternateContent xmlns:mc="http://schemas.openxmlformats.org/markup-compatibility/2006">
        <mc:Choice xmlns:a14="http://schemas.microsoft.com/office/drawing/2010/main" Requires="a14">
          <p:sp>
            <p:nvSpPr>
              <p:cNvPr id="3" name="yt_shape_12202">
                <a:extLst>
                  <a:ext uri="{FF2B5EF4-FFF2-40B4-BE49-F238E27FC236}">
                    <a16:creationId xmlns:a16="http://schemas.microsoft.com/office/drawing/2014/main" id="{B951ACA3-87B9-29F7-F8B5-C8F89F5F69AA}"/>
                  </a:ext>
                </a:extLst>
              </p:cNvPr>
              <p:cNvSpPr txBox="1"/>
              <p:nvPr/>
            </p:nvSpPr>
            <p:spPr>
              <a:xfrm>
                <a:off x="539882" y="3155480"/>
                <a:ext cx="7788992" cy="3235758"/>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理由</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𝐴𝐵</m:t>
                        </m:r>
                      </m:num>
                      <m:den>
                        <m:r>
                          <a:rPr lang="en-US" altLang="zh-CN" sz="2400" b="0" i="1">
                            <a:solidFill>
                              <a:srgbClr val="FF0000"/>
                            </a:solidFill>
                            <a:effectLst/>
                            <a:latin typeface="Cambria Math" panose="02040503050406030204" pitchFamily="12" charset="0"/>
                            <a:ea typeface="Cambria Math" panose="02040503050406030204" pitchFamily="12" charset="0"/>
                          </a:rPr>
                          <m:t>𝐴𝐷</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𝐵𝐶</m:t>
                        </m:r>
                      </m:num>
                      <m:den>
                        <m:r>
                          <a:rPr lang="en-US" altLang="zh-CN" sz="2400" b="0" i="1">
                            <a:solidFill>
                              <a:srgbClr val="FF0000"/>
                            </a:solidFill>
                            <a:effectLst/>
                            <a:latin typeface="Cambria Math" panose="02040503050406030204" pitchFamily="12" charset="0"/>
                            <a:ea typeface="Cambria Math" panose="02040503050406030204" pitchFamily="12" charset="0"/>
                          </a:rPr>
                          <m:t>𝐷𝐸</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𝐴𝐶</m:t>
                        </m:r>
                      </m:num>
                      <m:den>
                        <m:r>
                          <a:rPr lang="en-US" altLang="zh-CN" sz="2400" b="0" i="1">
                            <a:solidFill>
                              <a:srgbClr val="FF0000"/>
                            </a:solidFill>
                            <a:effectLst/>
                            <a:latin typeface="Cambria Math" panose="02040503050406030204" pitchFamily="12" charset="0"/>
                            <a:ea typeface="Cambria Math" panose="02040503050406030204" pitchFamily="12" charset="0"/>
                          </a:rPr>
                          <m:t>𝐴𝐸</m:t>
                        </m:r>
                      </m:den>
                    </m:f>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ABC</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ADE</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DAE</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AED</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ACB</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DAF</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DAE</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DAF</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即</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BAD</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EAC</a:t>
                </a:r>
                <a:r>
                  <a:rPr lang="en-US"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又</a:t>
                </a:r>
                <a:r>
                  <a:rPr lang="en-US"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𝐴𝐵</m:t>
                        </m:r>
                      </m:num>
                      <m:den>
                        <m:r>
                          <a:rPr lang="en-US" altLang="zh-CN" sz="2400" b="0" i="1">
                            <a:solidFill>
                              <a:srgbClr val="FF0000"/>
                            </a:solidFill>
                            <a:effectLst/>
                            <a:latin typeface="Cambria Math" panose="02040503050406030204" pitchFamily="12" charset="0"/>
                            <a:ea typeface="Cambria Math" panose="02040503050406030204" pitchFamily="12" charset="0"/>
                          </a:rPr>
                          <m:t>𝐴𝐶</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𝐴𝐷</m:t>
                        </m:r>
                      </m:num>
                      <m:den>
                        <m:r>
                          <a:rPr lang="en-US" altLang="zh-CN" sz="2400" b="0" i="1">
                            <a:solidFill>
                              <a:srgbClr val="FF0000"/>
                            </a:solidFill>
                            <a:effectLst/>
                            <a:latin typeface="Cambria Math" panose="02040503050406030204" pitchFamily="12" charset="0"/>
                            <a:ea typeface="Cambria Math" panose="02040503050406030204" pitchFamily="12" charset="0"/>
                          </a:rPr>
                          <m:t>𝐴𝐸</m:t>
                        </m:r>
                      </m:den>
                    </m:f>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ABD</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ACE</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ABD</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ECA</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又</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AFB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EFC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ABF</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ECF</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又</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AFE</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BFC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AEF</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BCF</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AFE</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BFC</a:t>
                </a:r>
                <a:r>
                  <a:rPr lang="en-US" altLang="zh-CN" sz="2400" b="0" i="0" u="none">
                    <a:solidFill>
                      <a:srgbClr val="FF0000"/>
                    </a:solidFill>
                    <a:effectLst/>
                    <a:latin typeface="宋体" pitchFamily="24"/>
                    <a:ea typeface="宋体" pitchFamily="24"/>
                    <a:cs typeface="宋体" pitchFamily="24"/>
                  </a:rPr>
                  <a:t>.</a:t>
                </a:r>
              </a:p>
            </p:txBody>
          </p:sp>
        </mc:Choice>
        <mc:Fallback>
          <p:sp>
            <p:nvSpPr>
              <p:cNvPr id="3" name="yt_shape_12202">
                <a:extLst>
                  <a:ext uri="{FF2B5EF4-FFF2-40B4-BE49-F238E27FC236}">
                    <a16:creationId xmlns:a16="http://schemas.microsoft.com/office/drawing/2014/main" id="{B951ACA3-87B9-29F7-F8B5-C8F89F5F69AA}"/>
                  </a:ext>
                </a:extLst>
              </p:cNvPr>
              <p:cNvSpPr txBox="1">
                <a:spLocks noRot="1" noChangeAspect="1" noMove="1" noResize="1" noEditPoints="1" noAdjustHandles="1" noChangeArrowheads="1" noChangeShapeType="1" noTextEdit="1"/>
              </p:cNvSpPr>
              <p:nvPr/>
            </p:nvSpPr>
            <p:spPr>
              <a:xfrm>
                <a:off x="539882" y="3155480"/>
                <a:ext cx="7788992" cy="3235758"/>
              </a:xfrm>
              <a:prstGeom prst="rect">
                <a:avLst/>
              </a:prstGeom>
              <a:blipFill>
                <a:blip r:embed="rId4"/>
                <a:stretch>
                  <a:fillRect l="-2428" r="-1566" b="-509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01">
                                            <p:txEl>
                                              <p:pRg st="0" end="0"/>
                                            </p:txEl>
                                          </p:spTgt>
                                        </p:tgtEl>
                                        <p:attrNameLst>
                                          <p:attrName>style.visibility</p:attrName>
                                        </p:attrNameLst>
                                      </p:cBhvr>
                                      <p:to>
                                        <p:strVal val="visible"/>
                                      </p:to>
                                    </p:set>
                                    <p:animEffect transition="in" filter="blinds(horizontal)">
                                      <p:cBhvr>
                                        <p:cTn id="7" dur="500"/>
                                        <p:tgtEl>
                                          <p:spTgt spid="12201">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500"/>
                                        <p:tgtEl>
                                          <p:spTgt spid="3">
                                            <p:txEl>
                                              <p:pRg st="1" end="1"/>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blinds(horizontal)">
                                      <p:cBhvr>
                                        <p:cTn id="16" dur="500"/>
                                        <p:tgtEl>
                                          <p:spTgt spid="3">
                                            <p:txEl>
                                              <p:pRg st="2" end="2"/>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500"/>
                                        <p:tgtEl>
                                          <p:spTgt spid="3">
                                            <p:txEl>
                                              <p:pRg st="3" end="3"/>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blinds(horizontal)">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01" grpId="0" build="allAtOnce"/>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204" name="yt_shape_12204"/>
          <p:cNvSpPr txBox="1"/>
          <p:nvPr/>
        </p:nvSpPr>
        <p:spPr>
          <a:xfrm>
            <a:off x="540000" y="900000"/>
            <a:ext cx="2539157"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02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双垂型</a:t>
            </a:r>
          </a:p>
        </p:txBody>
      </p:sp>
      <p:pic>
        <p:nvPicPr>
          <p:cNvPr id="12205" name="yt_image_12205">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1549236"/>
            <a:ext cx="1374690" cy="384264"/>
          </a:xfrm>
          <a:prstGeom prst="rect">
            <a:avLst/>
          </a:prstGeom>
          <a:noFill/>
          <a:extLst>
            <a:ext uri="{909E8E84-426E-40DD-AFC4-6F175D3DCCD1}">
              <a14:hiddenFill xmlns:a14="http://schemas.microsoft.com/office/drawing/2010/main">
                <a:solidFill>
                  <a:srgbClr val="FFFFFF"/>
                </a:solidFill>
              </a14:hiddenFill>
            </a:ext>
          </a:extLst>
        </p:spPr>
      </p:pic>
      <p:sp>
        <p:nvSpPr>
          <p:cNvPr id="12207" name="yt_shape_12207"/>
          <p:cNvSpPr txBox="1"/>
          <p:nvPr/>
        </p:nvSpPr>
        <p:spPr>
          <a:xfrm>
            <a:off x="540119" y="1984203"/>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楷体" pitchFamily="24"/>
                <a:cs typeface="宋体" pitchFamily="24"/>
              </a:rPr>
              <a:t>直角三角形被斜边上的高分成的两个直角三角形与原直角三角形相似</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即</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ACD</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CBD</a:t>
            </a:r>
            <a:r>
              <a:rPr lang="en-US" altLang="zh-CN" sz="2400" b="0" i="0" u="none">
                <a:solidFill>
                  <a:srgbClr val="000000"/>
                </a:solidFill>
                <a:effectLst/>
                <a:latin typeface="宋体" pitchFamily="24"/>
                <a:ea typeface="宋体" pitchFamily="24"/>
                <a:cs typeface="宋体" pitchFamily="24"/>
              </a:rPr>
              <a:t>.</a:t>
            </a:r>
          </a:p>
        </p:txBody>
      </p:sp>
      <p:pic>
        <p:nvPicPr>
          <p:cNvPr id="12208" name="yt_image_1220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5215973" y="3096002"/>
            <a:ext cx="1760052" cy="1086048"/>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83887543015">
            <a:extLst>
              <a:ext uri="{FF2B5EF4-FFF2-40B4-BE49-F238E27FC236}">
                <a16:creationId xmlns:a16="http://schemas.microsoft.com/office/drawing/2014/main" id="{2188B6FF-1395-488F-4C19-72F6E7FC944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938705"/>
            <a:ext cx="1168464" cy="364360"/>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210" name="yt_shape_12210"/>
          <p:cNvSpPr txBox="1"/>
          <p:nvPr/>
        </p:nvSpPr>
        <p:spPr>
          <a:xfrm>
            <a:off x="540000" y="900000"/>
            <a:ext cx="123110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对应训练</a:t>
            </a:r>
          </a:p>
        </p:txBody>
      </p:sp>
      <mc:AlternateContent xmlns:mc="http://schemas.openxmlformats.org/markup-compatibility/2006">
        <mc:Choice xmlns:a14="http://schemas.microsoft.com/office/drawing/2010/main" Requires="a14">
          <p:sp>
            <p:nvSpPr>
              <p:cNvPr id="12211" name="yt_shape_12211"/>
              <p:cNvSpPr txBox="1"/>
              <p:nvPr/>
            </p:nvSpPr>
            <p:spPr>
              <a:xfrm>
                <a:off x="540120" y="1379303"/>
                <a:ext cx="10740392" cy="945708"/>
              </a:xfrm>
              <a:prstGeom prst="rect">
                <a:avLst/>
              </a:prstGeom>
            </p:spPr>
            <p:txBody>
              <a:bodyPr vert="horz" wrap="square" lIns="0" tIns="0" rIns="0" bIns="0" rtlCol="0">
                <a:spAutoFit/>
              </a:bodyPr>
              <a:lstStyle/>
              <a:p>
                <a:pPr algn="l"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ACB</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Times New Roman" pitchFamily="24"/>
                    <a:ea typeface="宋体" pitchFamily="24"/>
                    <a:cs typeface="宋体" pitchFamily="24"/>
                  </a:rPr>
                  <a:t>是斜边</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上的高</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BD</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那么</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6</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a:t>
                </a:r>
                <a14:m>
                  <m:oMath xmlns:m="http://schemas.openxmlformats.org/officeDocument/2006/math">
                    <m:rad>
                      <m:radPr>
                        <m:degHide m:val="on"/>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radPr>
                      <m:deg/>
                      <m:e>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13</m:t>
                        </m:r>
                      </m:e>
                    </m:rad>
                  </m:oMath>
                </a14:m>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p:sp>
            <p:nvSpPr>
              <p:cNvPr id="12211" name="yt_shape_12211"/>
              <p:cNvSpPr txBox="1">
                <a:spLocks noRot="1" noChangeAspect="1" noMove="1" noResize="1" noEditPoints="1" noAdjustHandles="1" noChangeArrowheads="1" noChangeShapeType="1" noTextEdit="1"/>
              </p:cNvSpPr>
              <p:nvPr/>
            </p:nvSpPr>
            <p:spPr>
              <a:xfrm>
                <a:off x="540120" y="1379303"/>
                <a:ext cx="10740392" cy="945708"/>
              </a:xfrm>
              <a:prstGeom prst="rect">
                <a:avLst/>
              </a:prstGeom>
              <a:blipFill>
                <a:blip r:embed="rId2"/>
                <a:stretch>
                  <a:fillRect l="-1760" t="-7097" r="-909" b="-15484"/>
                </a:stretch>
              </a:blipFill>
            </p:spPr>
            <p:txBody>
              <a:bodyPr/>
              <a:lstStyle/>
              <a:p>
                <a:r>
                  <a:rPr lang="zh-CN" altLang="en-US">
                    <a:noFill/>
                  </a:rPr>
                  <a:t> </a:t>
                </a:r>
              </a:p>
            </p:txBody>
          </p:sp>
        </mc:Fallback>
      </mc:AlternateContent>
      <p:sp>
        <p:nvSpPr>
          <p:cNvPr id="12216" name="yt_shape_12216"/>
          <p:cNvSpPr txBox="1"/>
          <p:nvPr/>
        </p:nvSpPr>
        <p:spPr>
          <a:xfrm>
            <a:off x="540000" y="4137767"/>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2213" name="yt_shape_12213" title="H_122.7685">
            <a:extLst>
              <a:ext uri="{FF2B5EF4-FFF2-40B4-BE49-F238E27FC236}">
                <a16:creationId xmlns:a16="http://schemas.microsoft.com/office/drawing/2014/main" id="{249740F1-2B05-4C5A-B423-6F681AEFABC2}"/>
              </a:ext>
            </a:extLst>
          </p:cNvPr>
          <p:cNvGrpSpPr/>
          <p:nvPr/>
        </p:nvGrpSpPr>
        <p:grpSpPr>
          <a:xfrm>
            <a:off x="5118509" y="2528163"/>
            <a:ext cx="1954981" cy="1559160"/>
            <a:chOff x="0" y="0"/>
            <a:chExt cx="1954981" cy="1559160"/>
          </a:xfrm>
        </p:grpSpPr>
        <p:pic>
          <p:nvPicPr>
            <p:cNvPr id="2" name="yt_image_12213">
              <a:extLst>
                <a:ext uri="">
                  <a16:creationId xmlns:m="http://schemas.openxmlformats.org/officeDocument/2006/math"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0" y="0"/>
              <a:ext cx="1954981" cy="1163160"/>
            </a:xfrm>
            <a:prstGeom prst="rect">
              <a:avLst/>
            </a:prstGeom>
            <a:noFill/>
            <a:extLst>
              <a:ext uri="{909E8E84-426E-40DD-AFC4-6F175D3DCCD1}">
                <a14:hiddenFill xmlns:a14="http://schemas.microsoft.com/office/drawing/2010/main">
                  <a:solidFill>
                    <a:srgbClr val="FFFFFF"/>
                  </a:solidFill>
                </a14:hiddenFill>
              </a:ext>
            </a:extLst>
          </p:spPr>
        </p:pic>
        <p:sp>
          <p:nvSpPr>
            <p:cNvPr id="12215" name="yt_shape_12215"/>
            <p:cNvSpPr txBox="1"/>
            <p:nvPr/>
          </p:nvSpPr>
          <p:spPr>
            <a:xfrm>
              <a:off x="444209" y="119916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文本框 2">
            <a:extLst>
              <a:ext uri="{FF2B5EF4-FFF2-40B4-BE49-F238E27FC236}">
                <a16:creationId xmlns:a16="http://schemas.microsoft.com/office/drawing/2014/main" id="{20846503-F557-EA31-DBF2-3949E74D9C0B}"/>
              </a:ext>
            </a:extLst>
          </p:cNvPr>
          <p:cNvSpPr txBox="1"/>
          <p:nvPr/>
        </p:nvSpPr>
        <p:spPr>
          <a:xfrm>
            <a:off x="1452463" y="1812841"/>
            <a:ext cx="637286" cy="519634"/>
          </a:xfrm>
          <a:prstGeom prst="rect">
            <a:avLst/>
          </a:prstGeom>
          <a:noFill/>
        </p:spPr>
        <p:txBody>
          <a:bodyPr vert="horz" wrap="none" rtlCol="0" anchor="ctr">
            <a:noAutofit/>
          </a:bodyPr>
          <a:lstStyle/>
          <a:p>
            <a:pPr fontAlgn="b">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6</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719D539E-0B88-7615-EDB2-D14AE9103C90}"/>
                  </a:ext>
                </a:extLst>
              </p:cNvPr>
              <p:cNvSpPr txBox="1"/>
              <p:nvPr/>
            </p:nvSpPr>
            <p:spPr>
              <a:xfrm>
                <a:off x="3287688" y="1809109"/>
                <a:ext cx="1173988" cy="519634"/>
              </a:xfrm>
              <a:prstGeom prst="rect">
                <a:avLst/>
              </a:prstGeom>
              <a:noFill/>
            </p:spPr>
            <p:txBody>
              <a:bodyPr vert="horz" wrap="none" rtlCol="0" anchor="ctr">
                <a:noAutofit/>
              </a:bodyPr>
              <a:lstStyle/>
              <a:p>
                <a:pPr fontAlgn="b">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13</m:t>
                        </m:r>
                      </m:e>
                    </m:rad>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p:sp>
            <p:nvSpPr>
              <p:cNvPr id="4" name="文本框 3">
                <a:extLst>
                  <a:ext uri="{FF2B5EF4-FFF2-40B4-BE49-F238E27FC236}">
                    <a16:creationId xmlns:a16="http://schemas.microsoft.com/office/drawing/2014/main" id="{719D539E-0B88-7615-EDB2-D14AE9103C90}"/>
                  </a:ext>
                </a:extLst>
              </p:cNvPr>
              <p:cNvSpPr txBox="1">
                <a:spLocks noRot="1" noChangeAspect="1" noMove="1" noResize="1" noEditPoints="1" noAdjustHandles="1" noChangeArrowheads="1" noChangeShapeType="1" noTextEdit="1"/>
              </p:cNvSpPr>
              <p:nvPr/>
            </p:nvSpPr>
            <p:spPr>
              <a:xfrm>
                <a:off x="3287688" y="1809109"/>
                <a:ext cx="1173988" cy="519634"/>
              </a:xfrm>
              <a:prstGeom prst="rect">
                <a:avLst/>
              </a:prstGeom>
              <a:blipFill>
                <a:blip r:embed="rId4"/>
                <a:stretch>
                  <a:fillRect l="-7772" b="-2705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217" name="yt_shape_12217"/>
          <p:cNvSpPr txBox="1"/>
          <p:nvPr/>
        </p:nvSpPr>
        <p:spPr>
          <a:xfrm>
            <a:off x="540000" y="900000"/>
            <a:ext cx="755335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BD</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CE</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于</a:t>
            </a:r>
            <a:r>
              <a:rPr lang="en-US" altLang="zh-CN" sz="2400" b="0" i="1" u="none">
                <a:solidFill>
                  <a:srgbClr val="000000"/>
                </a:solidFill>
                <a:effectLst/>
                <a:latin typeface="Times New Roman" pitchFamily="24"/>
                <a:ea typeface="Times New Roman" pitchFamily="24"/>
                <a:cs typeface="宋体" pitchFamily="24"/>
              </a:rPr>
              <a:t>E</a:t>
            </a:r>
            <a:r>
              <a:rPr lang="en-US" altLang="zh-CN" sz="2400" b="0" i="0" u="none">
                <a:solidFill>
                  <a:srgbClr val="000000"/>
                </a:solidFill>
                <a:effectLst/>
                <a:latin typeface="宋体" pitchFamily="24"/>
                <a:ea typeface="宋体" pitchFamily="24"/>
                <a:cs typeface="宋体" pitchFamily="24"/>
              </a:rPr>
              <a:t>.</a:t>
            </a:r>
          </a:p>
        </p:txBody>
      </p:sp>
      <p:sp>
        <p:nvSpPr>
          <p:cNvPr id="12221" name="yt_shape_12221"/>
          <p:cNvSpPr txBox="1"/>
          <p:nvPr/>
        </p:nvSpPr>
        <p:spPr>
          <a:xfrm>
            <a:off x="540000" y="3903799"/>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2218" name="yt_shape_12218" title="H_182.8233">
            <a:extLst>
              <a:ext uri="{FF2B5EF4-FFF2-40B4-BE49-F238E27FC236}">
                <a16:creationId xmlns:a16="http://schemas.microsoft.com/office/drawing/2014/main" id="{249740F1-2B05-4C5A-B423-6F681AEFABC2}"/>
              </a:ext>
            </a:extLst>
          </p:cNvPr>
          <p:cNvGrpSpPr/>
          <p:nvPr/>
        </p:nvGrpSpPr>
        <p:grpSpPr>
          <a:xfrm>
            <a:off x="9682568" y="1772816"/>
            <a:ext cx="1792000" cy="2321856"/>
            <a:chOff x="0" y="0"/>
            <a:chExt cx="1792000" cy="2321856"/>
          </a:xfrm>
        </p:grpSpPr>
        <p:pic>
          <p:nvPicPr>
            <p:cNvPr id="2" name="yt_image_1221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792000" cy="1925856"/>
            </a:xfrm>
            <a:prstGeom prst="rect">
              <a:avLst/>
            </a:prstGeom>
            <a:noFill/>
            <a:extLst>
              <a:ext uri="{909E8E84-426E-40DD-AFC4-6F175D3DCCD1}">
                <a14:hiddenFill xmlns:a14="http://schemas.microsoft.com/office/drawing/2010/main">
                  <a:solidFill>
                    <a:srgbClr val="FFFFFF"/>
                  </a:solidFill>
                </a14:hiddenFill>
              </a:ext>
            </a:extLst>
          </p:spPr>
        </p:pic>
        <p:sp>
          <p:nvSpPr>
            <p:cNvPr id="12220" name="yt_shape_12220"/>
            <p:cNvSpPr txBox="1"/>
            <p:nvPr/>
          </p:nvSpPr>
          <p:spPr>
            <a:xfrm>
              <a:off x="362719" y="1961856"/>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宋体" pitchFamily="24"/>
                  <a:cs typeface="宋体" pitchFamily="24"/>
                </a:rPr>
                <a:t>题图</a:t>
              </a:r>
            </a:p>
          </p:txBody>
        </p:sp>
      </p:grpSp>
      <p:sp>
        <p:nvSpPr>
          <p:cNvPr id="12222" name="yt_shape_12222"/>
          <p:cNvSpPr txBox="1"/>
          <p:nvPr/>
        </p:nvSpPr>
        <p:spPr>
          <a:xfrm>
            <a:off x="540000" y="1581943"/>
            <a:ext cx="399949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求证</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ABD</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CBE</a:t>
            </a:r>
            <a:r>
              <a:rPr lang="zh-CN" altLang="zh-CN" sz="2400" b="0" i="0" u="none">
                <a:solidFill>
                  <a:srgbClr val="000000"/>
                </a:solidFill>
                <a:effectLst/>
                <a:latin typeface="宋体" pitchFamily="24"/>
                <a:ea typeface="宋体" pitchFamily="24"/>
                <a:cs typeface="宋体" pitchFamily="24"/>
              </a:rPr>
              <a:t>；</a:t>
            </a:r>
          </a:p>
        </p:txBody>
      </p:sp>
      <p:sp>
        <p:nvSpPr>
          <p:cNvPr id="3" name="yt_shape_12223">
            <a:extLst>
              <a:ext uri="{FF2B5EF4-FFF2-40B4-BE49-F238E27FC236}">
                <a16:creationId xmlns:a16="http://schemas.microsoft.com/office/drawing/2014/main" id="{AD45E6FE-5BF2-0FD1-C0AC-039654E6BBBB}"/>
              </a:ext>
            </a:extLst>
          </p:cNvPr>
          <p:cNvSpPr txBox="1"/>
          <p:nvPr/>
        </p:nvSpPr>
        <p:spPr>
          <a:xfrm>
            <a:off x="549103" y="2132856"/>
            <a:ext cx="602568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en-US" altLang="zh-CN" sz="2400" b="0" i="1" u="none">
                <a:solidFill>
                  <a:srgbClr val="000000"/>
                </a:solidFill>
                <a:effectLst/>
                <a:latin typeface="Times New Roman" pitchFamily="24"/>
                <a:ea typeface="Times New Roman" pitchFamily="24"/>
                <a:cs typeface="宋体" pitchFamily="24"/>
              </a:rPr>
              <a:t>BD</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BE</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宋体" pitchFamily="24"/>
                <a:cs typeface="宋体" pitchFamily="24"/>
              </a:rPr>
              <a:t>的值为</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9</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sp>
        <p:nvSpPr>
          <p:cNvPr id="4" name="yt_shape_12224">
            <a:extLst>
              <a:ext uri="{FF2B5EF4-FFF2-40B4-BE49-F238E27FC236}">
                <a16:creationId xmlns:a16="http://schemas.microsoft.com/office/drawing/2014/main" id="{957AC0A8-B2C3-3B93-9307-4C2C9D6C8AD8}"/>
              </a:ext>
            </a:extLst>
          </p:cNvPr>
          <p:cNvSpPr txBox="1"/>
          <p:nvPr/>
        </p:nvSpPr>
        <p:spPr>
          <a:xfrm>
            <a:off x="549103" y="2612159"/>
            <a:ext cx="4837863" cy="2349041"/>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证明</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AC</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BD</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CD</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AD</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CE</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ADB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CEB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又</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ABD</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CBE</a:t>
            </a:r>
            <a:r>
              <a:rPr lang="zh-CN" altLang="zh-CN" sz="2400" b="0" i="0" u="none">
                <a:solidFill>
                  <a:srgbClr val="FF0000"/>
                </a:solidFill>
                <a:effectLst/>
                <a:latin typeface="宋体" pitchFamily="24"/>
                <a:ea typeface="宋体" pitchFamily="24"/>
                <a:cs typeface="宋体" pitchFamily="24"/>
              </a:rPr>
              <a:t>；</a:t>
            </a:r>
          </a:p>
        </p:txBody>
      </p:sp>
      <p:sp>
        <p:nvSpPr>
          <p:cNvPr id="5" name="文本框 4">
            <a:extLst>
              <a:ext uri="{FF2B5EF4-FFF2-40B4-BE49-F238E27FC236}">
                <a16:creationId xmlns:a16="http://schemas.microsoft.com/office/drawing/2014/main" id="{001237A4-FD25-1570-3153-455707ABDD25}"/>
              </a:ext>
            </a:extLst>
          </p:cNvPr>
          <p:cNvSpPr txBox="1"/>
          <p:nvPr/>
        </p:nvSpPr>
        <p:spPr>
          <a:xfrm>
            <a:off x="5740705" y="2086050"/>
            <a:ext cx="637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9</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linds(horizontal)">
                                      <p:cBhvr>
                                        <p:cTn id="13" dur="500"/>
                                        <p:tgtEl>
                                          <p:spTgt spid="4">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blinds(horizontal)">
                                      <p:cBhvr>
                                        <p:cTn id="16" dur="500"/>
                                        <p:tgtEl>
                                          <p:spTgt spid="4">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blinds(horizontal)">
                                      <p:cBhvr>
                                        <p:cTn id="19" dur="500"/>
                                        <p:tgtEl>
                                          <p:spTgt spid="4">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blinds(horizontal)">
                                      <p:cBhvr>
                                        <p:cTn id="24"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1038</Words>
  <Application>Microsoft Office PowerPoint</Application>
  <PresentationFormat>宽屏</PresentationFormat>
  <Paragraphs>75</Paragraphs>
  <Slides>11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11</vt:i4>
      </vt:variant>
    </vt:vector>
  </HeadingPairs>
  <TitlesOfParts>
    <vt:vector size="18" baseType="lpstr">
      <vt:lpstr>NEU-BZ-S92</vt:lpstr>
      <vt:lpstr>宋体</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123456789</cp:lastModifiedBy>
  <cp:revision>41</cp:revision>
  <dcterms:created xsi:type="dcterms:W3CDTF">2023-05-05T05:33:04Z</dcterms:created>
  <dcterms:modified xsi:type="dcterms:W3CDTF">2023-05-13T16:06:40Z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