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8" r:id="rId3"/>
    <p:sldId id="371" r:id="rId4"/>
    <p:sldId id="374" r:id="rId5"/>
    <p:sldId id="376" r:id="rId6"/>
    <p:sldId id="378" r:id="rId7"/>
    <p:sldId id="379" r:id="rId8"/>
    <p:sldId id="381" r:id="rId9"/>
    <p:sldId id="383" r:id="rId10"/>
    <p:sldId id="389" r:id="rId11"/>
    <p:sldId id="385" r:id="rId12"/>
    <p:sldId id="392" r:id="rId13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87" d="100"/>
          <a:sy n="87" d="100"/>
        </p:scale>
        <p:origin x="785" y="79"/>
      </p:cViewPr>
      <p:guideLst>
        <p:guide pos="3840"/>
        <p:guide orient="horz" pos="216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bin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7" Type="http://schemas.openxmlformats.org/officeDocument/2006/relationships/image" Target="../media/image34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bin"/><Relationship Id="rId5" Type="http://schemas.openxmlformats.org/officeDocument/2006/relationships/image" Target="../media/image31.png"/><Relationship Id="rId4" Type="http://schemas.openxmlformats.org/officeDocument/2006/relationships/image" Target="../media/image30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bin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bin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4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747" name="yt_image_11747" title="H_50.9726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89963" cy="647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749" name="yt_shape_11749"/>
          <p:cNvSpPr txBox="1"/>
          <p:nvPr/>
        </p:nvSpPr>
        <p:spPr>
          <a:xfrm>
            <a:off x="540119" y="1556792"/>
            <a:ext cx="11111999" cy="282917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如果两个三角形的三个角分别对应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相等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三边对应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成比例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那么这两个三角形相似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相似三角形的对应边的比叫做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相似比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相似用符号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∽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来表示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读作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相似于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全等三角形的相似比为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平行于三角形一边的直线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和其他两边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或两边的延长线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相交所构成的三角形与原三角形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相似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CD6A5E6-C77E-798C-26E9-01D79BBB343C}"/>
              </a:ext>
            </a:extLst>
          </p:cNvPr>
          <p:cNvSpPr txBox="1"/>
          <p:nvPr/>
        </p:nvSpPr>
        <p:spPr>
          <a:xfrm>
            <a:off x="5631708" y="1500403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相等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37BF7FE-3951-2EA0-643C-217734BC335B}"/>
              </a:ext>
            </a:extLst>
          </p:cNvPr>
          <p:cNvSpPr txBox="1"/>
          <p:nvPr/>
        </p:nvSpPr>
        <p:spPr>
          <a:xfrm>
            <a:off x="8374907" y="1500403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成比例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CFF7FCA-6024-1465-35DA-12CB19DC6211}"/>
              </a:ext>
            </a:extLst>
          </p:cNvPr>
          <p:cNvSpPr txBox="1"/>
          <p:nvPr/>
        </p:nvSpPr>
        <p:spPr>
          <a:xfrm>
            <a:off x="6393708" y="1975891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相似比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93B84EA-4391-8995-4E63-A91AFD2858CF}"/>
              </a:ext>
            </a:extLst>
          </p:cNvPr>
          <p:cNvSpPr txBox="1"/>
          <p:nvPr/>
        </p:nvSpPr>
        <p:spPr>
          <a:xfrm>
            <a:off x="10051307" y="1975891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∽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98EC12F-EA63-C9F5-5A05-80C0CA8B59CE}"/>
              </a:ext>
            </a:extLst>
          </p:cNvPr>
          <p:cNvSpPr txBox="1"/>
          <p:nvPr/>
        </p:nvSpPr>
        <p:spPr>
          <a:xfrm>
            <a:off x="2583708" y="2451379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相似于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19CD8F8-96C4-EE77-77DC-0A814499AB33}"/>
              </a:ext>
            </a:extLst>
          </p:cNvPr>
          <p:cNvSpPr txBox="1"/>
          <p:nvPr/>
        </p:nvSpPr>
        <p:spPr>
          <a:xfrm>
            <a:off x="4107708" y="2926867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29E13555-58D9-6315-C528-9EF2F6CF5792}"/>
              </a:ext>
            </a:extLst>
          </p:cNvPr>
          <p:cNvSpPr txBox="1"/>
          <p:nvPr/>
        </p:nvSpPr>
        <p:spPr>
          <a:xfrm>
            <a:off x="2278908" y="3877843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相似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26" name="yt_shape_11826"/>
          <p:cNvSpPr txBox="1"/>
          <p:nvPr/>
        </p:nvSpPr>
        <p:spPr>
          <a:xfrm>
            <a:off x="540000" y="900000"/>
            <a:ext cx="260007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线段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GH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yt_shape_11827"/>
              <p:cNvSpPr txBox="1"/>
              <p:nvPr/>
            </p:nvSpPr>
            <p:spPr>
              <a:xfrm>
                <a:off x="540000" y="1531667"/>
                <a:ext cx="7754623" cy="268990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DF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DFH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～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BAH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𝐹𝐻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𝐴𝐻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𝐷𝐹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𝐴𝐻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𝐴𝐹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EF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AGH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～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𝐺𝐻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𝐸𝐹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𝐴𝐻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𝐴𝐹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𝐺𝐻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GH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4" name="yt_shape_11827" descr="{&quot;rangeId&quot;:19,&quot;color&quot;:&quot;R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531667"/>
                <a:ext cx="7754623" cy="2689904"/>
              </a:xfrm>
              <a:prstGeom prst="rect">
                <a:avLst/>
              </a:prstGeom>
              <a:blipFill>
                <a:blip r:embed="rId2"/>
                <a:stretch>
                  <a:fillRect l="-2437" r="-1494" b="-27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1829" name="yt_shape_11829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707452" y="1531667"/>
            <a:ext cx="1944547" cy="1605643"/>
            <a:chOff x="0" y="0"/>
            <a:chExt cx="1944547" cy="1605643"/>
          </a:xfrm>
        </p:grpSpPr>
        <p:pic>
          <p:nvPicPr>
            <p:cNvPr id="5" name="yt_image_11829" descr="{&quot;rangeId&quot;:0,&quot;⚘_2&quot;:1}">
              <a:extLst>
                <a:ext uri="">
  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944547" cy="114112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831" name="yt_shape_11831"/>
            <p:cNvSpPr txBox="1"/>
            <p:nvPr/>
          </p:nvSpPr>
          <p:spPr>
            <a:xfrm>
              <a:off x="374720" y="1177128"/>
              <a:ext cx="1231106" cy="428515"/>
            </a:xfrm>
            <a:prstGeom prst="rect">
              <a:avLst/>
            </a:prstGeom>
          </p:spPr>
          <p:txBody>
            <a:bodyPr vert="horz" wrap="non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33" name="yt_shape_11833"/>
          <p:cNvSpPr txBox="1"/>
          <p:nvPr/>
        </p:nvSpPr>
        <p:spPr>
          <a:xfrm>
            <a:off x="540000" y="900000"/>
            <a:ext cx="4257576" cy="71102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NEU-BZ-S92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NEU-BZ-S92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b2217fee-b269-427f-ad7e-aac2e012ecc7.png&quot;}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834" name="yt_shape_11834"/>
              <p:cNvSpPr txBox="1"/>
              <p:nvPr/>
            </p:nvSpPr>
            <p:spPr>
              <a:xfrm>
                <a:off x="540119" y="1661816"/>
                <a:ext cx="11111999" cy="111902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资中二中期中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核心素养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几何直观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在矩形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ACBG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对角线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CG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交于点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延长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至点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连结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交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BG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H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1834" name="yt_shape_11834" descr="{&quot;rangeId&quot;:24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661816"/>
                <a:ext cx="11111999" cy="1119024"/>
              </a:xfrm>
              <a:prstGeom prst="rect">
                <a:avLst/>
              </a:prstGeom>
              <a:blipFill>
                <a:blip r:embed="rId2"/>
                <a:stretch>
                  <a:fillRect l="-1701" t="-4918" b="-87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836" name="yt_shape_11836"/>
              <p:cNvSpPr txBox="1"/>
              <p:nvPr/>
            </p:nvSpPr>
            <p:spPr>
              <a:xfrm>
                <a:off x="540000" y="2831628"/>
                <a:ext cx="2937535" cy="64299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求证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𝐸𝐵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𝐸𝐶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𝐵𝐻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𝐺𝐻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1836" name="yt_shape_11836" descr="{&quot;rangeId&quot;:24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831628"/>
                <a:ext cx="2937535" cy="642997"/>
              </a:xfrm>
              <a:prstGeom prst="rect">
                <a:avLst/>
              </a:prstGeom>
              <a:blipFill>
                <a:blip r:embed="rId3"/>
                <a:stretch>
                  <a:fillRect l="-6445" r="-5405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yt_shape_11838"/>
          <p:cNvSpPr txBox="1"/>
          <p:nvPr/>
        </p:nvSpPr>
        <p:spPr>
          <a:xfrm>
            <a:off x="555186" y="3499620"/>
            <a:ext cx="666689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证明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过点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作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BF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CG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交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p:grpSp>
        <p:nvGrpSpPr>
          <p:cNvPr id="11839" name="yt_shape_11839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552384" y="3068960"/>
            <a:ext cx="2238451" cy="2376833"/>
            <a:chOff x="0" y="0"/>
            <a:chExt cx="2238451" cy="2376833"/>
          </a:xfrm>
        </p:grpSpPr>
        <p:pic>
          <p:nvPicPr>
            <p:cNvPr id="3" name="yt_image_11839" descr="{&quot;rangeId&quot;:0,&quot;⚘_4&quot;:1}">
              <a:extLst>
                <a:ext uri="">
                  <a16:creationId xmlns:mc="http://schemas.openxmlformats.org/markup-compatibility/2006" xmlns:a14="http://schemas.microsoft.com/office/drawing/2010/main" xmlns:a16="http://schemas.microsoft.com/office/drawing/2014/main" xmlns:m="http://schemas.openxmlformats.org/officeDocument/2006/math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2238451" cy="191231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841" name="yt_shape_11841"/>
            <p:cNvSpPr txBox="1"/>
            <p:nvPr/>
          </p:nvSpPr>
          <p:spPr>
            <a:xfrm>
              <a:off x="521672" y="1948318"/>
              <a:ext cx="1231106" cy="428515"/>
            </a:xfrm>
            <a:prstGeom prst="rect">
              <a:avLst/>
            </a:prstGeom>
          </p:spPr>
          <p:txBody>
            <a:bodyPr vert="horz" wrap="non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5" name="yt_shape_1683887514726">
            <a:extLst>
              <a:ext uri="{FF2B5EF4-FFF2-40B4-BE49-F238E27FC236}">
                <a16:creationId xmlns:a16="http://schemas.microsoft.com/office/drawing/2014/main" id="{80DFD985-422B-3F4C-08A2-CDCFCF6A4031}"/>
              </a:ext>
            </a:extLst>
          </p:cNvPr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8440"/>
            <a:ext cx="4089464" cy="647273"/>
          </a:xfrm>
          <a:prstGeom prst="rect">
            <a:avLst/>
          </a:prstGeom>
        </p:spPr>
      </p:pic>
      <p:pic>
        <p:nvPicPr>
          <p:cNvPr id="4" name="yt_image_11843">
            <a:extLst>
              <a:ext uri="{FF2B5EF4-FFF2-40B4-BE49-F238E27FC236}">
                <a16:creationId xmlns:a16="http://schemas.microsoft.com/office/drawing/2014/main" id="{3954C08B-E440-BE3E-00D7-DE937A5EEDA5}"/>
              </a:ex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206890" y="3234350"/>
            <a:ext cx="2114334" cy="1794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yt_shape_11845">
                <a:extLst>
                  <a:ext uri="{FF2B5EF4-FFF2-40B4-BE49-F238E27FC236}">
                    <a16:creationId xmlns:a16="http://schemas.microsoft.com/office/drawing/2014/main" id="{5EBF492D-A803-3911-0C7B-94CFE9C9A8B2}"/>
                  </a:ext>
                </a:extLst>
              </p:cNvPr>
              <p:cNvSpPr txBox="1"/>
              <p:nvPr/>
            </p:nvSpPr>
            <p:spPr>
              <a:xfrm>
                <a:off x="681857" y="4023705"/>
                <a:ext cx="6163803" cy="248786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BF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BFE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∽△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𝐸𝐵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𝐸𝐶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𝐵𝐹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𝐶𝐷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BF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GD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BFH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∽△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GDH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𝐵𝐹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𝐺𝐷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𝐵𝐻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𝐺𝐻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在矩形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ACBG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GD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𝐸𝐵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𝐸𝐶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𝐵𝐻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𝐺𝐻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</a:t>
                </a:r>
              </a:p>
            </p:txBody>
          </p:sp>
        </mc:Choice>
        <mc:Fallback>
          <p:sp>
            <p:nvSpPr>
              <p:cNvPr id="6" name="yt_shape_11845">
                <a:extLst>
                  <a:ext uri="{FF2B5EF4-FFF2-40B4-BE49-F238E27FC236}">
                    <a16:creationId xmlns:a16="http://schemas.microsoft.com/office/drawing/2014/main" id="{5EBF492D-A803-3911-0C7B-94CFE9C9A8B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1857" y="4023705"/>
                <a:ext cx="6163803" cy="2487861"/>
              </a:xfrm>
              <a:prstGeom prst="rect">
                <a:avLst/>
              </a:prstGeom>
              <a:blipFill>
                <a:blip r:embed="rId7"/>
                <a:stretch>
                  <a:fillRect l="-3066" r="-1978" b="-245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6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47" name="yt_shape_11847"/>
          <p:cNvSpPr txBox="1"/>
          <p:nvPr/>
        </p:nvSpPr>
        <p:spPr>
          <a:xfrm>
            <a:off x="540000" y="900000"/>
            <a:ext cx="487152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yt_shape_11848"/>
              <p:cNvSpPr txBox="1"/>
              <p:nvPr/>
            </p:nvSpPr>
            <p:spPr>
              <a:xfrm>
                <a:off x="540000" y="1531667"/>
                <a:ext cx="6553910" cy="232294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由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知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𝐸𝐵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𝐸𝐶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𝐵𝐻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𝐺𝐻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𝐸𝐵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𝐸𝐶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𝐵𝐻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𝐺𝐻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𝐺𝐻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GH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BG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𝐶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𝐶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8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＋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6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4" name="yt_shape_11848" descr="{&quot;rangeId&quot;:21,&quot;color&quot;:&quot;R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531667"/>
                <a:ext cx="6553910" cy="2322944"/>
              </a:xfrm>
              <a:prstGeom prst="rect">
                <a:avLst/>
              </a:prstGeom>
              <a:blipFill>
                <a:blip r:embed="rId2"/>
                <a:stretch>
                  <a:fillRect l="-2884" r="-2047" b="-73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1850" name="yt_shape_11850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120336" y="1342724"/>
            <a:ext cx="2238451" cy="2376833"/>
            <a:chOff x="0" y="0"/>
            <a:chExt cx="2238451" cy="2376833"/>
          </a:xfrm>
        </p:grpSpPr>
        <p:pic>
          <p:nvPicPr>
            <p:cNvPr id="5" name="yt_image_11850" descr="{&quot;rangeId&quot;:0,&quot;⚘_4&quot;:1}">
              <a:extLst>
                <a:ext uri="">
  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238451" cy="191231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852" name="yt_shape_11852"/>
            <p:cNvSpPr txBox="1"/>
            <p:nvPr/>
          </p:nvSpPr>
          <p:spPr>
            <a:xfrm>
              <a:off x="521672" y="1948318"/>
              <a:ext cx="1231106" cy="428515"/>
            </a:xfrm>
            <a:prstGeom prst="rect">
              <a:avLst/>
            </a:prstGeom>
          </p:spPr>
          <p:txBody>
            <a:bodyPr vert="horz" wrap="non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52" name="yt_shape_11752"/>
          <p:cNvSpPr txBox="1"/>
          <p:nvPr/>
        </p:nvSpPr>
        <p:spPr>
          <a:xfrm>
            <a:off x="540000" y="900000"/>
            <a:ext cx="4270400" cy="72019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50" b="0" i="0" u="none" spc="33300">
                <a:noFill/>
                <a:effectLst/>
                <a:latin typeface="NEU-BZ-S92" pitchFamily="40"/>
                <a:ea typeface="宋体" pitchFamily="40"/>
                <a:cs typeface="宋体" pitchFamily="40"/>
                <a:sym typeface="Finished"/>
              </a:rPr>
              <a:t>⁠</a:t>
            </a:r>
            <a:endParaRPr lang="zh-CN" altLang="zh-CN" sz="3950" b="0" i="0" u="none" spc="33300">
              <a:solidFill>
                <a:srgbClr val="1EE3CF"/>
              </a:solidFill>
              <a:effectLst/>
              <a:latin typeface="NEU-BZ-S92" pitchFamily="40"/>
              <a:ea typeface="宋体" pitchFamily="40"/>
              <a:cs typeface="宋体" pitchFamily="40"/>
              <a:sym typeface="Finished"/>
              <a:hlinkClick r:id="" action="ppaction://macro?name={&quot;type&quot;:&quot;ImageText&quot;,&quot;item&quot;:&quot;ImageText&quot;,&quot;path&quot;:&quot;\\ImageTexts\\9a924fa2-b9ba-41b3-b024-b5cad6e6e491.png&quot;}"/>
            </a:endParaRPr>
          </a:p>
        </p:txBody>
      </p:sp>
      <p:sp>
        <p:nvSpPr>
          <p:cNvPr id="11753" name="yt_shape_11753"/>
          <p:cNvSpPr txBox="1"/>
          <p:nvPr/>
        </p:nvSpPr>
        <p:spPr>
          <a:xfrm>
            <a:off x="540000" y="1670985"/>
            <a:ext cx="5488682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相似三角形的定义及相似比</a:t>
            </a:r>
          </a:p>
        </p:txBody>
      </p:sp>
      <p:sp>
        <p:nvSpPr>
          <p:cNvPr id="11754" name="yt_shape_11754"/>
          <p:cNvSpPr txBox="1"/>
          <p:nvPr/>
        </p:nvSpPr>
        <p:spPr>
          <a:xfrm>
            <a:off x="540000" y="2167857"/>
            <a:ext cx="420628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下列命题正确的是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1755" name="yt_table_11755" title="H_133.6601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9242690"/>
              </p:ext>
            </p:extLst>
          </p:nvPr>
        </p:nvGraphicFramePr>
        <p:xfrm>
          <a:off x="540000" y="2799524"/>
          <a:ext cx="5511800" cy="1697484"/>
        </p:xfrm>
        <a:graphic>
          <a:graphicData uri="http://schemas.openxmlformats.org/drawingml/2006/table">
            <a:tbl>
              <a:tblPr/>
              <a:tblGrid>
                <a:gridCol w="5511800">
                  <a:extLst>
                    <a:ext uri="{9D8B030D-6E8A-4147-A177-3AD203B41FA5}">
                      <a16:colId xmlns:a16="http://schemas.microsoft.com/office/drawing/2014/main" val="1028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两个等腰三角形是相似三角形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2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两个直角三角形是相似三角形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2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两个等腰直角三角形是相似三角形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以上都不对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30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1757" name="yt_shape_11757"/>
              <p:cNvSpPr txBox="1"/>
              <p:nvPr/>
            </p:nvSpPr>
            <p:spPr>
              <a:xfrm>
                <a:off x="540119" y="4547421"/>
                <a:ext cx="11111999" cy="110998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∽△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A'B'C'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且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与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A'B'C'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的相似比是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A'B'C'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与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的相似比是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1757" name="yt_shape_11757" descr="{&quot;rangeId&quot;:5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4547421"/>
                <a:ext cx="11111999" cy="1109984"/>
              </a:xfrm>
              <a:prstGeom prst="rect">
                <a:avLst/>
              </a:prstGeom>
              <a:blipFill>
                <a:blip r:embed="rId2"/>
                <a:stretch>
                  <a:fillRect l="-1701" b="-159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759" name="yt_table_11759" title="H_50.07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627824146"/>
                  </p:ext>
                </p:extLst>
              </p:nvPr>
            </p:nvGraphicFramePr>
            <p:xfrm>
              <a:off x="540000" y="5860557"/>
              <a:ext cx="7409816" cy="635953"/>
            </p:xfrm>
            <a:graphic>
              <a:graphicData uri="http://schemas.openxmlformats.org/drawingml/2006/table">
                <a:tbl>
                  <a:tblPr/>
                  <a:tblGrid>
                    <a:gridCol w="2094230">
                      <a:extLst>
                        <a:ext uri="{9D8B030D-6E8A-4147-A177-3AD203B41FA5}">
                          <a16:colId xmlns:a16="http://schemas.microsoft.com/office/drawing/2014/main" val="10286"/>
                        </a:ext>
                      </a:extLst>
                    </a:gridCol>
                    <a:gridCol w="2076768">
                      <a:extLst>
                        <a:ext uri="{9D8B030D-6E8A-4147-A177-3AD203B41FA5}">
                          <a16:colId xmlns:a16="http://schemas.microsoft.com/office/drawing/2014/main" val="10287"/>
                        </a:ext>
                      </a:extLst>
                    </a:gridCol>
                    <a:gridCol w="2076768">
                      <a:extLst>
                        <a:ext uri="{9D8B030D-6E8A-4147-A177-3AD203B41FA5}">
                          <a16:colId xmlns:a16="http://schemas.microsoft.com/office/drawing/2014/main" val="10288"/>
                        </a:ext>
                      </a:extLst>
                    </a:gridCol>
                    <a:gridCol w="1162050">
                      <a:extLst>
                        <a:ext uri="{9D8B030D-6E8A-4147-A177-3AD203B41FA5}">
                          <a16:colId xmlns:a16="http://schemas.microsoft.com/office/drawing/2014/main" val="10289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4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9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9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31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1759" name="yt_table_11759" descr="{&quot;rangeId&quot;:5,&quot;type&quot;:&quot;Option&quot;}" title="H_50.07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627824146"/>
                  </p:ext>
                </p:extLst>
              </p:nvPr>
            </p:nvGraphicFramePr>
            <p:xfrm>
              <a:off x="540000" y="5860557"/>
              <a:ext cx="7409816" cy="635953"/>
            </p:xfrm>
            <a:graphic>
              <a:graphicData uri="http://schemas.openxmlformats.org/drawingml/2006/table">
                <a:tbl>
                  <a:tblPr/>
                  <a:tblGrid>
                    <a:gridCol w="2094230">
                      <a:extLst>
                        <a:ext uri="{9D8B030D-6E8A-4147-A177-3AD203B41FA5}">
                          <a16:colId xmlns:a16="http://schemas.microsoft.com/office/drawing/2014/main" val="10286"/>
                        </a:ext>
                      </a:extLst>
                    </a:gridCol>
                    <a:gridCol w="2076768">
                      <a:extLst>
                        <a:ext uri="{9D8B030D-6E8A-4147-A177-3AD203B41FA5}">
                          <a16:colId xmlns:a16="http://schemas.microsoft.com/office/drawing/2014/main" val="10287"/>
                        </a:ext>
                      </a:extLst>
                    </a:gridCol>
                    <a:gridCol w="2076768">
                      <a:extLst>
                        <a:ext uri="{9D8B030D-6E8A-4147-A177-3AD203B41FA5}">
                          <a16:colId xmlns:a16="http://schemas.microsoft.com/office/drawing/2014/main" val="10288"/>
                        </a:ext>
                      </a:extLst>
                    </a:gridCol>
                    <a:gridCol w="1162050">
                      <a:extLst>
                        <a:ext uri="{9D8B030D-6E8A-4147-A177-3AD203B41FA5}">
                          <a16:colId xmlns:a16="http://schemas.microsoft.com/office/drawing/2014/main" val="10289"/>
                        </a:ext>
                      </a:extLst>
                    </a:gridCol>
                  </a:tblGrid>
                  <a:tr h="63595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253779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00880" r="-156012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200880" r="-56012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537173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31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683887514557">
            <a:extLst>
              <a:ext uri="{FF2B5EF4-FFF2-40B4-BE49-F238E27FC236}">
                <a16:creationId xmlns:a16="http://schemas.microsoft.com/office/drawing/2014/main" id="{E8A4C84A-064E-22AA-49FC-D49238AF8082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0553"/>
            <a:ext cx="4102164" cy="652125"/>
          </a:xfrm>
          <a:prstGeom prst="rect">
            <a:avLst/>
          </a:prstGeom>
        </p:spPr>
      </p:pic>
      <p:pic>
        <p:nvPicPr>
          <p:cNvPr id="5" name="yt_shape_1683887514574">
            <a:extLst>
              <a:ext uri="{FF2B5EF4-FFF2-40B4-BE49-F238E27FC236}">
                <a16:creationId xmlns:a16="http://schemas.microsoft.com/office/drawing/2014/main" id="{EC32FC43-7AEE-D89D-D249-73898EA14934}"/>
              </a:ext>
            </a:extLst>
          </p:cNvPr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710281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EB51FDF-D792-C38A-F1F5-DDA2C9CD8FF5}"/>
              </a:ext>
            </a:extLst>
          </p:cNvPr>
          <p:cNvSpPr txBox="1"/>
          <p:nvPr/>
        </p:nvSpPr>
        <p:spPr>
          <a:xfrm>
            <a:off x="3802789" y="212105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9759E22-A5AC-6DEE-4258-12EEEA76171E}"/>
              </a:ext>
            </a:extLst>
          </p:cNvPr>
          <p:cNvSpPr txBox="1"/>
          <p:nvPr/>
        </p:nvSpPr>
        <p:spPr>
          <a:xfrm>
            <a:off x="1974108" y="517549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60" name="yt_shape_11760"/>
          <p:cNvSpPr txBox="1"/>
          <p:nvPr/>
        </p:nvSpPr>
        <p:spPr>
          <a:xfrm>
            <a:off x="540000" y="900000"/>
            <a:ext cx="6412012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相似三角形对应边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对应角的识别</a:t>
            </a:r>
          </a:p>
        </p:txBody>
      </p:sp>
      <p:sp>
        <p:nvSpPr>
          <p:cNvPr id="11761" name="yt_shape_11761"/>
          <p:cNvSpPr txBox="1"/>
          <p:nvPr/>
        </p:nvSpPr>
        <p:spPr>
          <a:xfrm>
            <a:off x="540000" y="1396872"/>
            <a:ext cx="1100942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∽△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那么下列比例式成立的是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765" name="yt_table_11765_skip" title="H_100.6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079794624"/>
                  </p:ext>
                </p:extLst>
              </p:nvPr>
            </p:nvGraphicFramePr>
            <p:xfrm>
              <a:off x="540000" y="1876175"/>
              <a:ext cx="5449570" cy="1278128"/>
            </p:xfrm>
            <a:graphic>
              <a:graphicData uri="http://schemas.openxmlformats.org/drawingml/2006/table">
                <a:tbl>
                  <a:tblPr/>
                  <a:tblGrid>
                    <a:gridCol w="3501771">
                      <a:extLst>
                        <a:ext uri="{9D8B030D-6E8A-4147-A177-3AD203B41FA5}">
                          <a16:colId xmlns:a16="http://schemas.microsoft.com/office/drawing/2014/main" val="10290"/>
                        </a:ext>
                      </a:extLst>
                    </a:gridCol>
                    <a:gridCol w="1947799">
                      <a:extLst>
                        <a:ext uri="{9D8B030D-6E8A-4147-A177-3AD203B41FA5}">
                          <a16:colId xmlns:a16="http://schemas.microsoft.com/office/drawing/2014/main" val="10291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𝐴𝐷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𝐴𝐶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𝐴𝐸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𝐴𝐵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𝐷𝐸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𝐶𝐵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𝐴𝐷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𝐴𝐵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𝐴𝐸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𝐴𝐶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3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𝐴𝐷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𝐴𝐸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𝐴𝐶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𝐴𝐵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𝐷𝐸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𝐵𝐶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𝐴𝐸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𝐸𝐶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𝐷𝐸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𝐵𝐶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33"/>
                      </a:ext>
                    </a:extLst>
                  </a:tr>
                </a:tbl>
              </a:graphicData>
            </a:graphic>
          </p:graphicFrame>
        </mc:Choice>
        <mc:Fallback xmlns:m="http://schemas.openxmlformats.org/officeDocument/2006/math" xmlns:p14="http://schemas.microsoft.com/office/powerpoint/2010/main" xmlns:a16="http://schemas.microsoft.com/office/drawing/2014/main" xmlns="">
          <p:graphicFrame>
            <p:nvGraphicFramePr>
              <p:cNvPr id="11765" name="yt_table_11765_skip" descr="{&quot;rangeId&quot;:7,&quot;type&quot;:&quot;Option&quot;,&quot;drawing&quot;:[&quot;yt_shape_11762&quot;]}" title="H_100.6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079794624"/>
                  </p:ext>
                </p:extLst>
              </p:nvPr>
            </p:nvGraphicFramePr>
            <p:xfrm>
              <a:off x="540000" y="1876175"/>
              <a:ext cx="5449570" cy="1278128"/>
            </p:xfrm>
            <a:graphic>
              <a:graphicData uri="http://schemas.openxmlformats.org/drawingml/2006/table">
                <a:tbl>
                  <a:tblPr/>
                  <a:tblGrid>
                    <a:gridCol w="3501771">
                      <a:extLst>
                        <a:ext uri="{9D8B030D-6E8A-4147-A177-3AD203B41FA5}">
                          <a16:colId xmlns:a16="http://schemas.microsoft.com/office/drawing/2014/main" val="10290"/>
                        </a:ext>
                      </a:extLst>
                    </a:gridCol>
                    <a:gridCol w="1947799">
                      <a:extLst>
                        <a:ext uri="{9D8B030D-6E8A-4147-A177-3AD203B41FA5}">
                          <a16:colId xmlns:a16="http://schemas.microsoft.com/office/drawing/2014/main" val="10291"/>
                        </a:ext>
                      </a:extLst>
                    </a:gridCol>
                  </a:tblGrid>
                  <a:tr h="63906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55652" b="-11415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79688" b="-11415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32"/>
                      </a:ext>
                    </a:extLst>
                  </a:tr>
                  <a:tr h="63906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100952" r="-55652" b="-152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79688" t="-100952" b="-152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33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1762" name="yt_shape_11762_skip" title="H_134.4529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332769" y="1876175"/>
            <a:ext cx="1317004" cy="1707552"/>
            <a:chOff x="0" y="0"/>
            <a:chExt cx="1317004" cy="1707552"/>
          </a:xfrm>
        </p:grpSpPr>
        <p:pic>
          <p:nvPicPr>
            <p:cNvPr id="2" name="yt_image_11762">
              <a:extLst>
                <a:ext uri="">
                  <a16:creationId xmlns:p14="http://schemas.microsoft.com/office/powerpoint/2010/main" xmlns:a14="http://schemas.microsoft.com/office/drawing/2010/main" xmlns:a16="http://schemas.microsoft.com/office/drawing/2014/main" xmlns:mc="http://schemas.openxmlformats.org/markup-compatibility/2006" xmlns:m="http://schemas.openxmlformats.org/officeDocument/2006/math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317004" cy="131155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764" name="yt_shape_11764"/>
            <p:cNvSpPr txBox="1"/>
            <p:nvPr/>
          </p:nvSpPr>
          <p:spPr>
            <a:xfrm>
              <a:off x="125221" y="134755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83887514602">
            <a:extLst>
              <a:ext uri="{FF2B5EF4-FFF2-40B4-BE49-F238E27FC236}">
                <a16:creationId xmlns:a16="http://schemas.microsoft.com/office/drawing/2014/main" id="{7C44DCDC-27C7-453D-173D-AF72E408F9D1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9296"/>
            <a:ext cx="1346264" cy="363178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681BFFC6-0885-DEDB-D900-0B4BC83AA03A}"/>
              </a:ext>
            </a:extLst>
          </p:cNvPr>
          <p:cNvSpPr txBox="1"/>
          <p:nvPr/>
        </p:nvSpPr>
        <p:spPr>
          <a:xfrm>
            <a:off x="10522676" y="135006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yt_shape_11766">
                <a:extLst>
                  <a:ext uri="{FF2B5EF4-FFF2-40B4-BE49-F238E27FC236}">
                    <a16:creationId xmlns:a16="http://schemas.microsoft.com/office/drawing/2014/main" id="{909F11C7-3070-4D09-E989-18E27252A3AF}"/>
                  </a:ext>
                </a:extLst>
              </p:cNvPr>
              <p:cNvSpPr txBox="1"/>
              <p:nvPr/>
            </p:nvSpPr>
            <p:spPr>
              <a:xfrm>
                <a:off x="537774" y="3703698"/>
                <a:ext cx="11390874" cy="95872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∽△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CBD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105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>
          <p:sp>
            <p:nvSpPr>
              <p:cNvPr id="5" name="yt_shape_11766">
                <a:extLst>
                  <a:ext uri="{FF2B5EF4-FFF2-40B4-BE49-F238E27FC236}">
                    <a16:creationId xmlns:a16="http://schemas.microsoft.com/office/drawing/2014/main" id="{909F11C7-3070-4D09-E989-18E27252A3A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7774" y="3703698"/>
                <a:ext cx="11390874" cy="958724"/>
              </a:xfrm>
              <a:prstGeom prst="rect">
                <a:avLst/>
              </a:prstGeom>
              <a:blipFill>
                <a:blip r:embed="rId5"/>
                <a:stretch>
                  <a:fillRect l="-1605" t="-1911" r="-1445" b="-191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6" name="yt_shape_11768" title="H_105.4715">
            <a:extLst>
              <a:ext uri="{FF2B5EF4-FFF2-40B4-BE49-F238E27FC236}">
                <a16:creationId xmlns:a16="http://schemas.microsoft.com/office/drawing/2014/main" id="{67B001BD-69E2-1F8D-8D78-EBA686C5181E}"/>
              </a:ext>
            </a:extLst>
          </p:cNvPr>
          <p:cNvGrpSpPr/>
          <p:nvPr/>
        </p:nvGrpSpPr>
        <p:grpSpPr>
          <a:xfrm>
            <a:off x="5086789" y="4713726"/>
            <a:ext cx="1865223" cy="1339488"/>
            <a:chOff x="0" y="0"/>
            <a:chExt cx="1865223" cy="1339488"/>
          </a:xfrm>
        </p:grpSpPr>
        <p:pic>
          <p:nvPicPr>
            <p:cNvPr id="7" name="yt_image_11768">
              <a:extLst>
                <a:ext uri="{FF2B5EF4-FFF2-40B4-BE49-F238E27FC236}">
                  <a16:creationId xmlns:a16="http://schemas.microsoft.com/office/drawing/2014/main" id="{C069941B-605A-00A4-8C25-902C40807F90}"/>
                </a:ext>
                <a:ext uri="">
  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0" y="0"/>
              <a:ext cx="1865223" cy="9434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yt_shape_11770">
              <a:extLst>
                <a:ext uri="{FF2B5EF4-FFF2-40B4-BE49-F238E27FC236}">
                  <a16:creationId xmlns:a16="http://schemas.microsoft.com/office/drawing/2014/main" id="{90A31F3A-324A-9EC6-D646-0F5FF09A349E}"/>
                </a:ext>
              </a:extLst>
            </p:cNvPr>
            <p:cNvSpPr txBox="1"/>
            <p:nvPr/>
          </p:nvSpPr>
          <p:spPr>
            <a:xfrm>
              <a:off x="399330" y="97948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id="{ED7AAC09-495C-FAC6-8713-52E5B1D5F784}"/>
              </a:ext>
            </a:extLst>
          </p:cNvPr>
          <p:cNvSpPr txBox="1"/>
          <p:nvPr/>
        </p:nvSpPr>
        <p:spPr>
          <a:xfrm>
            <a:off x="11031941" y="3708308"/>
            <a:ext cx="6372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AFFB1004-741A-99BD-B24B-341F231CA565}"/>
              </a:ext>
            </a:extLst>
          </p:cNvPr>
          <p:cNvSpPr txBox="1"/>
          <p:nvPr/>
        </p:nvSpPr>
        <p:spPr>
          <a:xfrm>
            <a:off x="2135560" y="4183800"/>
            <a:ext cx="1246887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105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9" grpId="0" build="allAtOnce"/>
      <p:bldP spid="10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2" name="yt_shape_11772"/>
          <p:cNvSpPr txBox="1"/>
          <p:nvPr/>
        </p:nvSpPr>
        <p:spPr>
          <a:xfrm>
            <a:off x="540000" y="900000"/>
            <a:ext cx="5796459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由平行线判定两个三角形相似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773" name="yt_shape_11773"/>
              <p:cNvSpPr txBox="1"/>
              <p:nvPr/>
            </p:nvSpPr>
            <p:spPr>
              <a:xfrm>
                <a:off x="540119" y="1396872"/>
                <a:ext cx="10596441" cy="112312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雅安市中考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分别是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上的点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𝐴𝐷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𝐵𝐷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那么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𝐷𝐸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>
          <p:sp>
            <p:nvSpPr>
              <p:cNvPr id="11773" name="yt_shape_1177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96872"/>
                <a:ext cx="10596441" cy="1123128"/>
              </a:xfrm>
              <a:prstGeom prst="rect">
                <a:avLst/>
              </a:prstGeom>
              <a:blipFill>
                <a:blip r:embed="rId2"/>
                <a:stretch>
                  <a:fillRect l="-1784" t="-4348" r="-115" b="-86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1778" name="yt_table_11778_skip" title="H_50.07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37447908"/>
                  </p:ext>
                </p:extLst>
              </p:nvPr>
            </p:nvGraphicFramePr>
            <p:xfrm>
              <a:off x="558278" y="4725144"/>
              <a:ext cx="7409816" cy="635953"/>
            </p:xfrm>
            <a:graphic>
              <a:graphicData uri="http://schemas.openxmlformats.org/drawingml/2006/table">
                <a:tbl>
                  <a:tblPr/>
                  <a:tblGrid>
                    <a:gridCol w="2094230">
                      <a:extLst>
                        <a:ext uri="{9D8B030D-6E8A-4147-A177-3AD203B41FA5}">
                          <a16:colId xmlns:a16="http://schemas.microsoft.com/office/drawing/2014/main" val="10292"/>
                        </a:ext>
                      </a:extLst>
                    </a:gridCol>
                    <a:gridCol w="2076768">
                      <a:extLst>
                        <a:ext uri="{9D8B030D-6E8A-4147-A177-3AD203B41FA5}">
                          <a16:colId xmlns:a16="http://schemas.microsoft.com/office/drawing/2014/main" val="10293"/>
                        </a:ext>
                      </a:extLst>
                    </a:gridCol>
                    <a:gridCol w="2076768">
                      <a:extLst>
                        <a:ext uri="{9D8B030D-6E8A-4147-A177-3AD203B41FA5}">
                          <a16:colId xmlns:a16="http://schemas.microsoft.com/office/drawing/2014/main" val="10294"/>
                        </a:ext>
                      </a:extLst>
                    </a:gridCol>
                    <a:gridCol w="1162050">
                      <a:extLst>
                        <a:ext uri="{9D8B030D-6E8A-4147-A177-3AD203B41FA5}">
                          <a16:colId xmlns:a16="http://schemas.microsoft.com/office/drawing/2014/main" val="10295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4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9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34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1778" name="yt_table_11778_skip" title="H_50.07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37447908"/>
                  </p:ext>
                </p:extLst>
              </p:nvPr>
            </p:nvGraphicFramePr>
            <p:xfrm>
              <a:off x="558278" y="4725144"/>
              <a:ext cx="7409816" cy="635953"/>
            </p:xfrm>
            <a:graphic>
              <a:graphicData uri="http://schemas.openxmlformats.org/drawingml/2006/table">
                <a:tbl>
                  <a:tblPr/>
                  <a:tblGrid>
                    <a:gridCol w="2094230">
                      <a:extLst>
                        <a:ext uri="{9D8B030D-6E8A-4147-A177-3AD203B41FA5}">
                          <a16:colId xmlns:a16="http://schemas.microsoft.com/office/drawing/2014/main" val="10292"/>
                        </a:ext>
                      </a:extLst>
                    </a:gridCol>
                    <a:gridCol w="2076768">
                      <a:extLst>
                        <a:ext uri="{9D8B030D-6E8A-4147-A177-3AD203B41FA5}">
                          <a16:colId xmlns:a16="http://schemas.microsoft.com/office/drawing/2014/main" val="10293"/>
                        </a:ext>
                      </a:extLst>
                    </a:gridCol>
                    <a:gridCol w="2076768">
                      <a:extLst>
                        <a:ext uri="{9D8B030D-6E8A-4147-A177-3AD203B41FA5}">
                          <a16:colId xmlns:a16="http://schemas.microsoft.com/office/drawing/2014/main" val="10294"/>
                        </a:ext>
                      </a:extLst>
                    </a:gridCol>
                    <a:gridCol w="1162050">
                      <a:extLst>
                        <a:ext uri="{9D8B030D-6E8A-4147-A177-3AD203B41FA5}">
                          <a16:colId xmlns:a16="http://schemas.microsoft.com/office/drawing/2014/main" val="10295"/>
                        </a:ext>
                      </a:extLst>
                    </a:gridCol>
                  </a:tblGrid>
                  <a:tr h="63595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253779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00880" r="-156012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200880" r="-56012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537173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34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1775" name="yt_shape_11775_skip" title="H_130.1159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90521" y="2674204"/>
            <a:ext cx="1810958" cy="1652472"/>
            <a:chOff x="0" y="0"/>
            <a:chExt cx="1810958" cy="1652472"/>
          </a:xfrm>
        </p:grpSpPr>
        <p:pic>
          <p:nvPicPr>
            <p:cNvPr id="2" name="yt_image_11775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:m="http://schemas.openxmlformats.org/officeDocument/2006/math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1810958" cy="125647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777" name="yt_shape_11777"/>
            <p:cNvSpPr txBox="1"/>
            <p:nvPr/>
          </p:nvSpPr>
          <p:spPr>
            <a:xfrm>
              <a:off x="372198" y="129247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83887514637">
            <a:extLst>
              <a:ext uri="{FF2B5EF4-FFF2-40B4-BE49-F238E27FC236}">
                <a16:creationId xmlns:a16="http://schemas.microsoft.com/office/drawing/2014/main" id="{02D6B449-846D-9415-0A0E-DE97308B7924}"/>
              </a:ext>
            </a:extLst>
          </p:cNvPr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9296"/>
            <a:ext cx="1346264" cy="363178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E7BAAFC5-77E0-B489-A981-6E000F63F100}"/>
              </a:ext>
            </a:extLst>
          </p:cNvPr>
          <p:cNvSpPr txBox="1"/>
          <p:nvPr/>
        </p:nvSpPr>
        <p:spPr>
          <a:xfrm>
            <a:off x="3647728" y="1840398"/>
            <a:ext cx="400748" cy="73039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9" name="yt_shape_11779"/>
          <p:cNvSpPr txBox="1"/>
          <p:nvPr/>
        </p:nvSpPr>
        <p:spPr>
          <a:xfrm>
            <a:off x="540119" y="900000"/>
            <a:ext cx="10236401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鞍山市中考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grpSp>
        <p:nvGrpSpPr>
          <p:cNvPr id="11780" name="yt_shape_11780" title="H_126.6463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17178" y="1820592"/>
            <a:ext cx="1531175" cy="1608408"/>
            <a:chOff x="0" y="0"/>
            <a:chExt cx="1531175" cy="1608408"/>
          </a:xfrm>
        </p:grpSpPr>
        <p:pic>
          <p:nvPicPr>
            <p:cNvPr id="2" name="yt_image_11780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531175" cy="12124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782" name="yt_shape_11782"/>
            <p:cNvSpPr txBox="1"/>
            <p:nvPr/>
          </p:nvSpPr>
          <p:spPr>
            <a:xfrm>
              <a:off x="232306" y="124840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9790BE1C-164A-2EA0-978E-C34E2FF75050}"/>
              </a:ext>
            </a:extLst>
          </p:cNvPr>
          <p:cNvSpPr txBox="1"/>
          <p:nvPr/>
        </p:nvSpPr>
        <p:spPr>
          <a:xfrm>
            <a:off x="3863752" y="1340768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yt_shape_11784">
            <a:extLst>
              <a:ext uri="{FF2B5EF4-FFF2-40B4-BE49-F238E27FC236}">
                <a16:creationId xmlns:a16="http://schemas.microsoft.com/office/drawing/2014/main" id="{7E83CACD-7A5D-B905-3EE3-9C92C97C3587}"/>
              </a:ext>
            </a:extLst>
          </p:cNvPr>
          <p:cNvSpPr txBox="1"/>
          <p:nvPr/>
        </p:nvSpPr>
        <p:spPr>
          <a:xfrm>
            <a:off x="540001" y="3675491"/>
            <a:ext cx="11087317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临沂市中考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的三等分点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DG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的交点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grpSp>
        <p:nvGrpSpPr>
          <p:cNvPr id="6" name="yt_shape_11785" title="H_144.81071">
            <a:extLst>
              <a:ext uri="{FF2B5EF4-FFF2-40B4-BE49-F238E27FC236}">
                <a16:creationId xmlns:a16="http://schemas.microsoft.com/office/drawing/2014/main" id="{D10A83D2-7321-D30D-68A9-AB5F7E161321}"/>
              </a:ext>
            </a:extLst>
          </p:cNvPr>
          <p:cNvGrpSpPr/>
          <p:nvPr/>
        </p:nvGrpSpPr>
        <p:grpSpPr>
          <a:xfrm>
            <a:off x="5238911" y="4725144"/>
            <a:ext cx="1757406" cy="1839096"/>
            <a:chOff x="0" y="0"/>
            <a:chExt cx="1757406" cy="1839096"/>
          </a:xfrm>
        </p:grpSpPr>
        <p:pic>
          <p:nvPicPr>
            <p:cNvPr id="7" name="yt_image_11785">
              <a:extLst>
                <a:ext uri="{FF2B5EF4-FFF2-40B4-BE49-F238E27FC236}">
                  <a16:creationId xmlns:a16="http://schemas.microsoft.com/office/drawing/2014/main" id="{FFAC3E44-58F6-1272-2BC1-C0D9B5024C76}"/>
                </a:ex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757406" cy="144309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yt_shape_11787">
              <a:extLst>
                <a:ext uri="{FF2B5EF4-FFF2-40B4-BE49-F238E27FC236}">
                  <a16:creationId xmlns:a16="http://schemas.microsoft.com/office/drawing/2014/main" id="{D6C6F0D3-1506-5EBD-269B-EBE7381D829E}"/>
                </a:ext>
              </a:extLst>
            </p:cNvPr>
            <p:cNvSpPr txBox="1"/>
            <p:nvPr/>
          </p:nvSpPr>
          <p:spPr>
            <a:xfrm>
              <a:off x="345422" y="147909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id="{A5BD3E7C-D8C5-FDAA-3A16-E9CAAC0C19E1}"/>
              </a:ext>
            </a:extLst>
          </p:cNvPr>
          <p:cNvSpPr txBox="1"/>
          <p:nvPr/>
        </p:nvSpPr>
        <p:spPr>
          <a:xfrm>
            <a:off x="5903053" y="4104173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9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89" name="yt_shape_11789"/>
          <p:cNvSpPr txBox="1"/>
          <p:nvPr/>
        </p:nvSpPr>
        <p:spPr>
          <a:xfrm>
            <a:off x="540000" y="900000"/>
            <a:ext cx="959557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▱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1793" name="yt_shape_11793"/>
          <p:cNvSpPr txBox="1"/>
          <p:nvPr/>
        </p:nvSpPr>
        <p:spPr>
          <a:xfrm>
            <a:off x="540000" y="3075189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790" name="yt_shape_11790" title="H_117.564095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336360" y="1904777"/>
            <a:ext cx="1883791" cy="1493064"/>
            <a:chOff x="0" y="0"/>
            <a:chExt cx="1883791" cy="1493064"/>
          </a:xfrm>
        </p:grpSpPr>
        <p:pic>
          <p:nvPicPr>
            <p:cNvPr id="2" name="yt_image_11790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883791" cy="10970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792" name="yt_shape_11792"/>
            <p:cNvSpPr txBox="1"/>
            <p:nvPr/>
          </p:nvSpPr>
          <p:spPr>
            <a:xfrm>
              <a:off x="408614" y="113306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yt_shape_11794">
            <a:extLst>
              <a:ext uri="{FF2B5EF4-FFF2-40B4-BE49-F238E27FC236}">
                <a16:creationId xmlns:a16="http://schemas.microsoft.com/office/drawing/2014/main" id="{F34A5C69-966D-1AC9-1A10-264353A64E29}"/>
              </a:ext>
            </a:extLst>
          </p:cNvPr>
          <p:cNvSpPr txBox="1"/>
          <p:nvPr/>
        </p:nvSpPr>
        <p:spPr>
          <a:xfrm>
            <a:off x="540000" y="1476262"/>
            <a:ext cx="324768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4" name="yt_shape_11795">
            <a:extLst>
              <a:ext uri="{FF2B5EF4-FFF2-40B4-BE49-F238E27FC236}">
                <a16:creationId xmlns:a16="http://schemas.microsoft.com/office/drawing/2014/main" id="{DCD6049A-BECB-C218-788B-BE35ABC8416F}"/>
              </a:ext>
            </a:extLst>
          </p:cNvPr>
          <p:cNvSpPr txBox="1"/>
          <p:nvPr/>
        </p:nvSpPr>
        <p:spPr>
          <a:xfrm>
            <a:off x="540000" y="1955565"/>
            <a:ext cx="2513509" cy="13887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DEF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∽△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DAB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5" name="yt_shape_11796">
            <a:extLst>
              <a:ext uri="{FF2B5EF4-FFF2-40B4-BE49-F238E27FC236}">
                <a16:creationId xmlns:a16="http://schemas.microsoft.com/office/drawing/2014/main" id="{C8BBF83D-60B7-A1B9-5EC3-84E2827A06AD}"/>
              </a:ext>
            </a:extLst>
          </p:cNvPr>
          <p:cNvSpPr txBox="1"/>
          <p:nvPr/>
        </p:nvSpPr>
        <p:spPr>
          <a:xfrm>
            <a:off x="540000" y="3395131"/>
            <a:ext cx="295593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6" name="yt_shape_11797">
            <a:extLst>
              <a:ext uri="{FF2B5EF4-FFF2-40B4-BE49-F238E27FC236}">
                <a16:creationId xmlns:a16="http://schemas.microsoft.com/office/drawing/2014/main" id="{5AC957F2-FC4A-6475-6438-F4FE0BDA7C98}"/>
              </a:ext>
            </a:extLst>
          </p:cNvPr>
          <p:cNvSpPr txBox="1"/>
          <p:nvPr/>
        </p:nvSpPr>
        <p:spPr>
          <a:xfrm>
            <a:off x="540000" y="3874434"/>
            <a:ext cx="5126403" cy="13887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四边形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是平行四边形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98" name="yt_shape_11798"/>
          <p:cNvSpPr txBox="1"/>
          <p:nvPr/>
        </p:nvSpPr>
        <p:spPr>
          <a:xfrm>
            <a:off x="540000" y="900000"/>
            <a:ext cx="738663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【易错点】</a:t>
            </a:r>
            <a:r>
              <a:rPr lang="zh-CN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对用平行线判定三角形相似理解不透致错</a:t>
            </a:r>
          </a:p>
        </p:txBody>
      </p:sp>
      <p:sp>
        <p:nvSpPr>
          <p:cNvPr id="2" name="yt_shape_11799">
            <a:extLst>
              <a:ext uri="{FF2B5EF4-FFF2-40B4-BE49-F238E27FC236}">
                <a16:creationId xmlns:a16="http://schemas.microsoft.com/office/drawing/2014/main" id="{92FC0856-4146-9F01-1933-4D9D678FB666}"/>
              </a:ext>
            </a:extLst>
          </p:cNvPr>
          <p:cNvSpPr txBox="1"/>
          <p:nvPr/>
        </p:nvSpPr>
        <p:spPr>
          <a:xfrm>
            <a:off x="562389" y="139111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东营市中考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上任一点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连结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则下列等式中不成立的是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3" name="yt_table_11803_skip" title="H_100.64">
                <a:extLst>
                  <a:ext uri="{FF2B5EF4-FFF2-40B4-BE49-F238E27FC236}">
                    <a16:creationId xmlns:a16="http://schemas.microsoft.com/office/drawing/2014/main" id="{F30BFF45-8FEA-C79D-06F4-AD9659D05E4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226646312"/>
                  </p:ext>
                </p:extLst>
              </p:nvPr>
            </p:nvGraphicFramePr>
            <p:xfrm>
              <a:off x="562389" y="4674423"/>
              <a:ext cx="4822381" cy="1278128"/>
            </p:xfrm>
            <a:graphic>
              <a:graphicData uri="http://schemas.openxmlformats.org/drawingml/2006/table">
                <a:tbl>
                  <a:tblPr/>
                  <a:tblGrid>
                    <a:gridCol w="2885186">
                      <a:extLst>
                        <a:ext uri="{9D8B030D-6E8A-4147-A177-3AD203B41FA5}">
                          <a16:colId xmlns:a16="http://schemas.microsoft.com/office/drawing/2014/main" val="10296"/>
                        </a:ext>
                      </a:extLst>
                    </a:gridCol>
                    <a:gridCol w="1937195">
                      <a:extLst>
                        <a:ext uri="{9D8B030D-6E8A-4147-A177-3AD203B41FA5}">
                          <a16:colId xmlns:a16="http://schemas.microsoft.com/office/drawing/2014/main" val="10297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𝐴𝐷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𝐷𝐵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𝐴𝐸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𝐸𝐶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𝐷𝐸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𝐵𝐶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𝐷𝐹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𝐹𝐶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35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𝐷𝐸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𝐵𝐶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𝐴𝐸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𝐸𝐶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𝐸𝐹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𝐵𝐹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𝐴𝐸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𝐴𝐶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36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3" name="yt_table_11803_skip" title="H_100.64">
                <a:extLst>
                  <a:ext uri="{FF2B5EF4-FFF2-40B4-BE49-F238E27FC236}">
                    <a16:creationId xmlns:a16="http://schemas.microsoft.com/office/drawing/2014/main" id="{F30BFF45-8FEA-C79D-06F4-AD9659D05E4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226646312"/>
                  </p:ext>
                </p:extLst>
              </p:nvPr>
            </p:nvGraphicFramePr>
            <p:xfrm>
              <a:off x="562389" y="4674423"/>
              <a:ext cx="4822381" cy="1278128"/>
            </p:xfrm>
            <a:graphic>
              <a:graphicData uri="http://schemas.openxmlformats.org/drawingml/2006/table">
                <a:tbl>
                  <a:tblPr/>
                  <a:tblGrid>
                    <a:gridCol w="2885186">
                      <a:extLst>
                        <a:ext uri="{9D8B030D-6E8A-4147-A177-3AD203B41FA5}">
                          <a16:colId xmlns:a16="http://schemas.microsoft.com/office/drawing/2014/main" val="10296"/>
                        </a:ext>
                      </a:extLst>
                    </a:gridCol>
                    <a:gridCol w="1937195">
                      <a:extLst>
                        <a:ext uri="{9D8B030D-6E8A-4147-A177-3AD203B41FA5}">
                          <a16:colId xmlns:a16="http://schemas.microsoft.com/office/drawing/2014/main" val="10297"/>
                        </a:ext>
                      </a:extLst>
                    </a:gridCol>
                  </a:tblGrid>
                  <a:tr h="63906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67089" b="-11415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49057" b="-11415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35"/>
                      </a:ext>
                    </a:extLst>
                  </a:tr>
                  <a:tr h="63906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100952" r="-67089" b="-152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49057" t="-100952" b="-152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36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4" name="yt_shape_11800_skip" title="H_155.1685">
            <a:extLst>
              <a:ext uri="{FF2B5EF4-FFF2-40B4-BE49-F238E27FC236}">
                <a16:creationId xmlns:a16="http://schemas.microsoft.com/office/drawing/2014/main" id="{742516C1-39EE-FE59-7C81-D1DA05E414F6}"/>
              </a:ext>
            </a:extLst>
          </p:cNvPr>
          <p:cNvGrpSpPr/>
          <p:nvPr/>
        </p:nvGrpSpPr>
        <p:grpSpPr>
          <a:xfrm>
            <a:off x="5354109" y="2587597"/>
            <a:ext cx="1419085" cy="1970640"/>
            <a:chOff x="0" y="0"/>
            <a:chExt cx="1419085" cy="1970640"/>
          </a:xfrm>
        </p:grpSpPr>
        <p:pic>
          <p:nvPicPr>
            <p:cNvPr id="5" name="yt_image_11800">
              <a:extLst>
                <a:ext uri="{FF2B5EF4-FFF2-40B4-BE49-F238E27FC236}">
                  <a16:creationId xmlns:a16="http://schemas.microsoft.com/office/drawing/2014/main" id="{82B3BB76-D943-3E80-F31E-3E2420D9A02E}"/>
                </a:ext>
                <a:ext uri="">
                  <a16:creationId xmlns:p14="http://schemas.microsoft.com/office/powerpoint/2010/main" xmlns:a14="http://schemas.microsoft.com/office/drawing/2010/main" xmlns:a16="http://schemas.microsoft.com/office/drawing/2014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419085" cy="157464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yt_shape_11802">
              <a:extLst>
                <a:ext uri="{FF2B5EF4-FFF2-40B4-BE49-F238E27FC236}">
                  <a16:creationId xmlns:a16="http://schemas.microsoft.com/office/drawing/2014/main" id="{F7149FBA-C45B-265D-9516-57526AB53B36}"/>
                </a:ext>
              </a:extLst>
            </p:cNvPr>
            <p:cNvSpPr txBox="1"/>
            <p:nvPr/>
          </p:nvSpPr>
          <p:spPr>
            <a:xfrm>
              <a:off x="176261" y="161064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id="{7B115C91-FCCE-33ED-9157-26B00A5F1D11}"/>
              </a:ext>
            </a:extLst>
          </p:cNvPr>
          <p:cNvSpPr txBox="1"/>
          <p:nvPr/>
        </p:nvSpPr>
        <p:spPr>
          <a:xfrm>
            <a:off x="7244652" y="181979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04" name="yt_shape_11804"/>
          <p:cNvSpPr txBox="1"/>
          <p:nvPr/>
        </p:nvSpPr>
        <p:spPr>
          <a:xfrm>
            <a:off x="540000" y="900000"/>
            <a:ext cx="4078039" cy="70192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850" b="0" i="0" u="none" spc="31800">
                <a:noFill/>
                <a:effectLst/>
                <a:latin typeface="NEU-BZ-S92" pitchFamily="38"/>
                <a:ea typeface="宋体" pitchFamily="38"/>
                <a:cs typeface="宋体" pitchFamily="38"/>
                <a:sym typeface="Finished"/>
              </a:rPr>
              <a:t>⁠</a:t>
            </a:r>
            <a:endParaRPr lang="zh-CN" altLang="zh-CN" sz="3850" b="0" i="0" u="none" spc="31800">
              <a:solidFill>
                <a:srgbClr val="1EE3CF"/>
              </a:solidFill>
              <a:effectLst/>
              <a:latin typeface="NEU-BZ-S92" pitchFamily="38"/>
              <a:ea typeface="宋体" pitchFamily="38"/>
              <a:cs typeface="宋体" pitchFamily="38"/>
              <a:sym typeface="Finished"/>
              <a:hlinkClick r:id="" action="ppaction://macro?name={&quot;type&quot;:&quot;ImageText&quot;,&quot;item&quot;:&quot;ImageText&quot;,&quot;path&quot;:&quot;\\ImageTexts\\a1e18982-e12f-4aa7-ae2d-e0b60ad67d92.png&quot;}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805" name="yt_shape_11805"/>
              <p:cNvSpPr txBox="1"/>
              <p:nvPr/>
            </p:nvSpPr>
            <p:spPr>
              <a:xfrm>
                <a:off x="540119" y="1652711"/>
                <a:ext cx="11111999" cy="94513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海南省中考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菱形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的中点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垂直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交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的延长线于点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则菱形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的边长是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m="http://schemas.openxmlformats.org/officeDocument/2006/math" xmlns:p14="http://schemas.microsoft.com/office/powerpoint/2010/main" xmlns:a16="http://schemas.microsoft.com/office/drawing/2014/main" xmlns="">
          <p:sp>
            <p:nvSpPr>
              <p:cNvPr id="11805" name="yt_shape_11805" descr="{&quot;rangeId&quot;:17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652711"/>
                <a:ext cx="11111999" cy="945131"/>
              </a:xfrm>
              <a:prstGeom prst="rect">
                <a:avLst/>
              </a:prstGeom>
              <a:blipFill>
                <a:blip r:embed="rId2"/>
                <a:stretch>
                  <a:fillRect l="-1701" t="-5161" b="-193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1810" name="yt_table_11810_skip" title="H_49.97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223588897"/>
                  </p:ext>
                </p:extLst>
              </p:nvPr>
            </p:nvGraphicFramePr>
            <p:xfrm>
              <a:off x="536641" y="2822563"/>
              <a:ext cx="7671880" cy="634619"/>
            </p:xfrm>
            <a:graphic>
              <a:graphicData uri="http://schemas.openxmlformats.org/drawingml/2006/table">
                <a:tbl>
                  <a:tblPr/>
                  <a:tblGrid>
                    <a:gridCol w="2041843">
                      <a:extLst>
                        <a:ext uri="{9D8B030D-6E8A-4147-A177-3AD203B41FA5}">
                          <a16:colId xmlns:a16="http://schemas.microsoft.com/office/drawing/2014/main" val="10298"/>
                        </a:ext>
                      </a:extLst>
                    </a:gridCol>
                    <a:gridCol w="2024380">
                      <a:extLst>
                        <a:ext uri="{9D8B030D-6E8A-4147-A177-3AD203B41FA5}">
                          <a16:colId xmlns:a16="http://schemas.microsoft.com/office/drawing/2014/main" val="10299"/>
                        </a:ext>
                      </a:extLst>
                    </a:gridCol>
                    <a:gridCol w="2024380">
                      <a:extLst>
                        <a:ext uri="{9D8B030D-6E8A-4147-A177-3AD203B41FA5}">
                          <a16:colId xmlns:a16="http://schemas.microsoft.com/office/drawing/2014/main" val="10300"/>
                        </a:ext>
                      </a:extLst>
                    </a:gridCol>
                    <a:gridCol w="1581277">
                      <a:extLst>
                        <a:ext uri="{9D8B030D-6E8A-4147-A177-3AD203B41FA5}">
                          <a16:colId xmlns:a16="http://schemas.microsoft.com/office/drawing/2014/main" val="10301"/>
                        </a:ext>
                      </a:extLst>
                    </a:gridCol>
                  </a:tblGrid>
                  <a:tr h="372575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4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5</m:t>
                                  </m:r>
                                </m:den>
                              </m:f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7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37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1810" name="yt_table_11810_skip" title="H_49.97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223588897"/>
                  </p:ext>
                </p:extLst>
              </p:nvPr>
            </p:nvGraphicFramePr>
            <p:xfrm>
              <a:off x="536641" y="2822563"/>
              <a:ext cx="7671880" cy="634619"/>
            </p:xfrm>
            <a:graphic>
              <a:graphicData uri="http://schemas.openxmlformats.org/drawingml/2006/table">
                <a:tbl>
                  <a:tblPr/>
                  <a:tblGrid>
                    <a:gridCol w="2041843">
                      <a:extLst>
                        <a:ext uri="{9D8B030D-6E8A-4147-A177-3AD203B41FA5}">
                          <a16:colId xmlns:a16="http://schemas.microsoft.com/office/drawing/2014/main" val="10298"/>
                        </a:ext>
                      </a:extLst>
                    </a:gridCol>
                    <a:gridCol w="2024380">
                      <a:extLst>
                        <a:ext uri="{9D8B030D-6E8A-4147-A177-3AD203B41FA5}">
                          <a16:colId xmlns:a16="http://schemas.microsoft.com/office/drawing/2014/main" val="10299"/>
                        </a:ext>
                      </a:extLst>
                    </a:gridCol>
                    <a:gridCol w="2024380">
                      <a:extLst>
                        <a:ext uri="{9D8B030D-6E8A-4147-A177-3AD203B41FA5}">
                          <a16:colId xmlns:a16="http://schemas.microsoft.com/office/drawing/2014/main" val="10300"/>
                        </a:ext>
                      </a:extLst>
                    </a:gridCol>
                    <a:gridCol w="1581277">
                      <a:extLst>
                        <a:ext uri="{9D8B030D-6E8A-4147-A177-3AD203B41FA5}">
                          <a16:colId xmlns:a16="http://schemas.microsoft.com/office/drawing/2014/main" val="10301"/>
                        </a:ext>
                      </a:extLst>
                    </a:gridCol>
                  </a:tblGrid>
                  <a:tr h="634619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386100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37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1807" name="yt_shape_11807_skip" title="H_117.1559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264352" y="2648630"/>
            <a:ext cx="2238354" cy="1487880"/>
            <a:chOff x="0" y="0"/>
            <a:chExt cx="2238354" cy="1487880"/>
          </a:xfrm>
        </p:grpSpPr>
        <p:pic>
          <p:nvPicPr>
            <p:cNvPr id="2" name="yt_image_11807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:m="http://schemas.openxmlformats.org/officeDocument/2006/math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2238354" cy="10918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809" name="yt_shape_11809"/>
            <p:cNvSpPr txBox="1"/>
            <p:nvPr/>
          </p:nvSpPr>
          <p:spPr>
            <a:xfrm>
              <a:off x="509713" y="1127880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83887514689">
            <a:extLst>
              <a:ext uri="{FF2B5EF4-FFF2-40B4-BE49-F238E27FC236}">
                <a16:creationId xmlns:a16="http://schemas.microsoft.com/office/drawing/2014/main" id="{FC3D9CC4-62A1-E942-709F-48E4DF11FDAB}"/>
              </a:ext>
            </a:extLst>
          </p:cNvPr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9931"/>
            <a:ext cx="3911664" cy="635274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98E04C07-9886-6968-7586-8CEEE5C696A9}"/>
              </a:ext>
            </a:extLst>
          </p:cNvPr>
          <p:cNvSpPr txBox="1"/>
          <p:nvPr/>
        </p:nvSpPr>
        <p:spPr>
          <a:xfrm>
            <a:off x="9637098" y="2081393"/>
            <a:ext cx="383285" cy="554114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yt_shape_11811">
                <a:extLst>
                  <a:ext uri="{FF2B5EF4-FFF2-40B4-BE49-F238E27FC236}">
                    <a16:creationId xmlns:a16="http://schemas.microsoft.com/office/drawing/2014/main" id="{C4DAC190-AAB2-49BB-5AD8-E5B187D8D767}"/>
                  </a:ext>
                </a:extLst>
              </p:cNvPr>
              <p:cNvSpPr txBox="1"/>
              <p:nvPr/>
            </p:nvSpPr>
            <p:spPr>
              <a:xfrm>
                <a:off x="537977" y="4172510"/>
                <a:ext cx="11111999" cy="111331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北京市中考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在矩形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𝐴𝐹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𝐹𝐶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的长为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>
          <p:sp>
            <p:nvSpPr>
              <p:cNvPr id="5" name="yt_shape_11811">
                <a:extLst>
                  <a:ext uri="{FF2B5EF4-FFF2-40B4-BE49-F238E27FC236}">
                    <a16:creationId xmlns:a16="http://schemas.microsoft.com/office/drawing/2014/main" id="{C4DAC190-AAB2-49BB-5AD8-E5B187D8D76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7977" y="4172510"/>
                <a:ext cx="11111999" cy="1113318"/>
              </a:xfrm>
              <a:prstGeom prst="rect">
                <a:avLst/>
              </a:prstGeom>
              <a:blipFill>
                <a:blip r:embed="rId6"/>
                <a:stretch>
                  <a:fillRect l="-1646" b="-163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7" name="yt_shape_11813" title="H_123.6359">
            <a:extLst>
              <a:ext uri="{FF2B5EF4-FFF2-40B4-BE49-F238E27FC236}">
                <a16:creationId xmlns:a16="http://schemas.microsoft.com/office/drawing/2014/main" id="{34D2149A-BE11-68D3-DB6D-EFCFE9D9FFE9}"/>
              </a:ext>
            </a:extLst>
          </p:cNvPr>
          <p:cNvGrpSpPr/>
          <p:nvPr/>
        </p:nvGrpSpPr>
        <p:grpSpPr>
          <a:xfrm>
            <a:off x="5282795" y="5068748"/>
            <a:ext cx="1626409" cy="1570176"/>
            <a:chOff x="0" y="0"/>
            <a:chExt cx="1626409" cy="1570176"/>
          </a:xfrm>
        </p:grpSpPr>
        <p:pic>
          <p:nvPicPr>
            <p:cNvPr id="8" name="yt_image_11813">
              <a:extLst>
                <a:ext uri="{FF2B5EF4-FFF2-40B4-BE49-F238E27FC236}">
                  <a16:creationId xmlns:a16="http://schemas.microsoft.com/office/drawing/2014/main" id="{BAA2FA30-AC8F-8343-D1C7-F228D8569A92}"/>
                </a:ext>
                <a:ext uri="">
                  <a16:creationId xmlns:mc="http://schemas.openxmlformats.org/markup-compatibility/2006" xmlns:a14="http://schemas.microsoft.com/office/drawing/2010/main" xmlns:a16="http://schemas.microsoft.com/office/drawing/2014/main" xmlns:m="http://schemas.openxmlformats.org/officeDocument/2006/math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0" y="0"/>
              <a:ext cx="1626409" cy="11741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yt_shape_11815">
              <a:extLst>
                <a:ext uri="{FF2B5EF4-FFF2-40B4-BE49-F238E27FC236}">
                  <a16:creationId xmlns:a16="http://schemas.microsoft.com/office/drawing/2014/main" id="{3663D50B-C9E6-C1A0-061F-657C6211729C}"/>
                </a:ext>
              </a:extLst>
            </p:cNvPr>
            <p:cNvSpPr txBox="1"/>
            <p:nvPr/>
          </p:nvSpPr>
          <p:spPr>
            <a:xfrm>
              <a:off x="203740" y="1210176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10" name="文本框 9">
            <a:extLst>
              <a:ext uri="{FF2B5EF4-FFF2-40B4-BE49-F238E27FC236}">
                <a16:creationId xmlns:a16="http://schemas.microsoft.com/office/drawing/2014/main" id="{C1CAAF64-8AEB-A9A2-2DAA-0E51D0CA735F}"/>
              </a:ext>
            </a:extLst>
          </p:cNvPr>
          <p:cNvSpPr txBox="1"/>
          <p:nvPr/>
        </p:nvSpPr>
        <p:spPr>
          <a:xfrm>
            <a:off x="1057566" y="4803884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10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17" name="yt_shape_11817"/>
          <p:cNvSpPr txBox="1"/>
          <p:nvPr/>
        </p:nvSpPr>
        <p:spPr>
          <a:xfrm>
            <a:off x="540000" y="98072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在平行四边形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分别是边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上的点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分别交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818" name="yt_shape_11818"/>
              <p:cNvSpPr txBox="1"/>
              <p:nvPr/>
            </p:nvSpPr>
            <p:spPr>
              <a:xfrm>
                <a:off x="539881" y="1940163"/>
                <a:ext cx="2001830" cy="64011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𝐷𝐹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的值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</a:t>
                </a:r>
              </a:p>
            </p:txBody>
          </p:sp>
        </mc:Choice>
        <mc:Fallback>
          <p:sp>
            <p:nvSpPr>
              <p:cNvPr id="11818" name="yt_shape_118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881" y="1940163"/>
                <a:ext cx="2001830" cy="640112"/>
              </a:xfrm>
              <a:prstGeom prst="rect">
                <a:avLst/>
              </a:prstGeom>
              <a:blipFill>
                <a:blip r:embed="rId2"/>
                <a:stretch>
                  <a:fillRect l="-9451" r="-8232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yt_shape_11820">
                <a:extLst>
                  <a:ext uri="{FF2B5EF4-FFF2-40B4-BE49-F238E27FC236}">
                    <a16:creationId xmlns:a16="http://schemas.microsoft.com/office/drawing/2014/main" id="{3DBED8CE-C49D-F528-3326-A23F74039BDA}"/>
                  </a:ext>
                </a:extLst>
              </p:cNvPr>
              <p:cNvSpPr txBox="1"/>
              <p:nvPr/>
            </p:nvSpPr>
            <p:spPr>
              <a:xfrm>
                <a:off x="528644" y="2631063"/>
                <a:ext cx="4188647" cy="393197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EF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CFE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～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𝐶𝐹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𝐶𝐷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𝐸𝐹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𝐵𝐷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𝐶𝐹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𝐶𝐷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𝐷𝐹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𝐶𝐷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四边形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是平行四边形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𝐷𝐹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</a:t>
                </a:r>
              </a:p>
            </p:txBody>
          </p:sp>
        </mc:Choice>
        <mc:Fallback>
          <p:sp>
            <p:nvSpPr>
              <p:cNvPr id="4" name="yt_shape_11820">
                <a:extLst>
                  <a:ext uri="{FF2B5EF4-FFF2-40B4-BE49-F238E27FC236}">
                    <a16:creationId xmlns:a16="http://schemas.microsoft.com/office/drawing/2014/main" id="{3DBED8CE-C49D-F528-3326-A23F74039BD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8644" y="2631063"/>
                <a:ext cx="4188647" cy="3931974"/>
              </a:xfrm>
              <a:prstGeom prst="rect">
                <a:avLst/>
              </a:prstGeom>
              <a:blipFill>
                <a:blip r:embed="rId3"/>
                <a:stretch>
                  <a:fillRect l="-4512" t="-1395" r="-3493" b="-15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5" name="yt_shape_11822">
            <a:extLst>
              <a:ext uri="{FF2B5EF4-FFF2-40B4-BE49-F238E27FC236}">
                <a16:creationId xmlns:a16="http://schemas.microsoft.com/office/drawing/2014/main" id="{394098A4-F3AE-5D86-80B7-074BBAE177F3}"/>
              </a:ext>
            </a:extLst>
          </p:cNvPr>
          <p:cNvGrpSpPr/>
          <p:nvPr/>
        </p:nvGrpSpPr>
        <p:grpSpPr>
          <a:xfrm>
            <a:off x="9048328" y="2642732"/>
            <a:ext cx="1944547" cy="1605643"/>
            <a:chOff x="0" y="0"/>
            <a:chExt cx="1944547" cy="1605643"/>
          </a:xfrm>
        </p:grpSpPr>
        <p:pic>
          <p:nvPicPr>
            <p:cNvPr id="6" name="yt_image_11822" descr="{&quot;rangeId&quot;:0,&quot;⚘_2&quot;:1}">
              <a:extLst>
                <a:ext uri="{FF2B5EF4-FFF2-40B4-BE49-F238E27FC236}">
                  <a16:creationId xmlns:a16="http://schemas.microsoft.com/office/drawing/2014/main" id="{38B1184F-CB15-622C-F8F7-E23904B40835}"/>
                </a:ext>
                <a:ext uri="">
  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1944547" cy="114112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yt_shape_11824">
              <a:extLst>
                <a:ext uri="{FF2B5EF4-FFF2-40B4-BE49-F238E27FC236}">
                  <a16:creationId xmlns:a16="http://schemas.microsoft.com/office/drawing/2014/main" id="{E8F49C1B-154A-AAFF-040C-965D2FB39DC2}"/>
                </a:ext>
              </a:extLst>
            </p:cNvPr>
            <p:cNvSpPr txBox="1"/>
            <p:nvPr/>
          </p:nvSpPr>
          <p:spPr>
            <a:xfrm>
              <a:off x="374720" y="1177128"/>
              <a:ext cx="1231106" cy="428515"/>
            </a:xfrm>
            <a:prstGeom prst="rect">
              <a:avLst/>
            </a:prstGeom>
          </p:spPr>
          <p:txBody>
            <a:bodyPr vert="horz" wrap="non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1183</Words>
  <Application>Microsoft Office PowerPoint</Application>
  <PresentationFormat>宽屏</PresentationFormat>
  <Paragraphs>110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NEU-BZ-S92</vt:lpstr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123456789</cp:lastModifiedBy>
  <cp:revision>43</cp:revision>
  <dcterms:created xsi:type="dcterms:W3CDTF">2023-05-05T05:33:04Z</dcterms:created>
  <dcterms:modified xsi:type="dcterms:W3CDTF">2023-05-13T14:53:35Z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