
<file path=[Content_Types].xml><?xml version="1.0" encoding="utf-8"?>
<Types xmlns="http://schemas.openxmlformats.org/package/2006/content-types">
  <Default Extension="bin" ContentType="image/pn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63" r:id="rId2"/>
    <p:sldId id="364" r:id="rId3"/>
    <p:sldId id="368" r:id="rId4"/>
    <p:sldId id="370" r:id="rId5"/>
    <p:sldId id="371" r:id="rId6"/>
    <p:sldId id="375" r:id="rId7"/>
    <p:sldId id="376" r:id="rId8"/>
    <p:sldId id="378" r:id="rId9"/>
    <p:sldId id="383" r:id="rId10"/>
    <p:sldId id="380" r:id="rId11"/>
    <p:sldId id="385" r:id="rId12"/>
  </p:sldIdLst>
  <p:sldSz cx="12192000" cy="6858000"/>
  <p:notesSz cx="6858000" cy="9144000"/>
  <p:defaultTextStyle>
    <a:defPPr>
      <a:defRPr lang="zh-CN"/>
    </a:defPPr>
    <a:lvl1pPr algn="l" rtl="0" fontAlgn="base">
      <a:defRPr kern="1200">
        <a:solidFill>
          <a:schemeClr val="tx1"/>
        </a:solidFill>
        <a:latin typeface="Arial" panose="020B0604020202090204" pitchFamily="34" charset="0"/>
        <a:ea typeface="宋体" panose="02010600030101010101" pitchFamily="2" charset="-122"/>
        <a:cs typeface="+mn-cs"/>
      </a:defRPr>
    </a:lvl1pPr>
    <a:lvl2pPr marL="457200" algn="l" rtl="0" fontAlgn="base">
      <a:defRPr kern="1200">
        <a:solidFill>
          <a:schemeClr val="tx1"/>
        </a:solidFill>
        <a:latin typeface="Arial" panose="020B0604020202090204" pitchFamily="34" charset="0"/>
        <a:ea typeface="宋体" panose="02010600030101010101" pitchFamily="2" charset="-122"/>
        <a:cs typeface="+mn-cs"/>
      </a:defRPr>
    </a:lvl2pPr>
    <a:lvl3pPr marL="914400" algn="l" rtl="0" fontAlgn="base">
      <a:defRPr kern="1200">
        <a:solidFill>
          <a:schemeClr val="tx1"/>
        </a:solidFill>
        <a:latin typeface="Arial" panose="020B0604020202090204" pitchFamily="34" charset="0"/>
        <a:ea typeface="宋体" panose="02010600030101010101" pitchFamily="2" charset="-122"/>
        <a:cs typeface="+mn-cs"/>
      </a:defRPr>
    </a:lvl3pPr>
    <a:lvl4pPr marL="1371600" algn="l" rtl="0" fontAlgn="base">
      <a:defRPr kern="1200">
        <a:solidFill>
          <a:schemeClr val="tx1"/>
        </a:solidFill>
        <a:latin typeface="Arial" panose="020B0604020202090204" pitchFamily="34" charset="0"/>
        <a:ea typeface="宋体" panose="02010600030101010101" pitchFamily="2" charset="-122"/>
        <a:cs typeface="+mn-cs"/>
      </a:defRPr>
    </a:lvl4pPr>
    <a:lvl5pPr marL="1828800" algn="l" rtl="0" fontAlgn="base">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87" d="100"/>
          <a:sy n="87" d="100"/>
        </p:scale>
        <p:origin x="785" y="79"/>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bin"/><Relationship Id="rId2" Type="http://schemas.openxmlformats.org/officeDocument/2006/relationships/image" Target="../media/image9.bin"/><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0_1.5_2.5_1.5_1.5_数学_0">
    <p:spTree>
      <p:nvGrpSpPr>
        <p:cNvPr id="1" name="YT"/>
        <p:cNvGrpSpPr/>
        <p:nvPr/>
      </p:nvGrpSpPr>
      <p:grpSpPr>
        <a:xfrm>
          <a:off x="0" y="0"/>
          <a:ext cx="0" cy="0"/>
          <a:chOff x="0" y="0"/>
          <a:chExt cx="0" cy="0"/>
        </a:xfrm>
      </p:grpSpPr>
      <p:pic>
        <p:nvPicPr>
          <p:cNvPr id="14461" name="yt_image_14461" title="H_50.9726">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4089963" cy="647352"/>
          </a:xfrm>
          <a:prstGeom prst="rect">
            <a:avLst/>
          </a:prstGeom>
          <a:noFill/>
          <a:extLst>
            <a:ext uri="{909E8E84-426E-40DD-AFC4-6F175D3DCCD1}">
              <a14:hiddenFill xmlns:a14="http://schemas.microsoft.com/office/drawing/2010/main">
                <a:solidFill>
                  <a:srgbClr val="FFFFFF"/>
                </a:solidFill>
              </a14:hiddenFill>
            </a:ext>
          </a:extLst>
        </p:spPr>
      </p:pic>
      <p:sp>
        <p:nvSpPr>
          <p:cNvPr id="14463" name="yt_shape_14463"/>
          <p:cNvSpPr txBox="1"/>
          <p:nvPr/>
        </p:nvSpPr>
        <p:spPr>
          <a:xfrm>
            <a:off x="540119" y="1628800"/>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在重复试验中</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我们发现随机现象发生的</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zh-CN" altLang="zh-CN" sz="2400" b="0" i="0" u="sng">
                <a:solidFill>
                  <a:srgbClr val="FF0000">
                    <a:alpha val="0"/>
                  </a:srgbClr>
                </a:solidFill>
                <a:effectLst/>
                <a:uFill>
                  <a:solidFill>
                    <a:srgbClr val="000000"/>
                  </a:solidFill>
                </a:uFill>
                <a:latin typeface="Times New Roman" pitchFamily="24"/>
                <a:ea typeface="黑体" pitchFamily="24"/>
                <a:cs typeface="宋体" pitchFamily="24"/>
              </a:rPr>
              <a:t>频率</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有趋于稳定的特点</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因此我们就可以用</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zh-CN" altLang="zh-CN" sz="2400" b="0" i="0" u="sng">
                <a:solidFill>
                  <a:srgbClr val="FF0000">
                    <a:alpha val="0"/>
                  </a:srgbClr>
                </a:solidFill>
                <a:effectLst/>
                <a:uFill>
                  <a:solidFill>
                    <a:srgbClr val="000000"/>
                  </a:solidFill>
                </a:uFill>
                <a:latin typeface="Times New Roman" pitchFamily="24"/>
                <a:ea typeface="黑体" pitchFamily="24"/>
                <a:cs typeface="宋体" pitchFamily="24"/>
              </a:rPr>
              <a:t>频率</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估计随机事件在每次试验时发生的机会的大小</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p:sp>
        <p:nvSpPr>
          <p:cNvPr id="2" name="文本框 1">
            <a:extLst>
              <a:ext uri="{FF2B5EF4-FFF2-40B4-BE49-F238E27FC236}">
                <a16:creationId xmlns:a16="http://schemas.microsoft.com/office/drawing/2014/main" id="{B5284E66-2E5B-6AE9-77A5-29FD352AF878}"/>
              </a:ext>
            </a:extLst>
          </p:cNvPr>
          <p:cNvSpPr txBox="1"/>
          <p:nvPr/>
        </p:nvSpPr>
        <p:spPr>
          <a:xfrm>
            <a:off x="6241308" y="1551191"/>
            <a:ext cx="10944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频率</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
        <p:nvSpPr>
          <p:cNvPr id="3" name="文本框 2">
            <a:extLst>
              <a:ext uri="{FF2B5EF4-FFF2-40B4-BE49-F238E27FC236}">
                <a16:creationId xmlns:a16="http://schemas.microsoft.com/office/drawing/2014/main" id="{EA98248E-2C93-AD38-FE95-45C1A26A73B7}"/>
              </a:ext>
            </a:extLst>
          </p:cNvPr>
          <p:cNvSpPr txBox="1"/>
          <p:nvPr/>
        </p:nvSpPr>
        <p:spPr>
          <a:xfrm>
            <a:off x="1669308" y="2026679"/>
            <a:ext cx="10944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频率</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510" name="yt_shape_14510"/>
          <p:cNvSpPr txBox="1"/>
          <p:nvPr/>
        </p:nvSpPr>
        <p:spPr>
          <a:xfrm>
            <a:off x="540000" y="900000"/>
            <a:ext cx="4257576" cy="711028"/>
          </a:xfrm>
          <a:prstGeom prst="rect">
            <a:avLst/>
          </a:prstGeom>
        </p:spPr>
        <p:txBody>
          <a:bodyPr vert="horz" wrap="none" lIns="0" tIns="0" rIns="0" bIns="0" rtlCol="0">
            <a:spAutoFit/>
          </a:bodyPr>
          <a:lstStyle/>
          <a:p>
            <a:pPr algn="l" eaLnBrk="1" latinLnBrk="0" hangingPunct="0">
              <a:lnSpc>
                <a:spcPct val="129999"/>
              </a:lnSpc>
            </a:pPr>
            <a:r>
              <a:rPr lang="zh-CN" altLang="zh-CN" sz="3900" b="0" i="0" u="none" spc="33200">
                <a:noFill/>
                <a:effectLst/>
                <a:latin typeface="NEU-BZ-S92" pitchFamily="39"/>
                <a:ea typeface="宋体" pitchFamily="39"/>
                <a:cs typeface="宋体" pitchFamily="39"/>
                <a:sym typeface="Finished"/>
              </a:rPr>
              <a:t>⁠</a:t>
            </a:r>
            <a:endParaRPr lang="zh-CN" altLang="zh-CN" sz="3900" b="0" i="0" u="none" spc="33200">
              <a:solidFill>
                <a:srgbClr val="1EE3CF"/>
              </a:solidFill>
              <a:effectLst/>
              <a:latin typeface="NEU-BZ-S92" pitchFamily="39"/>
              <a:ea typeface="宋体" pitchFamily="39"/>
              <a:cs typeface="宋体" pitchFamily="39"/>
              <a:sym typeface="Finished"/>
              <a:hlinkClick r:id="" action="ppaction://macro?name={&quot;type&quot;:&quot;ImageText&quot;,&quot;item&quot;:&quot;ImageText&quot;,&quot;path&quot;:&quot;\\ImageTexts\\a4c966aa-ee37-403e-893d-2c2e7bf0367b.png&quot;}"/>
            </a:endParaRPr>
          </a:p>
        </p:txBody>
      </p:sp>
      <p:sp>
        <p:nvSpPr>
          <p:cNvPr id="14511" name="yt_shape_14511"/>
          <p:cNvSpPr txBox="1"/>
          <p:nvPr/>
        </p:nvSpPr>
        <p:spPr>
          <a:xfrm>
            <a:off x="529849" y="1544114"/>
            <a:ext cx="11111999" cy="185243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10</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核心素养</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数据观念</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一个不透明的袋子中装有</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Times New Roman" pitchFamily="24"/>
                <a:ea typeface="宋体" pitchFamily="24"/>
                <a:cs typeface="宋体" pitchFamily="24"/>
              </a:rPr>
              <a:t>个小球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分别标有数字</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这些球除数字外都相同</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甲</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乙两人每次同时从袋中各随机摸出</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个球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并计算摸出的这</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个小球上的数字之和</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记录后都将小球放回袋中搅匀</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进行重复试验</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试验数据如下表</a:t>
            </a:r>
            <a:r>
              <a:rPr lang="zh-CN" altLang="zh-CN" sz="2400" b="0" i="0" u="none">
                <a:solidFill>
                  <a:srgbClr val="000000"/>
                </a:solidFill>
                <a:effectLst/>
                <a:latin typeface="宋体" pitchFamily="24"/>
                <a:ea typeface="宋体" pitchFamily="24"/>
                <a:cs typeface="宋体" pitchFamily="24"/>
              </a:rPr>
              <a:t>：</a:t>
            </a:r>
          </a:p>
        </p:txBody>
      </p:sp>
      <p:graphicFrame>
        <p:nvGraphicFramePr>
          <p:cNvPr id="14512" name="yt_table_14512" title="H_244.85023">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619697685"/>
              </p:ext>
            </p:extLst>
          </p:nvPr>
        </p:nvGraphicFramePr>
        <p:xfrm>
          <a:off x="540000" y="3485995"/>
          <a:ext cx="11111996" cy="3109598"/>
        </p:xfrm>
        <a:graphic>
          <a:graphicData uri="http://schemas.openxmlformats.org/drawingml/2006/table">
            <a:tbl>
              <a:tblPr>
                <a:tableStyleId>{5940675A-B579-460E-94D1-54222C63F5DA}</a:tableStyleId>
              </a:tblPr>
              <a:tblGrid>
                <a:gridCol w="3398527">
                  <a:extLst>
                    <a:ext uri="{9D8B030D-6E8A-4147-A177-3AD203B41FA5}">
                      <a16:colId xmlns:a16="http://schemas.microsoft.com/office/drawing/2014/main" val="20000"/>
                    </a:ext>
                  </a:extLst>
                </a:gridCol>
                <a:gridCol w="1542969">
                  <a:extLst>
                    <a:ext uri="{9D8B030D-6E8A-4147-A177-3AD203B41FA5}">
                      <a16:colId xmlns:a16="http://schemas.microsoft.com/office/drawing/2014/main" val="20001"/>
                    </a:ext>
                  </a:extLst>
                </a:gridCol>
                <a:gridCol w="1542969">
                  <a:extLst>
                    <a:ext uri="{9D8B030D-6E8A-4147-A177-3AD203B41FA5}">
                      <a16:colId xmlns:a16="http://schemas.microsoft.com/office/drawing/2014/main" val="20002"/>
                    </a:ext>
                  </a:extLst>
                </a:gridCol>
                <a:gridCol w="1542969">
                  <a:extLst>
                    <a:ext uri="{9D8B030D-6E8A-4147-A177-3AD203B41FA5}">
                      <a16:colId xmlns:a16="http://schemas.microsoft.com/office/drawing/2014/main" val="20003"/>
                    </a:ext>
                  </a:extLst>
                </a:gridCol>
                <a:gridCol w="1542281">
                  <a:extLst>
                    <a:ext uri="{9D8B030D-6E8A-4147-A177-3AD203B41FA5}">
                      <a16:colId xmlns:a16="http://schemas.microsoft.com/office/drawing/2014/main" val="20004"/>
                    </a:ext>
                  </a:extLst>
                </a:gridCol>
                <a:gridCol w="1542281">
                  <a:extLst>
                    <a:ext uri="{9D8B030D-6E8A-4147-A177-3AD203B41FA5}">
                      <a16:colId xmlns:a16="http://schemas.microsoft.com/office/drawing/2014/main" val="20005"/>
                    </a:ext>
                  </a:extLst>
                </a:gridCol>
              </a:tblGrid>
              <a:tr h="417577">
                <a:tc>
                  <a:txBody>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摸球总次数</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90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latinLnBrk="0" hangingPunct="0">
                        <a:lnSpc>
                          <a:spcPct val="129999"/>
                        </a:lnSpc>
                      </a:pP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和为</a:t>
                      </a:r>
                      <a:r>
                        <a:rPr lang="en-US" altLang="zh-CN" sz="2400" b="0" i="0" u="none">
                          <a:solidFill>
                            <a:srgbClr val="000000"/>
                          </a:solidFill>
                          <a:effectLst/>
                          <a:latin typeface="Times New Roman" pitchFamily="24"/>
                          <a:ea typeface="Times New Roman" pitchFamily="24"/>
                          <a:cs typeface="宋体" pitchFamily="24"/>
                        </a:rPr>
                        <a:t>7</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出现的频数</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9</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16</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r h="467999">
                <a:tc>
                  <a:txBody>
                    <a:bodyPr/>
                    <a:lstStyle/>
                    <a:p>
                      <a:pPr algn="ctr" eaLnBrk="1" latinLnBrk="0" hangingPunct="0">
                        <a:lnSpc>
                          <a:spcPct val="129999"/>
                        </a:lnSpc>
                      </a:pP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和为</a:t>
                      </a:r>
                      <a:r>
                        <a:rPr lang="en-US" altLang="zh-CN" sz="2400" b="0" i="0" u="none">
                          <a:solidFill>
                            <a:srgbClr val="000000"/>
                          </a:solidFill>
                          <a:effectLst/>
                          <a:latin typeface="Times New Roman" pitchFamily="24"/>
                          <a:ea typeface="Times New Roman" pitchFamily="24"/>
                          <a:cs typeface="宋体" pitchFamily="24"/>
                        </a:rPr>
                        <a:t>7</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出现的频率</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33</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2"/>
                  </a:ext>
                </a:extLst>
              </a:tr>
              <a:tr h="467999">
                <a:tc>
                  <a:txBody>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摸球总次数</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120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180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240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330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450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3"/>
                  </a:ext>
                </a:extLst>
              </a:tr>
              <a:tr h="467999">
                <a:tc>
                  <a:txBody>
                    <a:bodyPr/>
                    <a:lstStyle/>
                    <a:p>
                      <a:pPr algn="ctr" eaLnBrk="1" latinLnBrk="0" hangingPunct="0">
                        <a:lnSpc>
                          <a:spcPct val="129999"/>
                        </a:lnSpc>
                      </a:pP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和为</a:t>
                      </a:r>
                      <a:r>
                        <a:rPr lang="en-US" altLang="zh-CN" sz="2400" b="0" i="0" u="none">
                          <a:solidFill>
                            <a:srgbClr val="000000"/>
                          </a:solidFill>
                          <a:effectLst/>
                          <a:latin typeface="Times New Roman" pitchFamily="24"/>
                          <a:ea typeface="Times New Roman" pitchFamily="24"/>
                          <a:cs typeface="宋体" pitchFamily="24"/>
                        </a:rPr>
                        <a:t>7</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出现的频数</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27</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90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4"/>
                  </a:ext>
                </a:extLst>
              </a:tr>
              <a:tr h="467999">
                <a:tc>
                  <a:txBody>
                    <a:bodyPr/>
                    <a:lstStyle/>
                    <a:p>
                      <a:pPr algn="ctr" eaLnBrk="1" latinLnBrk="0" hangingPunct="0">
                        <a:lnSpc>
                          <a:spcPct val="129999"/>
                        </a:lnSpc>
                      </a:pP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和为</a:t>
                      </a:r>
                      <a:r>
                        <a:rPr lang="en-US" altLang="zh-CN" sz="2400" b="0" i="0" u="none">
                          <a:solidFill>
                            <a:srgbClr val="000000"/>
                          </a:solidFill>
                          <a:effectLst/>
                          <a:latin typeface="Times New Roman" pitchFamily="24"/>
                          <a:ea typeface="Times New Roman" pitchFamily="24"/>
                          <a:cs typeface="宋体" pitchFamily="24"/>
                        </a:rPr>
                        <a:t>7</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出现的频率</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23</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23</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5"/>
                  </a:ext>
                </a:extLst>
              </a:tr>
            </a:tbl>
          </a:graphicData>
        </a:graphic>
      </p:graphicFrame>
      <p:pic>
        <p:nvPicPr>
          <p:cNvPr id="3" name="yt_shape_1683887732135">
            <a:extLst>
              <a:ext uri="{FF2B5EF4-FFF2-40B4-BE49-F238E27FC236}">
                <a16:creationId xmlns:a16="http://schemas.microsoft.com/office/drawing/2014/main" id="{A1B68B6E-D7C6-70F8-5E2C-56FA71EA4947}"/>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624056" y="849610"/>
            <a:ext cx="4089464" cy="647273"/>
          </a:xfrm>
          <a:prstGeom prst="rect">
            <a:avLst/>
          </a:prstGeom>
        </p:spPr>
      </p:pic>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515" name="yt_shape_14515"/>
          <p:cNvSpPr txBox="1"/>
          <p:nvPr/>
        </p:nvSpPr>
        <p:spPr>
          <a:xfrm>
            <a:off x="508787" y="1556792"/>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如果试验继续进行下去</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根据上表数据</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出现</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和为</a:t>
            </a:r>
            <a:r>
              <a:rPr lang="en-US" altLang="zh-CN" sz="2400" b="0" i="0" u="none">
                <a:solidFill>
                  <a:srgbClr val="000000"/>
                </a:solidFill>
                <a:effectLst/>
                <a:latin typeface="Times New Roman" pitchFamily="24"/>
                <a:ea typeface="Times New Roman" pitchFamily="24"/>
                <a:cs typeface="宋体" pitchFamily="24"/>
              </a:rPr>
              <a:t>7</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的频率将趋于稳定</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试估计出现</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和为</a:t>
            </a:r>
            <a:r>
              <a:rPr lang="en-US" altLang="zh-CN" sz="2400" b="0" i="0" u="none">
                <a:solidFill>
                  <a:srgbClr val="000000"/>
                </a:solidFill>
                <a:effectLst/>
                <a:latin typeface="Times New Roman" pitchFamily="24"/>
                <a:ea typeface="Times New Roman" pitchFamily="24"/>
                <a:cs typeface="宋体" pitchFamily="24"/>
              </a:rPr>
              <a:t>7</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的机会是多少</a:t>
            </a:r>
            <a:r>
              <a:rPr lang="zh-CN" altLang="zh-CN" sz="2400" b="0" i="0" u="none">
                <a:solidFill>
                  <a:srgbClr val="000000"/>
                </a:solidFill>
                <a:effectLst/>
                <a:latin typeface="宋体" pitchFamily="24"/>
                <a:ea typeface="宋体" pitchFamily="24"/>
                <a:cs typeface="宋体" pitchFamily="24"/>
              </a:rPr>
              <a:t>；</a:t>
            </a:r>
          </a:p>
        </p:txBody>
      </p:sp>
      <p:sp>
        <p:nvSpPr>
          <p:cNvPr id="14516" name="yt_shape_14516"/>
          <p:cNvSpPr txBox="1"/>
          <p:nvPr/>
        </p:nvSpPr>
        <p:spPr>
          <a:xfrm>
            <a:off x="508668" y="2516227"/>
            <a:ext cx="9736640"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根据</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若</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是不等于</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Times New Roman" pitchFamily="24"/>
                <a:ea typeface="宋体" pitchFamily="24"/>
                <a:cs typeface="宋体" pitchFamily="24"/>
              </a:rPr>
              <a:t>的自然数</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的值为</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FF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5</a:t>
            </a:r>
            <a:r>
              <a:rPr lang="zh-CN" altLang="zh-CN" sz="2400" b="0" i="0" u="sng">
                <a:solidFill>
                  <a:srgbClr val="FF0000">
                    <a:alpha val="0"/>
                  </a:srgbClr>
                </a:solidFill>
                <a:effectLst/>
                <a:uFill>
                  <a:solidFill>
                    <a:srgbClr val="000000"/>
                  </a:solidFill>
                </a:uFill>
                <a:latin typeface="Times New Roman" pitchFamily="24"/>
                <a:ea typeface="黑体" pitchFamily="24"/>
                <a:cs typeface="宋体" pitchFamily="24"/>
              </a:rPr>
              <a:t>或</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1</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p:sp>
        <p:nvSpPr>
          <p:cNvPr id="14517" name="yt_shape_14517"/>
          <p:cNvSpPr txBox="1"/>
          <p:nvPr/>
        </p:nvSpPr>
        <p:spPr>
          <a:xfrm>
            <a:off x="508787" y="2995530"/>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随着试验次数的增多</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出现</a:t>
            </a: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和为</a:t>
            </a:r>
            <a:r>
              <a:rPr lang="en-US" altLang="zh-CN" sz="2400" b="0" i="0" u="none">
                <a:solidFill>
                  <a:srgbClr val="FF0000"/>
                </a:solidFill>
                <a:effectLst/>
                <a:latin typeface="Times New Roman" pitchFamily="24"/>
                <a:ea typeface="Times New Roman" pitchFamily="24"/>
                <a:cs typeface="宋体" pitchFamily="24"/>
              </a:rPr>
              <a:t>7</a:t>
            </a: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的频率将稳定在</a:t>
            </a:r>
            <a:r>
              <a:rPr lang="en-US" altLang="zh-CN" sz="2400" b="0" i="0" u="none">
                <a:solidFill>
                  <a:srgbClr val="FF0000"/>
                </a:solidFill>
                <a:effectLst/>
                <a:latin typeface="Times New Roman" pitchFamily="24"/>
                <a:ea typeface="Times New Roman" pitchFamily="24"/>
                <a:cs typeface="宋体" pitchFamily="24"/>
              </a:rPr>
              <a:t>0</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20</a:t>
            </a:r>
            <a:r>
              <a:rPr lang="zh-CN" altLang="zh-CN" sz="2400" b="0" i="0" u="none">
                <a:solidFill>
                  <a:srgbClr val="FF0000"/>
                </a:solidFill>
                <a:effectLst/>
                <a:latin typeface="Times New Roman" pitchFamily="24"/>
                <a:ea typeface="黑体" pitchFamily="24"/>
                <a:cs typeface="宋体" pitchFamily="24"/>
              </a:rPr>
              <a:t>左右</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所以出现</a:t>
            </a: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和为</a:t>
            </a:r>
            <a:r>
              <a:rPr lang="en-US" altLang="zh-CN" sz="2400" b="0" i="0" u="none">
                <a:solidFill>
                  <a:srgbClr val="FF0000"/>
                </a:solidFill>
                <a:effectLst/>
                <a:latin typeface="Times New Roman" pitchFamily="24"/>
                <a:ea typeface="Times New Roman" pitchFamily="24"/>
                <a:cs typeface="宋体" pitchFamily="24"/>
              </a:rPr>
              <a:t>7</a:t>
            </a: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的机会约为</a:t>
            </a:r>
            <a:r>
              <a:rPr lang="en-US" altLang="zh-CN" sz="2400" b="0" i="0" u="none">
                <a:solidFill>
                  <a:srgbClr val="FF0000"/>
                </a:solidFill>
                <a:effectLst/>
                <a:latin typeface="Times New Roman" pitchFamily="24"/>
                <a:ea typeface="Times New Roman" pitchFamily="24"/>
                <a:cs typeface="宋体" pitchFamily="24"/>
              </a:rPr>
              <a:t>0</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20</a:t>
            </a:r>
            <a:r>
              <a:rPr lang="en-US" altLang="zh-CN" sz="2400" b="0" i="0" u="none">
                <a:solidFill>
                  <a:srgbClr val="FF0000"/>
                </a:solidFill>
                <a:effectLst/>
                <a:latin typeface="宋体" pitchFamily="24"/>
                <a:ea typeface="宋体" pitchFamily="24"/>
                <a:cs typeface="宋体" pitchFamily="24"/>
              </a:rPr>
              <a:t>.</a:t>
            </a:r>
          </a:p>
        </p:txBody>
      </p:sp>
      <p:sp>
        <p:nvSpPr>
          <p:cNvPr id="2" name="文本框 1">
            <a:extLst>
              <a:ext uri="{FF2B5EF4-FFF2-40B4-BE49-F238E27FC236}">
                <a16:creationId xmlns:a16="http://schemas.microsoft.com/office/drawing/2014/main" id="{EDD41B22-BC30-03EC-38C2-E904FC36364F}"/>
              </a:ext>
            </a:extLst>
          </p:cNvPr>
          <p:cNvSpPr txBox="1"/>
          <p:nvPr/>
        </p:nvSpPr>
        <p:spPr>
          <a:xfrm>
            <a:off x="8918132" y="2469421"/>
            <a:ext cx="1094487"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5</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或</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1</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
        <p:nvSpPr>
          <p:cNvPr id="3" name="yt_shape_14514">
            <a:extLst>
              <a:ext uri="{FF2B5EF4-FFF2-40B4-BE49-F238E27FC236}">
                <a16:creationId xmlns:a16="http://schemas.microsoft.com/office/drawing/2014/main" id="{F4E68DD5-4929-09CE-1DF4-726F7A47EFDC}"/>
              </a:ext>
            </a:extLst>
          </p:cNvPr>
          <p:cNvSpPr txBox="1"/>
          <p:nvPr/>
        </p:nvSpPr>
        <p:spPr>
          <a:xfrm>
            <a:off x="539881" y="1057796"/>
            <a:ext cx="2154436" cy="412036"/>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解答下列问题</a:t>
            </a:r>
            <a:r>
              <a:rPr lang="zh-CN" altLang="zh-CN" sz="2400" b="0" i="0" u="none">
                <a:solidFill>
                  <a:srgbClr val="000000"/>
                </a:solidFill>
                <a:effectLst/>
                <a:latin typeface="宋体" pitchFamily="24"/>
                <a:ea typeface="宋体" pitchFamily="24"/>
                <a:cs typeface="宋体" pitchFamily="24"/>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517">
                                            <p:txEl>
                                              <p:pRg st="0" end="0"/>
                                            </p:txEl>
                                          </p:spTgt>
                                        </p:tgtEl>
                                        <p:attrNameLst>
                                          <p:attrName>style.visibility</p:attrName>
                                        </p:attrNameLst>
                                      </p:cBhvr>
                                      <p:to>
                                        <p:strVal val="visible"/>
                                      </p:to>
                                    </p:set>
                                    <p:animEffect transition="in" filter="blinds(horizontal)">
                                      <p:cBhvr>
                                        <p:cTn id="7" dur="500"/>
                                        <p:tgtEl>
                                          <p:spTgt spid="145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linds(horizontal)">
                                      <p:cBhvr>
                                        <p:cTn id="12"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17" grpId="0" build="allAtOnce"/>
      <p:bldP spid="2"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464" name="yt_shape_14464"/>
          <p:cNvSpPr txBox="1"/>
          <p:nvPr/>
        </p:nvSpPr>
        <p:spPr>
          <a:xfrm>
            <a:off x="540000" y="900000"/>
            <a:ext cx="4270400" cy="720197"/>
          </a:xfrm>
          <a:prstGeom prst="rect">
            <a:avLst/>
          </a:prstGeom>
        </p:spPr>
        <p:txBody>
          <a:bodyPr vert="horz" wrap="none" lIns="0" tIns="0" rIns="0" bIns="0" rtlCol="0">
            <a:spAutoFit/>
          </a:bodyPr>
          <a:lstStyle/>
          <a:p>
            <a:pPr algn="l" eaLnBrk="1" latinLnBrk="0" hangingPunct="0">
              <a:lnSpc>
                <a:spcPct val="129999"/>
              </a:lnSpc>
            </a:pPr>
            <a:r>
              <a:rPr lang="zh-CN" altLang="zh-CN" sz="3950" b="0" i="0" u="none" spc="33300">
                <a:noFill/>
                <a:effectLst/>
                <a:latin typeface="NEU-BZ-S92" pitchFamily="40"/>
                <a:ea typeface="宋体" pitchFamily="40"/>
                <a:cs typeface="宋体" pitchFamily="40"/>
                <a:sym typeface="Finished"/>
              </a:rPr>
              <a:t>⁠</a:t>
            </a:r>
            <a:endParaRPr lang="zh-CN" altLang="zh-CN" sz="3950" b="0" i="0" u="none" spc="33300">
              <a:solidFill>
                <a:srgbClr val="1EE3CF"/>
              </a:solidFill>
              <a:effectLst/>
              <a:latin typeface="NEU-BZ-S92" pitchFamily="40"/>
              <a:ea typeface="宋体" pitchFamily="40"/>
              <a:cs typeface="宋体" pitchFamily="40"/>
              <a:sym typeface="Finished"/>
              <a:hlinkClick r:id="" action="ppaction://macro?name={&quot;type&quot;:&quot;ImageText&quot;,&quot;item&quot;:&quot;ImageText&quot;,&quot;path&quot;:&quot;\\ImageTexts\\6e25b9a9-599e-430c-8550-bb92b7e1201e.png&quot;}"/>
            </a:endParaRPr>
          </a:p>
        </p:txBody>
      </p:sp>
      <p:sp>
        <p:nvSpPr>
          <p:cNvPr id="14465" name="yt_shape_14465"/>
          <p:cNvSpPr txBox="1"/>
          <p:nvPr/>
        </p:nvSpPr>
        <p:spPr>
          <a:xfrm>
            <a:off x="540000" y="1670985"/>
            <a:ext cx="3334246" cy="446084"/>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11600">
                <a:noFill/>
                <a:effectLst/>
                <a:latin typeface="NEU-BZ-S92" pitchFamily="25"/>
                <a:ea typeface="宋体" pitchFamily="25"/>
                <a:cs typeface="宋体" pitchFamily="25"/>
                <a:sym typeface="Finished"/>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频数与频率</a:t>
            </a:r>
          </a:p>
        </p:txBody>
      </p:sp>
      <p:sp>
        <p:nvSpPr>
          <p:cNvPr id="14466" name="yt_shape_14466"/>
          <p:cNvSpPr txBox="1"/>
          <p:nvPr/>
        </p:nvSpPr>
        <p:spPr>
          <a:xfrm>
            <a:off x="540119" y="2167857"/>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老师在黑板上随手写下一串数字</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1415926</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则数字</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出现的频数是</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FF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2</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数字</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出现的频率是</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FF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0</a:t>
            </a:r>
            <a:r>
              <a:rPr lang="en-US" altLang="zh-CN" sz="2400" b="0" i="0" u="sng">
                <a:solidFill>
                  <a:srgbClr val="FF0000">
                    <a:alpha val="0"/>
                  </a:srgbClr>
                </a:solidFill>
                <a:effectLst/>
                <a:uFill>
                  <a:solidFill>
                    <a:srgbClr val="000000"/>
                  </a:solidFill>
                </a:uFill>
                <a:latin typeface="宋体" pitchFamily="24"/>
                <a:ea typeface="宋体" pitchFamily="24"/>
                <a:cs typeface="宋体" pitchFamily="24"/>
              </a:rPr>
              <a:t>.</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25</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p:sp>
        <p:nvSpPr>
          <p:cNvPr id="14467" name="yt_shape_14467"/>
          <p:cNvSpPr txBox="1"/>
          <p:nvPr/>
        </p:nvSpPr>
        <p:spPr>
          <a:xfrm>
            <a:off x="540000" y="3127292"/>
            <a:ext cx="10849124"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小明抛掷一枚硬币</a:t>
            </a:r>
            <a:r>
              <a:rPr lang="en-US" altLang="zh-CN" sz="2400" b="0" i="0" u="none">
                <a:solidFill>
                  <a:srgbClr val="000000"/>
                </a:solidFill>
                <a:effectLst/>
                <a:latin typeface="Times New Roman" pitchFamily="24"/>
                <a:ea typeface="Times New Roman" pitchFamily="24"/>
                <a:cs typeface="宋体" pitchFamily="24"/>
              </a:rPr>
              <a:t>40</a:t>
            </a:r>
            <a:r>
              <a:rPr lang="zh-CN" altLang="zh-CN" sz="2400" b="0" i="0" u="none">
                <a:solidFill>
                  <a:srgbClr val="000000"/>
                </a:solidFill>
                <a:effectLst/>
                <a:latin typeface="Times New Roman" pitchFamily="24"/>
                <a:ea typeface="宋体" pitchFamily="24"/>
                <a:cs typeface="宋体" pitchFamily="24"/>
              </a:rPr>
              <a:t>次</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正面朝上的频率是</a:t>
            </a: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则正面朝上的频数是</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FF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16</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p:pic>
        <p:nvPicPr>
          <p:cNvPr id="3" name="yt_shape_1683887732004">
            <a:extLst>
              <a:ext uri="{FF2B5EF4-FFF2-40B4-BE49-F238E27FC236}">
                <a16:creationId xmlns:a16="http://schemas.microsoft.com/office/drawing/2014/main" id="{8132FCFF-8C00-1D4D-93A7-6178A0890895}"/>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603500" y="930553"/>
            <a:ext cx="4102164" cy="652125"/>
          </a:xfrm>
          <a:prstGeom prst="rect">
            <a:avLst/>
          </a:prstGeom>
        </p:spPr>
      </p:pic>
      <p:pic>
        <p:nvPicPr>
          <p:cNvPr id="5" name="yt_shape_1683887732022">
            <a:extLst>
              <a:ext uri="{FF2B5EF4-FFF2-40B4-BE49-F238E27FC236}">
                <a16:creationId xmlns:a16="http://schemas.microsoft.com/office/drawing/2014/main" id="{021E196F-6092-B7E3-CFA3-8A64C7AF6D7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03500" y="1710281"/>
            <a:ext cx="1346264" cy="363178"/>
          </a:xfrm>
          <a:prstGeom prst="rect">
            <a:avLst/>
          </a:prstGeom>
        </p:spPr>
      </p:pic>
      <p:sp>
        <p:nvSpPr>
          <p:cNvPr id="2" name="文本框 1">
            <a:extLst>
              <a:ext uri="{FF2B5EF4-FFF2-40B4-BE49-F238E27FC236}">
                <a16:creationId xmlns:a16="http://schemas.microsoft.com/office/drawing/2014/main" id="{4DC7E458-1007-0430-8598-6364875328E5}"/>
              </a:ext>
            </a:extLst>
          </p:cNvPr>
          <p:cNvSpPr txBox="1"/>
          <p:nvPr/>
        </p:nvSpPr>
        <p:spPr>
          <a:xfrm>
            <a:off x="1059708" y="2596539"/>
            <a:ext cx="637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2</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
        <p:nvSpPr>
          <p:cNvPr id="4" name="文本框 3">
            <a:extLst>
              <a:ext uri="{FF2B5EF4-FFF2-40B4-BE49-F238E27FC236}">
                <a16:creationId xmlns:a16="http://schemas.microsoft.com/office/drawing/2014/main" id="{BDBDAD75-F861-4F9C-D4B4-0891323E063E}"/>
              </a:ext>
            </a:extLst>
          </p:cNvPr>
          <p:cNvSpPr txBox="1"/>
          <p:nvPr/>
        </p:nvSpPr>
        <p:spPr>
          <a:xfrm>
            <a:off x="5326908" y="2596539"/>
            <a:ext cx="1094487"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0</a:t>
            </a:r>
            <a:r>
              <a:rPr kumimoji="0" lang="en-US"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25</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
        <p:nvSpPr>
          <p:cNvPr id="6" name="文本框 5">
            <a:extLst>
              <a:ext uri="{FF2B5EF4-FFF2-40B4-BE49-F238E27FC236}">
                <a16:creationId xmlns:a16="http://schemas.microsoft.com/office/drawing/2014/main" id="{B57332CB-4A4D-65C9-4749-775F36AE47CC}"/>
              </a:ext>
            </a:extLst>
          </p:cNvPr>
          <p:cNvSpPr txBox="1"/>
          <p:nvPr/>
        </p:nvSpPr>
        <p:spPr>
          <a:xfrm>
            <a:off x="10355989" y="3080486"/>
            <a:ext cx="7896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16</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blinds(horizontal)">
                                      <p:cBhvr>
                                        <p:cTn id="1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6"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468" name="yt_shape_14468"/>
          <p:cNvSpPr txBox="1"/>
          <p:nvPr/>
        </p:nvSpPr>
        <p:spPr>
          <a:xfrm>
            <a:off x="540000" y="900000"/>
            <a:ext cx="6104235" cy="446084"/>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11600">
                <a:noFill/>
                <a:effectLst/>
                <a:latin typeface="NEU-BZ-S92" pitchFamily="25"/>
                <a:ea typeface="宋体" pitchFamily="25"/>
                <a:cs typeface="宋体" pitchFamily="25"/>
                <a:sym typeface="Finished"/>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用频率估计事件发生的机会大小</a:t>
            </a:r>
          </a:p>
        </p:txBody>
      </p:sp>
      <p:sp>
        <p:nvSpPr>
          <p:cNvPr id="14469" name="yt_shape_14469"/>
          <p:cNvSpPr txBox="1"/>
          <p:nvPr/>
        </p:nvSpPr>
        <p:spPr>
          <a:xfrm>
            <a:off x="540000" y="1396872"/>
            <a:ext cx="6463308"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下表记录了一名球员在罚球线上罚篮的结果</a:t>
            </a:r>
            <a:r>
              <a:rPr lang="zh-CN" altLang="zh-CN" sz="2400" b="0" i="0" u="none">
                <a:solidFill>
                  <a:srgbClr val="000000"/>
                </a:solidFill>
                <a:effectLst/>
                <a:latin typeface="宋体" pitchFamily="24"/>
                <a:ea typeface="宋体" pitchFamily="24"/>
                <a:cs typeface="宋体" pitchFamily="24"/>
              </a:rPr>
              <a:t>：</a:t>
            </a:r>
          </a:p>
        </p:txBody>
      </p:sp>
      <mc:AlternateContent xmlns:mc="http://schemas.openxmlformats.org/markup-compatibility/2006" xmlns:a14="http://schemas.microsoft.com/office/drawing/2010/main">
        <mc:Choice Requires="a14">
          <p:graphicFrame>
            <p:nvGraphicFramePr>
              <p:cNvPr id="14470" name="yt_table_14470" title="H_136.2200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347412076"/>
                  </p:ext>
                </p:extLst>
              </p:nvPr>
            </p:nvGraphicFramePr>
            <p:xfrm>
              <a:off x="540000" y="2028539"/>
              <a:ext cx="11111997" cy="1729995"/>
            </p:xfrm>
            <a:graphic>
              <a:graphicData uri="http://schemas.openxmlformats.org/drawingml/2006/table">
                <a:tbl>
                  <a:tblPr>
                    <a:tableStyleId>{5940675A-B579-460E-94D1-54222C63F5DA}</a:tableStyleId>
                  </a:tblPr>
                  <a:tblGrid>
                    <a:gridCol w="2778860">
                      <a:extLst>
                        <a:ext uri="{9D8B030D-6E8A-4147-A177-3AD203B41FA5}">
                          <a16:colId xmlns:a16="http://schemas.microsoft.com/office/drawing/2014/main" val="20000"/>
                        </a:ext>
                      </a:extLst>
                    </a:gridCol>
                    <a:gridCol w="1262742">
                      <a:extLst>
                        <a:ext uri="{9D8B030D-6E8A-4147-A177-3AD203B41FA5}">
                          <a16:colId xmlns:a16="http://schemas.microsoft.com/office/drawing/2014/main" val="20001"/>
                        </a:ext>
                      </a:extLst>
                    </a:gridCol>
                    <a:gridCol w="1262054">
                      <a:extLst>
                        <a:ext uri="{9D8B030D-6E8A-4147-A177-3AD203B41FA5}">
                          <a16:colId xmlns:a16="http://schemas.microsoft.com/office/drawing/2014/main" val="20002"/>
                        </a:ext>
                      </a:extLst>
                    </a:gridCol>
                    <a:gridCol w="1262054">
                      <a:extLst>
                        <a:ext uri="{9D8B030D-6E8A-4147-A177-3AD203B41FA5}">
                          <a16:colId xmlns:a16="http://schemas.microsoft.com/office/drawing/2014/main" val="20003"/>
                        </a:ext>
                      </a:extLst>
                    </a:gridCol>
                    <a:gridCol w="1515429">
                      <a:extLst>
                        <a:ext uri="{9D8B030D-6E8A-4147-A177-3AD203B41FA5}">
                          <a16:colId xmlns:a16="http://schemas.microsoft.com/office/drawing/2014/main" val="20004"/>
                        </a:ext>
                      </a:extLst>
                    </a:gridCol>
                    <a:gridCol w="1515429">
                      <a:extLst>
                        <a:ext uri="{9D8B030D-6E8A-4147-A177-3AD203B41FA5}">
                          <a16:colId xmlns:a16="http://schemas.microsoft.com/office/drawing/2014/main" val="20005"/>
                        </a:ext>
                      </a:extLst>
                    </a:gridCol>
                    <a:gridCol w="1515429">
                      <a:extLst>
                        <a:ext uri="{9D8B030D-6E8A-4147-A177-3AD203B41FA5}">
                          <a16:colId xmlns:a16="http://schemas.microsoft.com/office/drawing/2014/main" val="20006"/>
                        </a:ext>
                      </a:extLst>
                    </a:gridCol>
                  </a:tblGrid>
                  <a:tr h="467999">
                    <a:tc>
                      <a:txBody>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投篮次数</a:t>
                          </a:r>
                          <a:r>
                            <a:rPr lang="en-US" altLang="zh-CN" sz="2400" b="0" i="1" u="none">
                              <a:solidFill>
                                <a:srgbClr val="000000"/>
                              </a:solidFill>
                              <a:effectLst/>
                              <a:latin typeface="Times New Roman" pitchFamily="24"/>
                              <a:ea typeface="Times New Roman" pitchFamily="24"/>
                              <a:cs typeface="宋体" pitchFamily="24"/>
                            </a:rPr>
                            <a:t>n</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150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800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1000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投中次数</a:t>
                          </a:r>
                          <a:r>
                            <a:rPr lang="en-US" altLang="zh-CN" sz="2400" b="0" i="1" u="none">
                              <a:solidFill>
                                <a:srgbClr val="000000"/>
                              </a:solidFill>
                              <a:effectLst/>
                              <a:latin typeface="Times New Roman" pitchFamily="24"/>
                              <a:ea typeface="Times New Roman" pitchFamily="24"/>
                              <a:cs typeface="宋体" pitchFamily="24"/>
                            </a:rPr>
                            <a:t>m</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96</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174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302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484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601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r h="467999">
                    <a:tc>
                      <a:txBody>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投中频率</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1">
                                      <a:solidFill>
                                        <a:srgbClr val="010000"/>
                                      </a:solidFill>
                                      <a:effectLst/>
                                      <a:latin typeface="Cambria Math" panose="02040503050406030204" pitchFamily="12" charset="0"/>
                                      <a:ea typeface="Cambria Math" panose="02040503050406030204" pitchFamily="12" charset="0"/>
                                    </a:rPr>
                                    <m:t>𝑚</m:t>
                                  </m:r>
                                </m:num>
                                <m:den>
                                  <m:r>
                                    <a:rPr lang="en-US" altLang="zh-CN" sz="2400" b="0" i="1">
                                      <a:solidFill>
                                        <a:srgbClr val="010000"/>
                                      </a:solidFill>
                                      <a:effectLst/>
                                      <a:latin typeface="Cambria Math" panose="02040503050406030204" pitchFamily="12" charset="0"/>
                                      <a:ea typeface="Cambria Math" panose="02040503050406030204" pitchFamily="12" charset="0"/>
                                    </a:rPr>
                                    <m:t>𝑛</m:t>
                                  </m:r>
                                </m:den>
                              </m:f>
                            </m:oMath>
                          </a14:m>
                          <a:endParaRPr lang="zh-CN" altLang="zh-CN" sz="2400" b="0" i="0" u="none">
                            <a:solidFill>
                              <a:srgbClr val="000000"/>
                            </a:solidFill>
                            <a:effectLst/>
                            <a:latin typeface="Times New Roman" pitchFamily="24"/>
                            <a:ea typeface="宋体" pitchFamily="24"/>
                            <a:cs typeface="宋体" pitchFamily="24"/>
                          </a:endParaRP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2"/>
                      </a:ext>
                    </a:extLst>
                  </a:tr>
                </a:tbl>
              </a:graphicData>
            </a:graphic>
          </p:graphicFrame>
        </mc:Choice>
        <mc:Fallback xmlns:p14="http://schemas.microsoft.com/office/powerpoint/2010/main" xmlns:a16="http://schemas.microsoft.com/office/drawing/2014/main" xmlns="">
          <p:graphicFrame>
            <p:nvGraphicFramePr>
              <p:cNvPr id="14470" name="yt_table_14470" descr="{&quot;rangeId&quot;:5}" title="H_136.2200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347412076"/>
                  </p:ext>
                </p:extLst>
              </p:nvPr>
            </p:nvGraphicFramePr>
            <p:xfrm>
              <a:off x="540000" y="2028539"/>
              <a:ext cx="11111997" cy="1729995"/>
            </p:xfrm>
            <a:graphic>
              <a:graphicData uri="http://schemas.openxmlformats.org/drawingml/2006/table">
                <a:tbl>
                  <a:tblPr>
                    <a:tableStyleId>{5940675A-B579-460E-94D1-54222C63F5DA}</a:tableStyleId>
                  </a:tblPr>
                  <a:tblGrid>
                    <a:gridCol w="2778860">
                      <a:extLst>
                        <a:ext uri="{9D8B030D-6E8A-4147-A177-3AD203B41FA5}">
                          <a16:colId xmlns:a16="http://schemas.microsoft.com/office/drawing/2014/main" val="20000"/>
                        </a:ext>
                      </a:extLst>
                    </a:gridCol>
                    <a:gridCol w="1262742">
                      <a:extLst>
                        <a:ext uri="{9D8B030D-6E8A-4147-A177-3AD203B41FA5}">
                          <a16:colId xmlns:a16="http://schemas.microsoft.com/office/drawing/2014/main" val="20001"/>
                        </a:ext>
                      </a:extLst>
                    </a:gridCol>
                    <a:gridCol w="1262054">
                      <a:extLst>
                        <a:ext uri="{9D8B030D-6E8A-4147-A177-3AD203B41FA5}">
                          <a16:colId xmlns:a16="http://schemas.microsoft.com/office/drawing/2014/main" val="20002"/>
                        </a:ext>
                      </a:extLst>
                    </a:gridCol>
                    <a:gridCol w="1262054">
                      <a:extLst>
                        <a:ext uri="{9D8B030D-6E8A-4147-A177-3AD203B41FA5}">
                          <a16:colId xmlns:a16="http://schemas.microsoft.com/office/drawing/2014/main" val="20003"/>
                        </a:ext>
                      </a:extLst>
                    </a:gridCol>
                    <a:gridCol w="1515429">
                      <a:extLst>
                        <a:ext uri="{9D8B030D-6E8A-4147-A177-3AD203B41FA5}">
                          <a16:colId xmlns:a16="http://schemas.microsoft.com/office/drawing/2014/main" val="20004"/>
                        </a:ext>
                      </a:extLst>
                    </a:gridCol>
                    <a:gridCol w="1515429">
                      <a:extLst>
                        <a:ext uri="{9D8B030D-6E8A-4147-A177-3AD203B41FA5}">
                          <a16:colId xmlns:a16="http://schemas.microsoft.com/office/drawing/2014/main" val="20005"/>
                        </a:ext>
                      </a:extLst>
                    </a:gridCol>
                    <a:gridCol w="1515429">
                      <a:extLst>
                        <a:ext uri="{9D8B030D-6E8A-4147-A177-3AD203B41FA5}">
                          <a16:colId xmlns:a16="http://schemas.microsoft.com/office/drawing/2014/main" val="20006"/>
                        </a:ext>
                      </a:extLst>
                    </a:gridCol>
                  </a:tblGrid>
                  <a:tr h="519494">
                    <a:tc>
                      <a:txBody>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投篮次数</a:t>
                          </a:r>
                          <a:r>
                            <a:rPr lang="en-US" altLang="zh-CN" sz="2400" b="0" i="1" u="none">
                              <a:solidFill>
                                <a:srgbClr val="000000"/>
                              </a:solidFill>
                              <a:effectLst/>
                              <a:latin typeface="Times New Roman" pitchFamily="24"/>
                              <a:ea typeface="Times New Roman" pitchFamily="24"/>
                              <a:cs typeface="宋体" pitchFamily="24"/>
                            </a:rPr>
                            <a:t>n</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150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800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1000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519494">
                    <a:tc>
                      <a:txBody>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投中次数</a:t>
                          </a:r>
                          <a:r>
                            <a:rPr lang="en-US" altLang="zh-CN" sz="2400" b="0" i="1" u="none">
                              <a:solidFill>
                                <a:srgbClr val="000000"/>
                              </a:solidFill>
                              <a:effectLst/>
                              <a:latin typeface="Times New Roman" pitchFamily="24"/>
                              <a:ea typeface="Times New Roman" pitchFamily="24"/>
                              <a:cs typeface="宋体" pitchFamily="24"/>
                            </a:rPr>
                            <a:t>m</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96</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174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302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484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601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r h="691007">
                    <a:tc>
                      <a:txBody>
                        <a:bodyPr/>
                        <a:lstStyle/>
                        <a:p>
                          <a:endParaRPr lang="zh-CN"/>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blipFill>
                          <a:blip r:embed="rId2"/>
                          <a:stretch>
                            <a:fillRect l="-219" t="-150877" r="-300219" b="-8772"/>
                          </a:stretch>
                        </a:blipFill>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2"/>
                      </a:ext>
                    </a:extLst>
                  </a:tr>
                </a:tbl>
              </a:graphicData>
            </a:graphic>
          </p:graphicFrame>
        </mc:Fallback>
      </mc:AlternateContent>
      <p:sp>
        <p:nvSpPr>
          <p:cNvPr id="14472" name="yt_shape_14472"/>
          <p:cNvSpPr txBox="1"/>
          <p:nvPr/>
        </p:nvSpPr>
        <p:spPr>
          <a:xfrm>
            <a:off x="540000" y="4028152"/>
            <a:ext cx="8617744"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这名球员投篮一次</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估计投中的机会</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精确到</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是</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0"/>
                <a:ea typeface="宋体" pitchFamily="10"/>
                <a:cs typeface="宋体" pitchFamily="10"/>
              </a:rPr>
              <a:t>　</a:t>
            </a:r>
            <a:r>
              <a:rPr lang="en-US" altLang="zh-CN" sz="2400" b="0" i="0" u="none">
                <a:solidFill>
                  <a:srgbClr val="FF0000">
                    <a:alpha val="0"/>
                  </a:srgbClr>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10"/>
                <a:ea typeface="宋体" pitchFamily="10"/>
                <a:cs typeface="宋体" pitchFamily="10"/>
              </a:rPr>
              <a:t>　</a:t>
            </a:r>
            <a:r>
              <a:rPr lang="zh-CN" altLang="zh-CN" sz="2400" b="0" i="0" u="none">
                <a:solidFill>
                  <a:srgbClr val="000000"/>
                </a:solidFill>
                <a:effectLst/>
                <a:latin typeface="宋体" pitchFamily="24"/>
                <a:ea typeface="宋体" pitchFamily="24"/>
                <a:cs typeface="宋体" pitchFamily="24"/>
              </a:rPr>
              <a:t>）</a:t>
            </a:r>
          </a:p>
        </p:txBody>
      </p:sp>
      <p:graphicFrame>
        <p:nvGraphicFramePr>
          <p:cNvPr id="14473" name="yt_table_14473" title="H_66.8300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816000073"/>
              </p:ext>
            </p:extLst>
          </p:nvPr>
        </p:nvGraphicFramePr>
        <p:xfrm>
          <a:off x="540000" y="4659819"/>
          <a:ext cx="3964306" cy="848742"/>
        </p:xfrm>
        <a:graphic>
          <a:graphicData uri="http://schemas.openxmlformats.org/drawingml/2006/table">
            <a:tbl>
              <a:tblPr/>
              <a:tblGrid>
                <a:gridCol w="2448243">
                  <a:extLst>
                    <a:ext uri="{9D8B030D-6E8A-4147-A177-3AD203B41FA5}">
                      <a16:colId xmlns:a16="http://schemas.microsoft.com/office/drawing/2014/main" val="10635"/>
                    </a:ext>
                  </a:extLst>
                </a:gridCol>
                <a:gridCol w="1516063">
                  <a:extLst>
                    <a:ext uri="{9D8B030D-6E8A-4147-A177-3AD203B41FA5}">
                      <a16:colId xmlns:a16="http://schemas.microsoft.com/office/drawing/2014/main" val="10636"/>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58%</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60%</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51"/>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64%</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55%</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52"/>
                  </a:ext>
                </a:extLst>
              </a:tr>
            </a:tbl>
          </a:graphicData>
        </a:graphic>
      </p:graphicFrame>
      <p:pic>
        <p:nvPicPr>
          <p:cNvPr id="3" name="yt_shape_1683887732050">
            <a:extLst>
              <a:ext uri="{FF2B5EF4-FFF2-40B4-BE49-F238E27FC236}">
                <a16:creationId xmlns:a16="http://schemas.microsoft.com/office/drawing/2014/main" id="{F5329045-18F9-E414-EFA8-62FA0D0CF45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03500" y="939296"/>
            <a:ext cx="1346264" cy="363178"/>
          </a:xfrm>
          <a:prstGeom prst="rect">
            <a:avLst/>
          </a:prstGeom>
        </p:spPr>
      </p:pic>
      <p:sp>
        <p:nvSpPr>
          <p:cNvPr id="2" name="文本框 1">
            <a:extLst>
              <a:ext uri="{FF2B5EF4-FFF2-40B4-BE49-F238E27FC236}">
                <a16:creationId xmlns:a16="http://schemas.microsoft.com/office/drawing/2014/main" id="{D460A9AB-62B8-8F7C-FD4B-FCDF41135B2A}"/>
              </a:ext>
            </a:extLst>
          </p:cNvPr>
          <p:cNvSpPr txBox="1"/>
          <p:nvPr/>
        </p:nvSpPr>
        <p:spPr>
          <a:xfrm>
            <a:off x="8171589" y="3981347"/>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475" name="yt_shape_14475"/>
          <p:cNvSpPr txBox="1"/>
          <p:nvPr/>
        </p:nvSpPr>
        <p:spPr>
          <a:xfrm>
            <a:off x="540119" y="900000"/>
            <a:ext cx="10956481" cy="186891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一个不透明的盒子里有</a:t>
            </a:r>
            <a:r>
              <a:rPr lang="en-US" altLang="zh-CN" sz="2400" b="0" i="1" u="none">
                <a:solidFill>
                  <a:srgbClr val="000000"/>
                </a:solidFill>
                <a:effectLst/>
                <a:latin typeface="Times New Roman" pitchFamily="24"/>
                <a:ea typeface="Times New Roman" pitchFamily="24"/>
                <a:cs typeface="宋体" pitchFamily="24"/>
              </a:rPr>
              <a:t>n</a:t>
            </a:r>
            <a:r>
              <a:rPr lang="zh-CN" altLang="zh-CN" sz="2400" b="0" i="0" u="none">
                <a:solidFill>
                  <a:srgbClr val="000000"/>
                </a:solidFill>
                <a:effectLst/>
                <a:latin typeface="Times New Roman" pitchFamily="24"/>
                <a:ea typeface="宋体" pitchFamily="24"/>
                <a:cs typeface="宋体" pitchFamily="24"/>
              </a:rPr>
              <a:t>个除颜色外其他完全相同的小球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其中有</a:t>
            </a:r>
            <a:r>
              <a:rPr lang="en-US" altLang="zh-CN" sz="2400" b="0" i="0" u="none">
                <a:solidFill>
                  <a:srgbClr val="000000"/>
                </a:solidFill>
                <a:effectLst/>
                <a:latin typeface="Times New Roman" pitchFamily="24"/>
                <a:ea typeface="Times New Roman" pitchFamily="24"/>
                <a:cs typeface="宋体" pitchFamily="24"/>
              </a:rPr>
              <a:t>9</a:t>
            </a:r>
            <a:r>
              <a:rPr lang="zh-CN" altLang="zh-CN" sz="2400" b="0" i="0" u="none">
                <a:solidFill>
                  <a:srgbClr val="000000"/>
                </a:solidFill>
                <a:effectLst/>
                <a:latin typeface="Times New Roman" pitchFamily="24"/>
                <a:ea typeface="宋体" pitchFamily="24"/>
                <a:cs typeface="宋体" pitchFamily="24"/>
              </a:rPr>
              <a:t>个黄球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每次摸球前先将盒子里的球摇匀</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任意摸出一个球记下颜色后再放回盒子</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通过大量摸球试验后发现</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摸到黄球的频率稳定在</a:t>
            </a:r>
            <a:r>
              <a:rPr lang="en-US" altLang="zh-CN" sz="2400" b="0" i="0" u="none">
                <a:solidFill>
                  <a:srgbClr val="000000"/>
                </a:solidFill>
                <a:effectLst/>
                <a:latin typeface="Times New Roman" pitchFamily="24"/>
                <a:ea typeface="Times New Roman" pitchFamily="24"/>
                <a:cs typeface="宋体" pitchFamily="24"/>
              </a:rPr>
              <a:t>30%</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那么估计盒子中小球的个数</a:t>
            </a:r>
            <a:r>
              <a:rPr lang="en-US" altLang="zh-CN" sz="2400" b="0" i="1" u="none">
                <a:solidFill>
                  <a:srgbClr val="000000"/>
                </a:solidFill>
                <a:effectLst/>
                <a:latin typeface="Times New Roman" pitchFamily="24"/>
                <a:ea typeface="Times New Roman" pitchFamily="24"/>
                <a:cs typeface="宋体" pitchFamily="24"/>
              </a:rPr>
              <a:t>n</a:t>
            </a:r>
            <a:r>
              <a:rPr lang="zh-CN" altLang="zh-CN" sz="2400" b="0" i="0" u="none">
                <a:solidFill>
                  <a:srgbClr val="000000"/>
                </a:solidFill>
                <a:effectLst/>
                <a:latin typeface="Times New Roman" pitchFamily="24"/>
                <a:ea typeface="宋体" pitchFamily="24"/>
                <a:cs typeface="宋体" pitchFamily="24"/>
              </a:rPr>
              <a:t>为</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0"/>
                <a:ea typeface="宋体" pitchFamily="10"/>
                <a:cs typeface="宋体" pitchFamily="10"/>
              </a:rPr>
              <a:t>　</a:t>
            </a:r>
            <a:r>
              <a:rPr lang="en-US" altLang="zh-CN" sz="2400" b="0" i="0" u="none">
                <a:solidFill>
                  <a:srgbClr val="FF0000">
                    <a:alpha val="0"/>
                  </a:srgbClr>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10"/>
                <a:ea typeface="宋体" pitchFamily="10"/>
                <a:cs typeface="宋体" pitchFamily="10"/>
              </a:rPr>
              <a:t>　</a:t>
            </a:r>
            <a:r>
              <a:rPr lang="zh-CN" altLang="zh-CN" sz="2400" b="0" i="0" u="none">
                <a:solidFill>
                  <a:srgbClr val="000000"/>
                </a:solidFill>
                <a:effectLst/>
                <a:latin typeface="宋体" pitchFamily="24"/>
                <a:ea typeface="宋体" pitchFamily="24"/>
                <a:cs typeface="宋体" pitchFamily="24"/>
              </a:rPr>
              <a:t>）</a:t>
            </a:r>
          </a:p>
        </p:txBody>
      </p:sp>
      <p:graphicFrame>
        <p:nvGraphicFramePr>
          <p:cNvPr id="14476" name="yt_table_14476" title="H_66.8300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369251227"/>
              </p:ext>
            </p:extLst>
          </p:nvPr>
        </p:nvGraphicFramePr>
        <p:xfrm>
          <a:off x="540000" y="2972062"/>
          <a:ext cx="3456306" cy="848742"/>
        </p:xfrm>
        <a:graphic>
          <a:graphicData uri="http://schemas.openxmlformats.org/drawingml/2006/table">
            <a:tbl>
              <a:tblPr/>
              <a:tblGrid>
                <a:gridCol w="2194243">
                  <a:extLst>
                    <a:ext uri="{9D8B030D-6E8A-4147-A177-3AD203B41FA5}">
                      <a16:colId xmlns:a16="http://schemas.microsoft.com/office/drawing/2014/main" val="10637"/>
                    </a:ext>
                  </a:extLst>
                </a:gridCol>
                <a:gridCol w="1262063">
                  <a:extLst>
                    <a:ext uri="{9D8B030D-6E8A-4147-A177-3AD203B41FA5}">
                      <a16:colId xmlns:a16="http://schemas.microsoft.com/office/drawing/2014/main" val="10638"/>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20</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24</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53"/>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28</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30</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54"/>
                  </a:ext>
                </a:extLst>
              </a:tr>
            </a:tbl>
          </a:graphicData>
        </a:graphic>
      </p:graphicFrame>
      <p:sp>
        <p:nvSpPr>
          <p:cNvPr id="2" name="文本框 1">
            <a:extLst>
              <a:ext uri="{FF2B5EF4-FFF2-40B4-BE49-F238E27FC236}">
                <a16:creationId xmlns:a16="http://schemas.microsoft.com/office/drawing/2014/main" id="{4AE524A2-730D-0AFD-8179-2C5144515CE1}"/>
              </a:ext>
            </a:extLst>
          </p:cNvPr>
          <p:cNvSpPr txBox="1"/>
          <p:nvPr/>
        </p:nvSpPr>
        <p:spPr>
          <a:xfrm>
            <a:off x="1059708" y="2279658"/>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p:sp>
        <p:nvSpPr>
          <p:cNvPr id="3" name="yt_shape_14478">
            <a:extLst>
              <a:ext uri="{FF2B5EF4-FFF2-40B4-BE49-F238E27FC236}">
                <a16:creationId xmlns:a16="http://schemas.microsoft.com/office/drawing/2014/main" id="{0A787D72-FD5F-9260-D8A5-478643B781BD}"/>
              </a:ext>
            </a:extLst>
          </p:cNvPr>
          <p:cNvSpPr txBox="1"/>
          <p:nvPr/>
        </p:nvSpPr>
        <p:spPr>
          <a:xfrm>
            <a:off x="540000" y="3995225"/>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教材第</a:t>
            </a:r>
            <a:r>
              <a:rPr lang="en-US" altLang="zh-CN" sz="2400" b="0" i="0" u="none">
                <a:solidFill>
                  <a:srgbClr val="000000"/>
                </a:solidFill>
                <a:effectLst/>
                <a:latin typeface="Times New Roman" pitchFamily="24"/>
                <a:ea typeface="Times New Roman" pitchFamily="24"/>
                <a:cs typeface="宋体" pitchFamily="24"/>
              </a:rPr>
              <a:t>133</a:t>
            </a:r>
            <a:r>
              <a:rPr lang="zh-CN" altLang="zh-CN" sz="2400" b="0" i="0" u="none">
                <a:solidFill>
                  <a:srgbClr val="000000"/>
                </a:solidFill>
                <a:effectLst/>
                <a:latin typeface="Times New Roman" pitchFamily="24"/>
                <a:ea typeface="楷体" pitchFamily="24"/>
                <a:cs typeface="宋体" pitchFamily="24"/>
              </a:rPr>
              <a:t>页第</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楷体" pitchFamily="24"/>
                <a:cs typeface="宋体" pitchFamily="24"/>
              </a:rPr>
              <a:t>题变式</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小明手中有</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宋体" pitchFamily="24"/>
                <a:cs typeface="宋体" pitchFamily="24"/>
              </a:rPr>
              <a:t>张背面相同的扑克牌</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红桃</a:t>
            </a:r>
            <a:r>
              <a:rPr lang="en-US" altLang="zh-CN" sz="2400" b="0" i="0" u="none">
                <a:solidFill>
                  <a:srgbClr val="000000"/>
                </a:solidFill>
                <a:effectLst/>
                <a:latin typeface="Times New Roman" pitchFamily="24"/>
                <a:ea typeface="Times New Roman" pitchFamily="24"/>
                <a:cs typeface="宋体" pitchFamily="24"/>
              </a:rPr>
              <a:t>K</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红桃</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黑桃</a:t>
            </a:r>
            <a:r>
              <a:rPr lang="en-US" altLang="zh-CN" sz="2400" b="0" i="0" u="none">
                <a:solidFill>
                  <a:srgbClr val="000000"/>
                </a:solidFill>
                <a:effectLst/>
                <a:latin typeface="Times New Roman" pitchFamily="24"/>
                <a:ea typeface="Times New Roman" pitchFamily="24"/>
                <a:cs typeface="宋体" pitchFamily="24"/>
              </a:rPr>
              <a:t>Q</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黑桃</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先将</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宋体" pitchFamily="24"/>
                <a:cs typeface="宋体" pitchFamily="24"/>
              </a:rPr>
              <a:t>张牌背面朝上洗匀</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再让小刚抽牌</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小刚从中任意抽取一张扑克牌</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抽到红桃的机会估计为</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50%</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p:sp>
        <p:nvSpPr>
          <p:cNvPr id="4" name="文本框 3">
            <a:extLst>
              <a:ext uri="{FF2B5EF4-FFF2-40B4-BE49-F238E27FC236}">
                <a16:creationId xmlns:a16="http://schemas.microsoft.com/office/drawing/2014/main" id="{701FFADC-4238-B38E-46C7-22B87BCD6978}"/>
              </a:ext>
            </a:extLst>
          </p:cNvPr>
          <p:cNvSpPr txBox="1"/>
          <p:nvPr/>
        </p:nvSpPr>
        <p:spPr>
          <a:xfrm>
            <a:off x="5021989" y="4899395"/>
            <a:ext cx="7388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50%</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478" name="yt_shape_14478"/>
          <p:cNvSpPr txBox="1"/>
          <p:nvPr/>
        </p:nvSpPr>
        <p:spPr>
          <a:xfrm>
            <a:off x="540119" y="900000"/>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从甲地到乙地有</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三条不同的公交线路</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为了了解早高峰期间这三条线路上的公交车从甲地到乙地的用时情况</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在每条线路上随机选取了</a:t>
            </a:r>
            <a:r>
              <a:rPr lang="en-US" altLang="zh-CN" sz="2400" b="0" i="0" u="none">
                <a:solidFill>
                  <a:srgbClr val="000000"/>
                </a:solidFill>
                <a:effectLst/>
                <a:latin typeface="Times New Roman" pitchFamily="24"/>
                <a:ea typeface="Times New Roman" pitchFamily="24"/>
                <a:cs typeface="宋体" pitchFamily="24"/>
              </a:rPr>
              <a:t>500</a:t>
            </a:r>
            <a:r>
              <a:rPr lang="zh-CN" altLang="zh-CN" sz="2400" b="0" i="0" u="none">
                <a:solidFill>
                  <a:srgbClr val="000000"/>
                </a:solidFill>
                <a:effectLst/>
                <a:latin typeface="Times New Roman" pitchFamily="24"/>
                <a:ea typeface="宋体" pitchFamily="24"/>
                <a:cs typeface="宋体" pitchFamily="24"/>
              </a:rPr>
              <a:t>个班次的公交车</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收集了这些班次的公交车用时</a:t>
            </a:r>
            <a:r>
              <a:rPr lang="en-US" altLang="zh-CN" sz="2400" b="0" i="1" u="none">
                <a:solidFill>
                  <a:srgbClr val="000000"/>
                </a:solidFill>
                <a:effectLst/>
                <a:latin typeface="Times New Roman" pitchFamily="24"/>
                <a:ea typeface="Times New Roman" pitchFamily="24"/>
                <a:cs typeface="宋体" pitchFamily="24"/>
              </a:rPr>
              <a:t>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单位</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分钟</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的数据</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统计如下</a:t>
            </a:r>
            <a:r>
              <a:rPr lang="zh-CN" altLang="zh-CN" sz="2400" b="0" i="0" u="none">
                <a:solidFill>
                  <a:srgbClr val="000000"/>
                </a:solidFill>
                <a:effectLst/>
                <a:latin typeface="宋体" pitchFamily="24"/>
                <a:ea typeface="宋体" pitchFamily="24"/>
                <a:cs typeface="宋体" pitchFamily="24"/>
              </a:rPr>
              <a:t>：</a:t>
            </a:r>
          </a:p>
        </p:txBody>
      </p:sp>
      <p:graphicFrame>
        <p:nvGraphicFramePr>
          <p:cNvPr id="3" name="yt_table_14480" title="H_238.21016">
            <a:extLst>
              <a:ext uri="{FF2B5EF4-FFF2-40B4-BE49-F238E27FC236}">
                <a16:creationId xmlns:a16="http://schemas.microsoft.com/office/drawing/2014/main" id="{21C04890-DFE5-0FFC-D756-F9F2CF8A2480}"/>
              </a:ext>
            </a:extLst>
          </p:cNvPr>
          <p:cNvGraphicFramePr>
            <a:graphicFrameLocks noGrp="1"/>
          </p:cNvGraphicFramePr>
          <p:nvPr>
            <p:extLst>
              <p:ext uri="{D42A27DB-BD31-4B8C-83A1-F6EECF244321}">
                <p14:modId xmlns:p14="http://schemas.microsoft.com/office/powerpoint/2010/main" val="562362859"/>
              </p:ext>
            </p:extLst>
          </p:nvPr>
        </p:nvGraphicFramePr>
        <p:xfrm>
          <a:off x="551267" y="2348880"/>
          <a:ext cx="11100614" cy="3025269"/>
        </p:xfrm>
        <a:graphic>
          <a:graphicData uri="http://schemas.openxmlformats.org/drawingml/2006/table">
            <a:tbl>
              <a:tblPr>
                <a:tableStyleId>{5940675A-B579-460E-94D1-54222C63F5DA}</a:tableStyleId>
              </a:tblPr>
              <a:tblGrid>
                <a:gridCol w="3750680">
                  <a:extLst>
                    <a:ext uri="{9D8B030D-6E8A-4147-A177-3AD203B41FA5}">
                      <a16:colId xmlns:a16="http://schemas.microsoft.com/office/drawing/2014/main" val="20000"/>
                    </a:ext>
                  </a:extLst>
                </a:gridCol>
                <a:gridCol w="1511298">
                  <a:extLst>
                    <a:ext uri="{9D8B030D-6E8A-4147-A177-3AD203B41FA5}">
                      <a16:colId xmlns:a16="http://schemas.microsoft.com/office/drawing/2014/main" val="20001"/>
                    </a:ext>
                  </a:extLst>
                </a:gridCol>
                <a:gridCol w="1511298">
                  <a:extLst>
                    <a:ext uri="{9D8B030D-6E8A-4147-A177-3AD203B41FA5}">
                      <a16:colId xmlns:a16="http://schemas.microsoft.com/office/drawing/2014/main" val="20002"/>
                    </a:ext>
                  </a:extLst>
                </a:gridCol>
                <a:gridCol w="1511298">
                  <a:extLst>
                    <a:ext uri="{9D8B030D-6E8A-4147-A177-3AD203B41FA5}">
                      <a16:colId xmlns:a16="http://schemas.microsoft.com/office/drawing/2014/main" val="20003"/>
                    </a:ext>
                  </a:extLst>
                </a:gridCol>
                <a:gridCol w="1511298">
                  <a:extLst>
                    <a:ext uri="{9D8B030D-6E8A-4147-A177-3AD203B41FA5}">
                      <a16:colId xmlns:a16="http://schemas.microsoft.com/office/drawing/2014/main" val="20004"/>
                    </a:ext>
                  </a:extLst>
                </a:gridCol>
                <a:gridCol w="1304742">
                  <a:extLst>
                    <a:ext uri="{9D8B030D-6E8A-4147-A177-3AD203B41FA5}">
                      <a16:colId xmlns:a16="http://schemas.microsoft.com/office/drawing/2014/main" val="20005"/>
                    </a:ext>
                  </a:extLst>
                </a:gridCol>
              </a:tblGrid>
              <a:tr h="467999">
                <a:tc>
                  <a:txBody>
                    <a:bodyPr/>
                    <a:lstStyle/>
                    <a:p>
                      <a:pPr algn="ctr" eaLnBrk="1" latinLnBrk="0" hangingPunct="0">
                        <a:lnSpc>
                          <a:spcPct val="129999"/>
                        </a:lnSpc>
                      </a:pPr>
                      <a:r>
                        <a:rPr lang="en-US" altLang="zh-CN" sz="2400" b="0" i="0"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宋体" pitchFamily="24"/>
                          <a:cs typeface="宋体" pitchFamily="24"/>
                        </a:rPr>
                        <a:t>公交车用时</a:t>
                      </a:r>
                      <a:endParaRPr lang="en-US" altLang="zh-CN" sz="2400" b="0" i="0" u="none">
                        <a:solidFill>
                          <a:srgbClr val="000000"/>
                        </a:solidFill>
                        <a:effectLst/>
                        <a:latin typeface="Times New Roman" pitchFamily="24"/>
                        <a:ea typeface="宋体" pitchFamily="24"/>
                        <a:cs typeface="宋体" pitchFamily="24"/>
                      </a:endParaRPr>
                    </a:p>
                    <a:p>
                      <a:pPr algn="l" eaLnBrk="1" latinLnBrk="0" hangingPunct="0">
                        <a:lnSpc>
                          <a:spcPct val="129999"/>
                        </a:lnSpc>
                      </a:pPr>
                      <a:endParaRPr lang="en-US" altLang="zh-CN" sz="2400" b="0" i="0" u="none">
                        <a:solidFill>
                          <a:srgbClr val="000000"/>
                        </a:solidFill>
                        <a:effectLst/>
                        <a:latin typeface="Times New Roman" pitchFamily="24"/>
                        <a:ea typeface="宋体" pitchFamily="24"/>
                        <a:cs typeface="宋体" pitchFamily="24"/>
                      </a:endParaRPr>
                    </a:p>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线路</a:t>
                      </a:r>
                      <a:r>
                        <a:rPr lang="zh-CN" altLang="zh-CN" sz="2400" b="0" i="1" u="none">
                          <a:solidFill>
                            <a:srgbClr val="000000"/>
                          </a:solidFill>
                          <a:effectLst/>
                          <a:latin typeface="Times New Roman" pitchFamily="24"/>
                          <a:ea typeface="宋体" pitchFamily="24"/>
                          <a:cs typeface="宋体" pitchFamily="24"/>
                        </a:rPr>
                        <a:t>　　　　</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30</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t</a:t>
                      </a:r>
                    </a:p>
                    <a:p>
                      <a:pPr algn="ctr" eaLnBrk="1" latinLnBrk="0" hangingPunct="0">
                        <a:lnSpc>
                          <a:spcPct val="129999"/>
                        </a:lnSpc>
                      </a:pP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35</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t</a:t>
                      </a:r>
                    </a:p>
                    <a:p>
                      <a:pPr algn="ctr" eaLnBrk="1" latinLnBrk="0" hangingPunct="0">
                        <a:lnSpc>
                          <a:spcPct val="129999"/>
                        </a:lnSpc>
                      </a:pP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40</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t</a:t>
                      </a:r>
                    </a:p>
                    <a:p>
                      <a:pPr algn="ctr" eaLnBrk="1" latinLnBrk="0" hangingPunct="0">
                        <a:lnSpc>
                          <a:spcPct val="129999"/>
                        </a:lnSpc>
                      </a:pP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45</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t</a:t>
                      </a:r>
                    </a:p>
                    <a:p>
                      <a:pPr algn="ctr" eaLnBrk="1" latinLnBrk="0" hangingPunct="0">
                        <a:lnSpc>
                          <a:spcPct val="129999"/>
                        </a:lnSpc>
                      </a:pP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合计</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latinLnBrk="0" hangingPunct="0">
                        <a:lnSpc>
                          <a:spcPct val="129999"/>
                        </a:lnSpc>
                      </a:pPr>
                      <a:r>
                        <a:rPr lang="en-US" altLang="zh-CN" sz="2400" b="0" i="1" u="none">
                          <a:solidFill>
                            <a:srgbClr val="000000"/>
                          </a:solidFill>
                          <a:effectLst/>
                          <a:latin typeface="Times New Roman" pitchFamily="24"/>
                          <a:ea typeface="Times New Roman" pitchFamily="24"/>
                          <a:cs typeface="宋体" pitchFamily="24"/>
                        </a:rPr>
                        <a:t>A</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59</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151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166</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124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r h="467999">
                <a:tc>
                  <a:txBody>
                    <a:bodyPr/>
                    <a:lstStyle/>
                    <a:p>
                      <a:pPr algn="ctr" eaLnBrk="1" latinLnBrk="0" hangingPunct="0">
                        <a:lnSpc>
                          <a:spcPct val="129999"/>
                        </a:lnSpc>
                      </a:pPr>
                      <a:r>
                        <a:rPr lang="en-US" altLang="zh-CN" sz="2400" b="0" i="1" u="none">
                          <a:solidFill>
                            <a:srgbClr val="000000"/>
                          </a:solidFill>
                          <a:effectLst/>
                          <a:latin typeface="Times New Roman" pitchFamily="24"/>
                          <a:ea typeface="Times New Roman" pitchFamily="24"/>
                          <a:cs typeface="宋体" pitchFamily="24"/>
                        </a:rPr>
                        <a:t>B</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122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278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2"/>
                  </a:ext>
                </a:extLst>
              </a:tr>
              <a:tr h="467999">
                <a:tc>
                  <a:txBody>
                    <a:bodyPr/>
                    <a:lstStyle/>
                    <a:p>
                      <a:pPr algn="ctr" eaLnBrk="1" latinLnBrk="0" hangingPunct="0">
                        <a:lnSpc>
                          <a:spcPct val="129999"/>
                        </a:lnSpc>
                      </a:pPr>
                      <a:r>
                        <a:rPr lang="en-US" altLang="zh-CN" sz="2400" b="0" i="1" u="none">
                          <a:solidFill>
                            <a:srgbClr val="000000"/>
                          </a:solidFill>
                          <a:effectLst/>
                          <a:latin typeface="Times New Roman" pitchFamily="24"/>
                          <a:ea typeface="Times New Roman" pitchFamily="24"/>
                          <a:cs typeface="宋体" pitchFamily="24"/>
                        </a:rPr>
                        <a:t>C</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265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167</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23</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3"/>
                  </a:ext>
                </a:extLst>
              </a:tr>
            </a:tbl>
          </a:graphicData>
        </a:graphic>
      </p:graphicFrame>
      <p:sp>
        <p:nvSpPr>
          <p:cNvPr id="4" name="yt_shape_14482">
            <a:extLst>
              <a:ext uri="{FF2B5EF4-FFF2-40B4-BE49-F238E27FC236}">
                <a16:creationId xmlns:a16="http://schemas.microsoft.com/office/drawing/2014/main" id="{E2E41B72-6413-CCE7-64F8-FADBBE13ACB8}"/>
              </a:ext>
            </a:extLst>
          </p:cNvPr>
          <p:cNvSpPr txBox="1"/>
          <p:nvPr/>
        </p:nvSpPr>
        <p:spPr>
          <a:xfrm>
            <a:off x="539882" y="5495890"/>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早高峰期间</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乘坐</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en-US" altLang="zh-CN" sz="2400" b="0" i="1" u="sng">
                <a:solidFill>
                  <a:srgbClr val="FF0000">
                    <a:alpha val="0"/>
                  </a:srgbClr>
                </a:solidFill>
                <a:effectLst/>
                <a:uFill>
                  <a:solidFill>
                    <a:srgbClr val="000000"/>
                  </a:solidFill>
                </a:uFill>
                <a:latin typeface="Times New Roman" pitchFamily="24"/>
                <a:ea typeface="Times New Roman" pitchFamily="24"/>
                <a:cs typeface="宋体" pitchFamily="24"/>
              </a:rPr>
              <a:t>C</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选填</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或</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线路上的公交车</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从甲地到乙地</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用时不超过</a:t>
            </a:r>
            <a:r>
              <a:rPr lang="en-US" altLang="zh-CN" sz="2400" b="0" i="0" u="none">
                <a:solidFill>
                  <a:srgbClr val="000000"/>
                </a:solidFill>
                <a:effectLst/>
                <a:latin typeface="Times New Roman" pitchFamily="24"/>
                <a:ea typeface="Times New Roman" pitchFamily="24"/>
                <a:cs typeface="宋体" pitchFamily="24"/>
              </a:rPr>
              <a:t>45</a:t>
            </a:r>
            <a:r>
              <a:rPr lang="zh-CN" altLang="zh-CN" sz="2400" b="0" i="0" u="none">
                <a:solidFill>
                  <a:srgbClr val="000000"/>
                </a:solidFill>
                <a:effectLst/>
                <a:latin typeface="Times New Roman" pitchFamily="24"/>
                <a:ea typeface="宋体" pitchFamily="24"/>
                <a:cs typeface="宋体" pitchFamily="24"/>
              </a:rPr>
              <a:t>分钟</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的可能性最大</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p:sp>
        <p:nvSpPr>
          <p:cNvPr id="5" name="文本框 4">
            <a:extLst>
              <a:ext uri="{FF2B5EF4-FFF2-40B4-BE49-F238E27FC236}">
                <a16:creationId xmlns:a16="http://schemas.microsoft.com/office/drawing/2014/main" id="{351B45B7-8C60-CCD0-8CAC-5BFBD59CB0DF}"/>
              </a:ext>
            </a:extLst>
          </p:cNvPr>
          <p:cNvSpPr txBox="1"/>
          <p:nvPr/>
        </p:nvSpPr>
        <p:spPr>
          <a:xfrm>
            <a:off x="3193071" y="5449084"/>
            <a:ext cx="383286" cy="569100"/>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C</a:t>
            </a:r>
            <a:endParaRPr lang="zh-CN" altLang="en-US">
              <a:solidFill>
                <a:srgbClr val="FF0000"/>
              </a:solidFill>
            </a:endParaRPr>
          </a:p>
        </p:txBody>
      </p:sp>
      <p:sp>
        <p:nvSpPr>
          <p:cNvPr id="6" name="yt_shape_14478">
            <a:extLst>
              <a:ext uri="{FF2B5EF4-FFF2-40B4-BE49-F238E27FC236}">
                <a16:creationId xmlns:a16="http://schemas.microsoft.com/office/drawing/2014/main" id="{C5342EF1-D8EF-0F6D-C3F8-736CCDF0B8E2}"/>
              </a:ext>
            </a:extLst>
          </p:cNvPr>
          <p:cNvSpPr txBox="1"/>
          <p:nvPr/>
        </p:nvSpPr>
        <p:spPr>
          <a:xfrm rot="759954">
            <a:off x="781852" y="2860504"/>
            <a:ext cx="2664296" cy="428515"/>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公交车用时的频数</a:t>
            </a:r>
            <a:r>
              <a:rPr lang="zh-CN" altLang="zh-CN" sz="2400" b="0" i="1" u="none">
                <a:solidFill>
                  <a:srgbClr val="000000"/>
                </a:solidFill>
                <a:effectLst/>
                <a:latin typeface="Times New Roman" pitchFamily="24"/>
                <a:ea typeface="宋体" pitchFamily="24"/>
                <a:cs typeface="宋体" pitchFamily="24"/>
              </a:rPr>
              <a:t>　　　</a:t>
            </a:r>
          </a:p>
        </p:txBody>
      </p:sp>
      <p:cxnSp>
        <p:nvCxnSpPr>
          <p:cNvPr id="7" name="直接连接符 6">
            <a:extLst>
              <a:ext uri="{FF2B5EF4-FFF2-40B4-BE49-F238E27FC236}">
                <a16:creationId xmlns:a16="http://schemas.microsoft.com/office/drawing/2014/main" id="{FC441858-69EB-7DDB-427D-311C569844DD}"/>
              </a:ext>
            </a:extLst>
          </p:cNvPr>
          <p:cNvCxnSpPr/>
          <p:nvPr/>
        </p:nvCxnSpPr>
        <p:spPr>
          <a:xfrm>
            <a:off x="1703395" y="2357600"/>
            <a:ext cx="2592288" cy="1440160"/>
          </a:xfrm>
          <a:prstGeom prst="line">
            <a:avLst/>
          </a:prstGeom>
        </p:spPr>
        <p:style>
          <a:lnRef idx="1">
            <a:schemeClr val="dk1"/>
          </a:lnRef>
          <a:fillRef idx="0">
            <a:schemeClr val="dk1"/>
          </a:fillRef>
          <a:effectRef idx="0">
            <a:schemeClr val="dk1"/>
          </a:effectRef>
          <a:fontRef idx="minor">
            <a:schemeClr val="tx1"/>
          </a:fontRef>
        </p:style>
      </p:cxnSp>
      <p:cxnSp>
        <p:nvCxnSpPr>
          <p:cNvPr id="8" name="直接连接符 7">
            <a:extLst>
              <a:ext uri="{FF2B5EF4-FFF2-40B4-BE49-F238E27FC236}">
                <a16:creationId xmlns:a16="http://schemas.microsoft.com/office/drawing/2014/main" id="{700AD360-B701-328F-AD49-E5D2CE7A605B}"/>
              </a:ext>
            </a:extLst>
          </p:cNvPr>
          <p:cNvCxnSpPr>
            <a:cxnSpLocks/>
          </p:cNvCxnSpPr>
          <p:nvPr/>
        </p:nvCxnSpPr>
        <p:spPr>
          <a:xfrm>
            <a:off x="551267" y="3149688"/>
            <a:ext cx="3744416" cy="642235"/>
          </a:xfrm>
          <a:prstGeom prst="line">
            <a:avLst/>
          </a:prstGeom>
        </p:spPr>
        <p:style>
          <a:lnRef idx="1">
            <a:schemeClr val="dk1"/>
          </a:lnRef>
          <a:fillRef idx="0">
            <a:schemeClr val="dk1"/>
          </a:fillRef>
          <a:effectRef idx="0">
            <a:schemeClr val="dk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483" name="yt_shape_14483"/>
          <p:cNvSpPr txBox="1"/>
          <p:nvPr/>
        </p:nvSpPr>
        <p:spPr>
          <a:xfrm>
            <a:off x="540000" y="900000"/>
            <a:ext cx="7078861"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7</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一枚硬币抛起后</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落地时正面朝上的机会有多大</a:t>
            </a:r>
            <a:r>
              <a:rPr lang="zh-CN" altLang="zh-CN" sz="2400" b="0" i="0" u="none">
                <a:solidFill>
                  <a:srgbClr val="000000"/>
                </a:solidFill>
                <a:effectLst/>
                <a:latin typeface="宋体" pitchFamily="24"/>
                <a:ea typeface="宋体" pitchFamily="24"/>
                <a:cs typeface="宋体" pitchFamily="24"/>
              </a:rPr>
              <a:t>？</a:t>
            </a:r>
          </a:p>
        </p:txBody>
      </p:sp>
      <p:sp>
        <p:nvSpPr>
          <p:cNvPr id="14484" name="yt_shape_14484"/>
          <p:cNvSpPr txBox="1"/>
          <p:nvPr/>
        </p:nvSpPr>
        <p:spPr>
          <a:xfrm>
            <a:off x="540000" y="1379303"/>
            <a:ext cx="2923877"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做出你的猜测</a:t>
            </a:r>
            <a:r>
              <a:rPr lang="zh-CN" altLang="zh-CN" sz="2400" b="0" i="0" u="none">
                <a:solidFill>
                  <a:srgbClr val="000000"/>
                </a:solidFill>
                <a:effectLst/>
                <a:latin typeface="宋体" pitchFamily="24"/>
                <a:ea typeface="宋体" pitchFamily="24"/>
                <a:cs typeface="宋体" pitchFamily="24"/>
              </a:rPr>
              <a:t>；</a:t>
            </a:r>
          </a:p>
        </p:txBody>
      </p:sp>
      <p:sp>
        <p:nvSpPr>
          <p:cNvPr id="14485" name="yt_shape_14485"/>
          <p:cNvSpPr txBox="1"/>
          <p:nvPr/>
        </p:nvSpPr>
        <p:spPr>
          <a:xfrm>
            <a:off x="540000" y="1858606"/>
            <a:ext cx="7950895"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一枚硬币抛起后</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落地时正面朝上的机会是</a:t>
            </a:r>
            <a:r>
              <a:rPr lang="en-US" altLang="zh-CN" sz="2400" b="0" i="0" u="none">
                <a:solidFill>
                  <a:srgbClr val="FF0000"/>
                </a:solidFill>
                <a:effectLst/>
                <a:latin typeface="Times New Roman" pitchFamily="24"/>
                <a:ea typeface="Times New Roman" pitchFamily="24"/>
                <a:cs typeface="宋体" pitchFamily="24"/>
              </a:rPr>
              <a:t>50%</a:t>
            </a:r>
            <a:r>
              <a:rPr lang="en-US" altLang="zh-CN" sz="2400" b="0" i="0" u="none">
                <a:solidFill>
                  <a:srgbClr val="FF0000"/>
                </a:solidFill>
                <a:effectLst/>
                <a:latin typeface="宋体" pitchFamily="24"/>
                <a:ea typeface="宋体" pitchFamily="24"/>
                <a:cs typeface="宋体" pitchFamily="24"/>
              </a:rPr>
              <a:t>.</a:t>
            </a:r>
          </a:p>
        </p:txBody>
      </p:sp>
      <p:sp>
        <p:nvSpPr>
          <p:cNvPr id="14486" name="yt_shape_14486"/>
          <p:cNvSpPr txBox="1"/>
          <p:nvPr/>
        </p:nvSpPr>
        <p:spPr>
          <a:xfrm>
            <a:off x="540119" y="2337909"/>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一名同学在做这个试验时说</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我只做了</a:t>
            </a:r>
            <a:r>
              <a:rPr lang="en-US" altLang="zh-CN" sz="2400" b="0" i="0" u="none">
                <a:solidFill>
                  <a:srgbClr val="000000"/>
                </a:solidFill>
                <a:effectLst/>
                <a:latin typeface="Times New Roman" pitchFamily="24"/>
                <a:ea typeface="Times New Roman" pitchFamily="24"/>
                <a:cs typeface="宋体" pitchFamily="24"/>
              </a:rPr>
              <a:t>10</a:t>
            </a:r>
            <a:r>
              <a:rPr lang="zh-CN" altLang="zh-CN" sz="2400" b="0" i="0" u="none">
                <a:solidFill>
                  <a:srgbClr val="000000"/>
                </a:solidFill>
                <a:effectLst/>
                <a:latin typeface="Times New Roman" pitchFamily="24"/>
                <a:ea typeface="宋体" pitchFamily="24"/>
                <a:cs typeface="宋体" pitchFamily="24"/>
              </a:rPr>
              <a:t>次试验就得到了正面朝上的机会约为</a:t>
            </a:r>
            <a:r>
              <a:rPr lang="en-US" altLang="zh-CN" sz="2400" b="0" i="0" u="none">
                <a:solidFill>
                  <a:srgbClr val="000000"/>
                </a:solidFill>
                <a:effectLst/>
                <a:latin typeface="Times New Roman" pitchFamily="24"/>
                <a:ea typeface="Times New Roman" pitchFamily="24"/>
                <a:cs typeface="宋体" pitchFamily="24"/>
              </a:rPr>
              <a:t>30%</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你同意此说法吗</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请说明理由</a:t>
            </a:r>
            <a:r>
              <a:rPr lang="en-US" altLang="zh-CN" sz="2400" b="0" i="0" u="none">
                <a:solidFill>
                  <a:srgbClr val="000000"/>
                </a:solidFill>
                <a:effectLst/>
                <a:latin typeface="宋体" pitchFamily="24"/>
                <a:ea typeface="宋体" pitchFamily="24"/>
                <a:cs typeface="宋体" pitchFamily="24"/>
              </a:rPr>
              <a:t>.</a:t>
            </a:r>
          </a:p>
        </p:txBody>
      </p:sp>
      <p:sp>
        <p:nvSpPr>
          <p:cNvPr id="14487" name="yt_shape_14487"/>
          <p:cNvSpPr txBox="1"/>
          <p:nvPr/>
        </p:nvSpPr>
        <p:spPr>
          <a:xfrm>
            <a:off x="540119" y="3297344"/>
            <a:ext cx="11111999" cy="1372299"/>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不同意此说法</a:t>
            </a:r>
            <a:r>
              <a:rPr lang="en-US"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理由</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因为试验的次数较少</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事件发生的频率与事件发生的机会有比较大的差距</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不能据此估计事件发生的机会大小</a:t>
            </a:r>
            <a:r>
              <a:rPr lang="en-US" altLang="zh-CN" sz="2400" b="0" i="0" u="none">
                <a:solidFill>
                  <a:srgbClr val="FF0000"/>
                </a:solidFill>
                <a:effectLst/>
                <a:latin typeface="宋体" pitchFamily="24"/>
                <a:ea typeface="宋体" pitchFamily="24"/>
                <a:cs typeface="宋体" pitchFamily="24"/>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485">
                                            <p:txEl>
                                              <p:pRg st="0" end="0"/>
                                            </p:txEl>
                                          </p:spTgt>
                                        </p:tgtEl>
                                        <p:attrNameLst>
                                          <p:attrName>style.visibility</p:attrName>
                                        </p:attrNameLst>
                                      </p:cBhvr>
                                      <p:to>
                                        <p:strVal val="visible"/>
                                      </p:to>
                                    </p:set>
                                    <p:animEffect transition="in" filter="blinds(horizontal)">
                                      <p:cBhvr>
                                        <p:cTn id="7" dur="500"/>
                                        <p:tgtEl>
                                          <p:spTgt spid="1448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487">
                                            <p:txEl>
                                              <p:pRg st="0" end="0"/>
                                            </p:txEl>
                                          </p:spTgt>
                                        </p:tgtEl>
                                        <p:attrNameLst>
                                          <p:attrName>style.visibility</p:attrName>
                                        </p:attrNameLst>
                                      </p:cBhvr>
                                      <p:to>
                                        <p:strVal val="visible"/>
                                      </p:to>
                                    </p:set>
                                    <p:animEffect transition="in" filter="blinds(horizontal)">
                                      <p:cBhvr>
                                        <p:cTn id="12" dur="500"/>
                                        <p:tgtEl>
                                          <p:spTgt spid="14487">
                                            <p:txEl>
                                              <p:pRg st="0" end="0"/>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4487">
                                            <p:txEl>
                                              <p:pRg st="1" end="1"/>
                                            </p:txEl>
                                          </p:spTgt>
                                        </p:tgtEl>
                                        <p:attrNameLst>
                                          <p:attrName>style.visibility</p:attrName>
                                        </p:attrNameLst>
                                      </p:cBhvr>
                                      <p:to>
                                        <p:strVal val="visible"/>
                                      </p:to>
                                    </p:set>
                                    <p:animEffect transition="in" filter="blinds(horizontal)">
                                      <p:cBhvr>
                                        <p:cTn id="15" dur="500"/>
                                        <p:tgtEl>
                                          <p:spTgt spid="1448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85" grpId="0" build="allAtOnce"/>
      <p:bldP spid="14487"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488" name="yt_shape_14488"/>
          <p:cNvSpPr txBox="1"/>
          <p:nvPr/>
        </p:nvSpPr>
        <p:spPr>
          <a:xfrm>
            <a:off x="540000" y="900000"/>
            <a:ext cx="8002191"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【易错点】</a:t>
            </a:r>
            <a:r>
              <a:rPr lang="zh-CN" altLang="zh-CN" sz="2400" b="0" i="1" u="none">
                <a:solidFill>
                  <a:srgbClr val="FF0000"/>
                </a:solidFill>
                <a:effectLst/>
                <a:latin typeface="Times New Roman" pitchFamily="24"/>
                <a:ea typeface="宋体" pitchFamily="24"/>
                <a:cs typeface="宋体" pitchFamily="24"/>
              </a:rPr>
              <a:t>　</a:t>
            </a:r>
            <a:r>
              <a:rPr lang="zh-CN" altLang="zh-CN" sz="2400" b="0" i="0" u="none">
                <a:solidFill>
                  <a:srgbClr val="FF0000"/>
                </a:solidFill>
                <a:effectLst/>
                <a:latin typeface="Times New Roman" pitchFamily="24"/>
                <a:ea typeface="黑体" pitchFamily="24"/>
                <a:cs typeface="宋体" pitchFamily="24"/>
              </a:rPr>
              <a:t>对随机事件发生的机会大小理解不透彻而出错</a:t>
            </a:r>
          </a:p>
        </p:txBody>
      </p:sp>
      <p:sp>
        <p:nvSpPr>
          <p:cNvPr id="2" name="yt_shape_14489">
            <a:extLst>
              <a:ext uri="{FF2B5EF4-FFF2-40B4-BE49-F238E27FC236}">
                <a16:creationId xmlns:a16="http://schemas.microsoft.com/office/drawing/2014/main" id="{0D2BFE44-38A5-9D3E-F8B5-6653CB9656CA}"/>
              </a:ext>
            </a:extLst>
          </p:cNvPr>
          <p:cNvSpPr txBox="1"/>
          <p:nvPr/>
        </p:nvSpPr>
        <p:spPr>
          <a:xfrm>
            <a:off x="695400" y="1418673"/>
            <a:ext cx="8019824"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8</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某种彩票的中奖机会是</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下列说法正确的是</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0"/>
                <a:ea typeface="宋体" pitchFamily="10"/>
                <a:cs typeface="宋体" pitchFamily="10"/>
              </a:rPr>
              <a:t>　</a:t>
            </a:r>
            <a:r>
              <a:rPr lang="en-US" altLang="zh-CN" sz="2400" b="0" i="0" u="none">
                <a:solidFill>
                  <a:srgbClr val="FF0000">
                    <a:alpha val="0"/>
                  </a:srgbClr>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10"/>
                <a:ea typeface="宋体" pitchFamily="10"/>
                <a:cs typeface="宋体" pitchFamily="10"/>
              </a:rPr>
              <a:t>　</a:t>
            </a:r>
            <a:r>
              <a:rPr lang="zh-CN" altLang="zh-CN" sz="2400" b="0" i="0" u="none">
                <a:solidFill>
                  <a:srgbClr val="000000"/>
                </a:solidFill>
                <a:effectLst/>
                <a:latin typeface="宋体" pitchFamily="24"/>
                <a:ea typeface="宋体" pitchFamily="24"/>
                <a:cs typeface="宋体" pitchFamily="24"/>
              </a:rPr>
              <a:t>）</a:t>
            </a:r>
          </a:p>
        </p:txBody>
      </p:sp>
      <p:graphicFrame>
        <p:nvGraphicFramePr>
          <p:cNvPr id="3" name="yt_table_14490" title="H_133.66016">
            <a:extLst>
              <a:ext uri="{FF2B5EF4-FFF2-40B4-BE49-F238E27FC236}">
                <a16:creationId xmlns:a16="http://schemas.microsoft.com/office/drawing/2014/main" id="{436EA9DA-22CD-A254-06B9-A964A789E251}"/>
              </a:ext>
            </a:extLst>
          </p:cNvPr>
          <p:cNvGraphicFramePr>
            <a:graphicFrameLocks noGrp="1"/>
          </p:cNvGraphicFramePr>
          <p:nvPr>
            <p:extLst>
              <p:ext uri="{D42A27DB-BD31-4B8C-83A1-F6EECF244321}">
                <p14:modId xmlns:p14="http://schemas.microsoft.com/office/powerpoint/2010/main" val="922990104"/>
              </p:ext>
            </p:extLst>
          </p:nvPr>
        </p:nvGraphicFramePr>
        <p:xfrm>
          <a:off x="695400" y="2050340"/>
          <a:ext cx="7459664" cy="1697484"/>
        </p:xfrm>
        <a:graphic>
          <a:graphicData uri="http://schemas.openxmlformats.org/drawingml/2006/table">
            <a:tbl>
              <a:tblPr/>
              <a:tblGrid>
                <a:gridCol w="7459664">
                  <a:extLst>
                    <a:ext uri="{9D8B030D-6E8A-4147-A177-3AD203B41FA5}">
                      <a16:colId xmlns:a16="http://schemas.microsoft.com/office/drawing/2014/main" val="10639"/>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买</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张这种彩票一定不会中奖</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55"/>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买</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张这种彩票一定会中奖</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56"/>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买</a:t>
                      </a:r>
                      <a:r>
                        <a:rPr lang="en-US" altLang="zh-CN" sz="2400" b="0" i="0" u="none">
                          <a:solidFill>
                            <a:srgbClr val="000000"/>
                          </a:solidFill>
                          <a:effectLst/>
                          <a:latin typeface="Times New Roman" pitchFamily="24"/>
                          <a:ea typeface="Times New Roman" pitchFamily="24"/>
                          <a:cs typeface="宋体" pitchFamily="24"/>
                        </a:rPr>
                        <a:t>100</a:t>
                      </a:r>
                      <a:r>
                        <a:rPr lang="zh-CN" altLang="zh-CN" sz="2400" b="0" i="0" u="none">
                          <a:solidFill>
                            <a:srgbClr val="000000"/>
                          </a:solidFill>
                          <a:effectLst/>
                          <a:latin typeface="Times New Roman" pitchFamily="24"/>
                          <a:ea typeface="宋体" pitchFamily="24"/>
                          <a:cs typeface="宋体" pitchFamily="24"/>
                        </a:rPr>
                        <a:t>张这种彩票一定会中奖</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57"/>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当购买彩票的数量很大时</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中奖的频率稳定在</a:t>
                      </a:r>
                      <a:r>
                        <a:rPr lang="en-US" altLang="zh-CN" sz="2400" b="0" i="0" u="none">
                          <a:solidFill>
                            <a:srgbClr val="000000"/>
                          </a:solidFill>
                          <a:effectLst/>
                          <a:latin typeface="Times New Roman" pitchFamily="24"/>
                          <a:ea typeface="Times New Roman" pitchFamily="24"/>
                          <a:cs typeface="宋体" pitchFamily="24"/>
                        </a:rPr>
                        <a:t>1%</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58"/>
                  </a:ext>
                </a:extLst>
              </a:tr>
            </a:tbl>
          </a:graphicData>
        </a:graphic>
      </p:graphicFrame>
      <p:sp>
        <p:nvSpPr>
          <p:cNvPr id="4" name="文本框 3">
            <a:extLst>
              <a:ext uri="{FF2B5EF4-FFF2-40B4-BE49-F238E27FC236}">
                <a16:creationId xmlns:a16="http://schemas.microsoft.com/office/drawing/2014/main" id="{DE53AF16-454C-C503-5EEC-0AF37B0CDA81}"/>
              </a:ext>
            </a:extLst>
          </p:cNvPr>
          <p:cNvSpPr txBox="1"/>
          <p:nvPr/>
        </p:nvSpPr>
        <p:spPr>
          <a:xfrm>
            <a:off x="7717389" y="1371867"/>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492" name="yt_shape_14492"/>
          <p:cNvSpPr txBox="1"/>
          <p:nvPr/>
        </p:nvSpPr>
        <p:spPr>
          <a:xfrm>
            <a:off x="540000" y="900000"/>
            <a:ext cx="4078039" cy="701923"/>
          </a:xfrm>
          <a:prstGeom prst="rect">
            <a:avLst/>
          </a:prstGeom>
        </p:spPr>
        <p:txBody>
          <a:bodyPr vert="horz" wrap="none" lIns="0" tIns="0" rIns="0" bIns="0" rtlCol="0">
            <a:spAutoFit/>
          </a:bodyPr>
          <a:lstStyle/>
          <a:p>
            <a:pPr algn="l" eaLnBrk="1" latinLnBrk="0" hangingPunct="0">
              <a:lnSpc>
                <a:spcPct val="129999"/>
              </a:lnSpc>
            </a:pPr>
            <a:r>
              <a:rPr lang="zh-CN" altLang="zh-CN" sz="3850" b="0" i="0" u="none" spc="31800">
                <a:noFill/>
                <a:effectLst/>
                <a:latin typeface="NEU-BZ-S92" pitchFamily="38"/>
                <a:ea typeface="宋体" pitchFamily="38"/>
                <a:cs typeface="宋体" pitchFamily="38"/>
                <a:sym typeface="Finished"/>
              </a:rPr>
              <a:t>⁠</a:t>
            </a:r>
            <a:endParaRPr lang="zh-CN" altLang="zh-CN" sz="3850" b="0" i="0" u="none" spc="31800">
              <a:solidFill>
                <a:srgbClr val="1EE3CF"/>
              </a:solidFill>
              <a:effectLst/>
              <a:latin typeface="NEU-BZ-S92" pitchFamily="38"/>
              <a:ea typeface="宋体" pitchFamily="38"/>
              <a:cs typeface="宋体" pitchFamily="38"/>
              <a:sym typeface="Finished"/>
              <a:hlinkClick r:id="" action="ppaction://macro?name={&quot;type&quot;:&quot;ImageText&quot;,&quot;item&quot;:&quot;ImageText&quot;,&quot;path&quot;:&quot;\\ImageTexts\\7ab73796-ab22-49fc-a0ca-870ab5080668.png&quot;}"/>
            </a:endParaRPr>
          </a:p>
        </p:txBody>
      </p:sp>
      <p:sp>
        <p:nvSpPr>
          <p:cNvPr id="14493" name="yt_shape_14493"/>
          <p:cNvSpPr txBox="1"/>
          <p:nvPr/>
        </p:nvSpPr>
        <p:spPr>
          <a:xfrm>
            <a:off x="540119" y="1652711"/>
            <a:ext cx="11111999" cy="185243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9</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汉中龙岗中学月考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一粒木质中国象棋棋子</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兵</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它的正面雕刻一个</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兵</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字</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它的反面是平的</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将它从一定高度下掷</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落地反弹后可能是</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兵</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字面朝上</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也可能是</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兵</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字面朝下</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由于棋子的两面不均匀</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为了估计</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兵</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字面朝上出现的机会</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某小组做了棋子下掷试验</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试验数据如下表</a:t>
            </a:r>
            <a:r>
              <a:rPr lang="zh-CN" altLang="zh-CN" sz="2400" b="0" i="0" u="none">
                <a:solidFill>
                  <a:srgbClr val="000000"/>
                </a:solidFill>
                <a:effectLst/>
                <a:latin typeface="宋体" pitchFamily="24"/>
                <a:ea typeface="宋体" pitchFamily="24"/>
                <a:cs typeface="宋体" pitchFamily="24"/>
              </a:rPr>
              <a:t>：</a:t>
            </a:r>
          </a:p>
        </p:txBody>
      </p:sp>
      <p:graphicFrame>
        <p:nvGraphicFramePr>
          <p:cNvPr id="14494" name="yt_table_14494" title="H_197.0151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77843643"/>
              </p:ext>
            </p:extLst>
          </p:nvPr>
        </p:nvGraphicFramePr>
        <p:xfrm>
          <a:off x="540000" y="3668154"/>
          <a:ext cx="11111998" cy="1554799"/>
        </p:xfrm>
        <a:graphic>
          <a:graphicData uri="http://schemas.openxmlformats.org/drawingml/2006/table">
            <a:tbl>
              <a:tblPr>
                <a:tableStyleId>{5940675A-B579-460E-94D1-54222C63F5DA}</a:tableStyleId>
              </a:tblPr>
              <a:tblGrid>
                <a:gridCol w="4259856">
                  <a:extLst>
                    <a:ext uri="{9D8B030D-6E8A-4147-A177-3AD203B41FA5}">
                      <a16:colId xmlns:a16="http://schemas.microsoft.com/office/drawing/2014/main" val="20000"/>
                    </a:ext>
                  </a:extLst>
                </a:gridCol>
                <a:gridCol w="648072">
                  <a:extLst>
                    <a:ext uri="{9D8B030D-6E8A-4147-A177-3AD203B41FA5}">
                      <a16:colId xmlns:a16="http://schemas.microsoft.com/office/drawing/2014/main" val="20001"/>
                    </a:ext>
                  </a:extLst>
                </a:gridCol>
                <a:gridCol w="936104">
                  <a:extLst>
                    <a:ext uri="{9D8B030D-6E8A-4147-A177-3AD203B41FA5}">
                      <a16:colId xmlns:a16="http://schemas.microsoft.com/office/drawing/2014/main" val="20002"/>
                    </a:ext>
                  </a:extLst>
                </a:gridCol>
                <a:gridCol w="864096">
                  <a:extLst>
                    <a:ext uri="{9D8B030D-6E8A-4147-A177-3AD203B41FA5}">
                      <a16:colId xmlns:a16="http://schemas.microsoft.com/office/drawing/2014/main" val="20003"/>
                    </a:ext>
                  </a:extLst>
                </a:gridCol>
                <a:gridCol w="936104">
                  <a:extLst>
                    <a:ext uri="{9D8B030D-6E8A-4147-A177-3AD203B41FA5}">
                      <a16:colId xmlns:a16="http://schemas.microsoft.com/office/drawing/2014/main" val="20004"/>
                    </a:ext>
                  </a:extLst>
                </a:gridCol>
                <a:gridCol w="864096">
                  <a:extLst>
                    <a:ext uri="{9D8B030D-6E8A-4147-A177-3AD203B41FA5}">
                      <a16:colId xmlns:a16="http://schemas.microsoft.com/office/drawing/2014/main" val="20005"/>
                    </a:ext>
                  </a:extLst>
                </a:gridCol>
                <a:gridCol w="936104">
                  <a:extLst>
                    <a:ext uri="{9D8B030D-6E8A-4147-A177-3AD203B41FA5}">
                      <a16:colId xmlns:a16="http://schemas.microsoft.com/office/drawing/2014/main" val="20006"/>
                    </a:ext>
                  </a:extLst>
                </a:gridCol>
                <a:gridCol w="864096">
                  <a:extLst>
                    <a:ext uri="{9D8B030D-6E8A-4147-A177-3AD203B41FA5}">
                      <a16:colId xmlns:a16="http://schemas.microsoft.com/office/drawing/2014/main" val="20007"/>
                    </a:ext>
                  </a:extLst>
                </a:gridCol>
                <a:gridCol w="803470">
                  <a:extLst>
                    <a:ext uri="{9D8B030D-6E8A-4147-A177-3AD203B41FA5}">
                      <a16:colId xmlns:a16="http://schemas.microsoft.com/office/drawing/2014/main" val="20008"/>
                    </a:ext>
                  </a:extLst>
                </a:gridCol>
              </a:tblGrid>
              <a:tr h="467999">
                <a:tc>
                  <a:txBody>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试验次数</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80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120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140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160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latinLnBrk="0" hangingPunct="0">
                        <a:lnSpc>
                          <a:spcPct val="129999"/>
                        </a:lnSpc>
                      </a:pP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兵</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字面朝上的频数</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FF0000">
                              <a:alpha val="0"/>
                            </a:srgbClr>
                          </a:solidFill>
                          <a:effectLst/>
                          <a:latin typeface="Times New Roman" pitchFamily="24"/>
                          <a:ea typeface="Times New Roman" pitchFamily="24"/>
                          <a:cs typeface="宋体" pitchFamily="24"/>
                        </a:rPr>
                        <a:t>18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47</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66</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78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88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r h="467999">
                <a:tc>
                  <a:txBody>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相应的频率</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7</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63</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59</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FF0000">
                              <a:alpha val="0"/>
                            </a:srgbClr>
                          </a:solidFill>
                          <a:effectLst/>
                          <a:latin typeface="Times New Roman" pitchFamily="24"/>
                          <a:ea typeface="Times New Roman" pitchFamily="24"/>
                          <a:cs typeface="宋体" pitchFamily="24"/>
                        </a:rPr>
                        <a:t>0</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55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56</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2"/>
                  </a:ext>
                </a:extLst>
              </a:tr>
            </a:tbl>
          </a:graphicData>
        </a:graphic>
      </p:graphicFrame>
      <p:pic>
        <p:nvPicPr>
          <p:cNvPr id="3" name="yt_shape_1683887732097">
            <a:extLst>
              <a:ext uri="{FF2B5EF4-FFF2-40B4-BE49-F238E27FC236}">
                <a16:creationId xmlns:a16="http://schemas.microsoft.com/office/drawing/2014/main" id="{9C95C2E7-BD72-4EFB-4DD8-F43A57397D25}"/>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603500" y="929931"/>
            <a:ext cx="3911664" cy="635274"/>
          </a:xfrm>
          <a:prstGeom prst="rect">
            <a:avLst/>
          </a:prstGeom>
        </p:spPr>
      </p:pic>
      <p:sp>
        <p:nvSpPr>
          <p:cNvPr id="2" name="文本框 1">
            <a:extLst>
              <a:ext uri="{FF2B5EF4-FFF2-40B4-BE49-F238E27FC236}">
                <a16:creationId xmlns:a16="http://schemas.microsoft.com/office/drawing/2014/main" id="{2230A17B-9E8F-F88D-19DB-7987A0EC0E71}"/>
              </a:ext>
            </a:extLst>
          </p:cNvPr>
          <p:cNvSpPr txBox="1"/>
          <p:nvPr/>
        </p:nvSpPr>
        <p:spPr>
          <a:xfrm>
            <a:off x="5633210" y="4243186"/>
            <a:ext cx="484886" cy="521666"/>
          </a:xfrm>
          <a:prstGeom prst="rect">
            <a:avLst/>
          </a:prstGeom>
          <a:noFill/>
        </p:spPr>
        <p:txBody>
          <a:bodyPr vert="horz" wrap="none" rtlCol="0">
            <a:noAutofit/>
          </a:bodyPr>
          <a:lstStyle/>
          <a:p>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18</a:t>
            </a:r>
            <a:endParaRPr lang="zh-CN" altLang="en-US">
              <a:solidFill>
                <a:srgbClr val="FF0000"/>
              </a:solidFill>
            </a:endParaRPr>
          </a:p>
        </p:txBody>
      </p:sp>
      <p:sp>
        <p:nvSpPr>
          <p:cNvPr id="4" name="文本框 3">
            <a:extLst>
              <a:ext uri="{FF2B5EF4-FFF2-40B4-BE49-F238E27FC236}">
                <a16:creationId xmlns:a16="http://schemas.microsoft.com/office/drawing/2014/main" id="{D4188DA4-9603-462A-A21E-CD2442D7F88E}"/>
              </a:ext>
            </a:extLst>
          </p:cNvPr>
          <p:cNvSpPr txBox="1"/>
          <p:nvPr/>
        </p:nvSpPr>
        <p:spPr>
          <a:xfrm>
            <a:off x="9120336" y="4764852"/>
            <a:ext cx="789685" cy="517983"/>
          </a:xfrm>
          <a:prstGeom prst="rect">
            <a:avLst/>
          </a:prstGeom>
          <a:noFill/>
        </p:spPr>
        <p:txBody>
          <a:bodyPr vert="horz" wrap="none" rtlCol="0">
            <a:noAutofit/>
          </a:bodyPr>
          <a:lstStyle/>
          <a:p>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55</a:t>
            </a:r>
            <a:endParaRPr lang="zh-CN" altLang="en-US">
              <a:solidFill>
                <a:srgbClr val="FF0000"/>
              </a:solidFill>
            </a:endParaRPr>
          </a:p>
        </p:txBody>
      </p:sp>
      <p:sp>
        <p:nvSpPr>
          <p:cNvPr id="5" name="yt_shape_14496">
            <a:extLst>
              <a:ext uri="{FF2B5EF4-FFF2-40B4-BE49-F238E27FC236}">
                <a16:creationId xmlns:a16="http://schemas.microsoft.com/office/drawing/2014/main" id="{64D2A369-3D8A-A85B-33F7-A59E76E70209}"/>
              </a:ext>
            </a:extLst>
          </p:cNvPr>
          <p:cNvSpPr txBox="1"/>
          <p:nvPr/>
        </p:nvSpPr>
        <p:spPr>
          <a:xfrm>
            <a:off x="335360" y="5357114"/>
            <a:ext cx="3847207"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请将数据表补充完整</a:t>
            </a:r>
            <a:r>
              <a:rPr lang="zh-CN" altLang="zh-CN" sz="2400" b="0" i="0" u="none">
                <a:solidFill>
                  <a:srgbClr val="000000"/>
                </a:solidFill>
                <a:effectLst/>
                <a:latin typeface="宋体" pitchFamily="24"/>
                <a:ea typeface="宋体" pitchFamily="24"/>
                <a:cs typeface="宋体" pitchFamily="24"/>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500" name="yt_shape_14500"/>
          <p:cNvSpPr txBox="1"/>
          <p:nvPr/>
        </p:nvSpPr>
        <p:spPr>
          <a:xfrm>
            <a:off x="540000" y="900000"/>
            <a:ext cx="7232749"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在图中画出</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兵</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字面朝上的频率分布折线图</a:t>
            </a:r>
            <a:r>
              <a:rPr lang="zh-CN" altLang="zh-CN" sz="2400" b="0" i="0" u="none">
                <a:solidFill>
                  <a:srgbClr val="000000"/>
                </a:solidFill>
                <a:effectLst/>
                <a:latin typeface="宋体" pitchFamily="24"/>
                <a:ea typeface="宋体" pitchFamily="24"/>
                <a:cs typeface="宋体" pitchFamily="24"/>
              </a:rPr>
              <a:t>；</a:t>
            </a:r>
          </a:p>
        </p:txBody>
      </p:sp>
      <p:sp>
        <p:nvSpPr>
          <p:cNvPr id="3" name="yt_shape_14501"/>
          <p:cNvSpPr txBox="1"/>
          <p:nvPr/>
        </p:nvSpPr>
        <p:spPr>
          <a:xfrm>
            <a:off x="562633" y="1438785"/>
            <a:ext cx="2923877"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如图所示</a:t>
            </a:r>
            <a:r>
              <a:rPr lang="zh-CN" altLang="zh-CN" sz="2400" b="0" i="0" u="none">
                <a:solidFill>
                  <a:srgbClr val="FF0000"/>
                </a:solidFill>
                <a:effectLst/>
                <a:latin typeface="宋体" pitchFamily="24"/>
                <a:ea typeface="宋体" pitchFamily="24"/>
                <a:cs typeface="宋体" pitchFamily="24"/>
              </a:rPr>
              <a:t>；</a:t>
            </a:r>
          </a:p>
        </p:txBody>
      </p:sp>
      <p:pic>
        <p:nvPicPr>
          <p:cNvPr id="14502" name="yt_image_14502">
            <a:extLst>
              <a:ext uri="">
                <a16:creationId xmlns:a16="http://schemas.microsoft.com/office/drawing/2014/main" xmlns:a14="http://schemas.microsoft.com/office/drawing/2010/main" xmlns:p14="http://schemas.microsoft.com/office/powerpoint/2010/main" xmlns="" id="{5351258F-BC95-41E6-9372-C2FE361B0291}"/>
              </a:ext>
            </a:extLst>
          </p:cNvPr>
          <p:cNvPicPr>
            <a:picLocks noChangeAspect="1" noChangeArrowheads="1"/>
          </p:cNvPicPr>
          <p:nvPr/>
        </p:nvPicPr>
        <p:blipFill>
          <a:blip r:embed="rId2" cstate="print"/>
          <a:srcRect/>
          <a:stretch>
            <a:fillRect/>
          </a:stretch>
        </p:blipFill>
        <p:spPr bwMode="auto">
          <a:xfrm>
            <a:off x="7392144" y="2028104"/>
            <a:ext cx="4279392" cy="2418993"/>
          </a:xfrm>
          <a:prstGeom prst="rect">
            <a:avLst/>
          </a:prstGeom>
          <a:noFill/>
          <a:extLst>
            <a:ext uri="{909E8E84-426E-40DD-AFC4-6F175D3DCCD1}">
              <a14:hiddenFill xmlns:a14="http://schemas.microsoft.com/office/drawing/2010/main">
                <a:solidFill>
                  <a:srgbClr val="FFFFFF"/>
                </a:solidFill>
              </a14:hiddenFill>
            </a:ext>
          </a:extLst>
        </p:spPr>
      </p:pic>
      <p:pic>
        <p:nvPicPr>
          <p:cNvPr id="14504" name="yt_image_14504">
            <a:extLst>
              <a:ext uri="">
                <a16:creationId xmlns:a16="http://schemas.microsoft.com/office/drawing/2014/main" xmlns:a14="http://schemas.microsoft.com/office/drawing/2010/main" xmlns:p14="http://schemas.microsoft.com/office/powerpoint/2010/main" xmlns="" id="{5351258F-BC95-41E6-9372-C2FE361B0291}"/>
              </a:ext>
            </a:extLst>
          </p:cNvPr>
          <p:cNvPicPr>
            <a:picLocks noChangeAspect="1" noChangeArrowheads="1"/>
          </p:cNvPicPr>
          <p:nvPr/>
        </p:nvPicPr>
        <p:blipFill>
          <a:blip r:embed="rId3" cstate="print"/>
          <a:srcRect/>
          <a:stretch>
            <a:fillRect/>
          </a:stretch>
        </p:blipFill>
        <p:spPr bwMode="auto">
          <a:xfrm>
            <a:off x="2423592" y="1977571"/>
            <a:ext cx="4351654" cy="2435832"/>
          </a:xfrm>
          <a:prstGeom prst="rect">
            <a:avLst/>
          </a:prstGeom>
          <a:noFill/>
          <a:extLst>
            <a:ext uri="{909E8E84-426E-40DD-AFC4-6F175D3DCCD1}">
              <a14:hiddenFill xmlns:a14="http://schemas.microsoft.com/office/drawing/2010/main">
                <a:solidFill>
                  <a:srgbClr val="FFFFFF"/>
                </a:solidFill>
              </a14:hiddenFill>
            </a:ext>
          </a:extLst>
        </p:spPr>
      </p:pic>
      <p:sp>
        <p:nvSpPr>
          <p:cNvPr id="2" name="yt_shape_14506">
            <a:extLst>
              <a:ext uri="{FF2B5EF4-FFF2-40B4-BE49-F238E27FC236}">
                <a16:creationId xmlns:a16="http://schemas.microsoft.com/office/drawing/2014/main" id="{74B7E991-8743-F980-D2A9-34DD83446B45}"/>
              </a:ext>
            </a:extLst>
          </p:cNvPr>
          <p:cNvSpPr txBox="1"/>
          <p:nvPr/>
        </p:nvSpPr>
        <p:spPr>
          <a:xfrm>
            <a:off x="562633" y="4666908"/>
            <a:ext cx="11111999" cy="89216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如果试验继续进行下去</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根据表中的数据</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这个试验的频率将稳定在一个数值附近</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请你估计这个数值是多少</a:t>
            </a:r>
            <a:r>
              <a:rPr lang="en-US" altLang="zh-CN" sz="2400" b="0" i="0" u="none">
                <a:solidFill>
                  <a:srgbClr val="000000"/>
                </a:solidFill>
                <a:effectLst/>
                <a:latin typeface="宋体" pitchFamily="24"/>
                <a:ea typeface="宋体" pitchFamily="24"/>
                <a:cs typeface="宋体" pitchFamily="24"/>
              </a:rPr>
              <a:t>.</a:t>
            </a:r>
          </a:p>
        </p:txBody>
      </p:sp>
      <p:sp>
        <p:nvSpPr>
          <p:cNvPr id="4" name="yt_shape_14507">
            <a:extLst>
              <a:ext uri="{FF2B5EF4-FFF2-40B4-BE49-F238E27FC236}">
                <a16:creationId xmlns:a16="http://schemas.microsoft.com/office/drawing/2014/main" id="{2BD31696-401F-CC64-CFF0-A95607756BAC}"/>
              </a:ext>
            </a:extLst>
          </p:cNvPr>
          <p:cNvSpPr txBox="1"/>
          <p:nvPr/>
        </p:nvSpPr>
        <p:spPr>
          <a:xfrm>
            <a:off x="562514" y="5762227"/>
            <a:ext cx="4308872"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估计这个数值是</a:t>
            </a:r>
            <a:r>
              <a:rPr lang="en-US" altLang="zh-CN" sz="2400" b="0" i="0" u="none">
                <a:solidFill>
                  <a:srgbClr val="FF0000"/>
                </a:solidFill>
                <a:effectLst/>
                <a:latin typeface="Times New Roman" pitchFamily="24"/>
                <a:ea typeface="Times New Roman" pitchFamily="24"/>
                <a:cs typeface="宋体" pitchFamily="24"/>
              </a:rPr>
              <a:t>0</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55</a:t>
            </a:r>
            <a:r>
              <a:rPr lang="en-US" altLang="zh-CN" sz="2400" b="0" i="0" u="none">
                <a:solidFill>
                  <a:srgbClr val="FF0000"/>
                </a:solidFill>
                <a:effectLst/>
                <a:latin typeface="宋体" pitchFamily="24"/>
                <a:ea typeface="宋体" pitchFamily="24"/>
                <a:cs typeface="宋体" pitchFamily="24"/>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4504"/>
                                        </p:tgtEl>
                                        <p:attrNameLst>
                                          <p:attrName>style.visibility</p:attrName>
                                        </p:attrNameLst>
                                      </p:cBhvr>
                                      <p:to>
                                        <p:strVal val="visible"/>
                                      </p:to>
                                    </p:set>
                                    <p:animEffect transition="in" filter="blinds(horizontal)">
                                      <p:cBhvr>
                                        <p:cTn id="10" dur="500"/>
                                        <p:tgtEl>
                                          <p:spTgt spid="1450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blinds(horizontal)">
                                      <p:cBhvr>
                                        <p:cTn id="15"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1268</Words>
  <Application>Microsoft Office PowerPoint</Application>
  <PresentationFormat>宽屏</PresentationFormat>
  <Paragraphs>173</Paragraphs>
  <Slides>11</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11</vt:i4>
      </vt:variant>
    </vt:vector>
  </HeadingPairs>
  <TitlesOfParts>
    <vt:vector size="18" baseType="lpstr">
      <vt:lpstr>NEU-BZ-S92</vt:lpstr>
      <vt:lpstr>宋体</vt:lpstr>
      <vt:lpstr>Arial</vt:lpstr>
      <vt:lpstr>Calibri Light</vt:lpstr>
      <vt:lpstr>Cambria Math</vt:lpstr>
      <vt:lpstr>Times New Roman</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123456789</cp:lastModifiedBy>
  <cp:revision>42</cp:revision>
  <dcterms:created xsi:type="dcterms:W3CDTF">2023-05-05T05:33:04Z</dcterms:created>
  <dcterms:modified xsi:type="dcterms:W3CDTF">2023-05-13T16:26:21Z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