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7" r:id="rId5"/>
    <p:sldId id="368" r:id="rId6"/>
    <p:sldId id="369" r:id="rId7"/>
    <p:sldId id="370" r:id="rId8"/>
    <p:sldId id="372" r:id="rId9"/>
    <p:sldId id="378" r:id="rId10"/>
    <p:sldId id="373" r:id="rId11"/>
    <p:sldId id="381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9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90" name="yt_image_1389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92" name="yt_shape_13892"/>
          <p:cNvSpPr txBox="1"/>
          <p:nvPr/>
        </p:nvSpPr>
        <p:spPr>
          <a:xfrm>
            <a:off x="540119" y="1597997"/>
            <a:ext cx="10884473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方位角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指北或指南方向线与目标方向线所成的小于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叫做方位角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如图中的目标方向线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的方位角分别表示为北偏东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南偏东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北偏西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3893" name="yt_image_1389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5318" y="3189927"/>
            <a:ext cx="2041363" cy="1651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DE8321-F150-D56D-D3F9-7E73F43FFBC2}"/>
              </a:ext>
            </a:extLst>
          </p:cNvPr>
          <p:cNvSpPr txBox="1"/>
          <p:nvPr/>
        </p:nvSpPr>
        <p:spPr>
          <a:xfrm>
            <a:off x="10200456" y="2007836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南偏东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FA09AF-1AB5-018F-38B4-88A7E773C022}"/>
              </a:ext>
            </a:extLst>
          </p:cNvPr>
          <p:cNvSpPr txBox="1"/>
          <p:nvPr/>
        </p:nvSpPr>
        <p:spPr>
          <a:xfrm>
            <a:off x="623392" y="248547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33F8E4-0B85-9223-432E-15733779ACA7}"/>
              </a:ext>
            </a:extLst>
          </p:cNvPr>
          <p:cNvSpPr txBox="1"/>
          <p:nvPr/>
        </p:nvSpPr>
        <p:spPr>
          <a:xfrm>
            <a:off x="3950281" y="2477135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北偏西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7" name="yt_shape_13977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dbe97d4-29df-4086-b7cd-cbe3739ca215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978" name="yt_shape_13978"/>
              <p:cNvSpPr txBox="1"/>
              <p:nvPr/>
            </p:nvSpPr>
            <p:spPr>
              <a:xfrm>
                <a:off x="540119" y="1661816"/>
                <a:ext cx="11244513" cy="19141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资阳市中考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应用知识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小明学了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解直角三角形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内容后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对一条东西走向的隧道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进行实地测量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他在地面上点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处测得隧道一端点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在他的北偏东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他沿西北方向前进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米后到达点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此时测得点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在他的东北方向上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端点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在他的北偏西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在同一平面内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978" name="yt_shape_139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61816"/>
                <a:ext cx="11244513" cy="1914178"/>
              </a:xfrm>
              <a:prstGeom prst="rect">
                <a:avLst/>
              </a:prstGeom>
              <a:blipFill>
                <a:blip r:embed="rId2"/>
                <a:stretch>
                  <a:fillRect l="-1681" t="-2866" r="-1247" b="-89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682751">
            <a:extLst>
              <a:ext uri="{FF2B5EF4-FFF2-40B4-BE49-F238E27FC236}">
                <a16:creationId xmlns:a16="http://schemas.microsoft.com/office/drawing/2014/main" id="{0CB1242F-1907-48AF-4D74-369B1E53127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grpSp>
        <p:nvGrpSpPr>
          <p:cNvPr id="2" name="yt_shape_13983" title="H_178.0611">
            <a:extLst>
              <a:ext uri="{FF2B5EF4-FFF2-40B4-BE49-F238E27FC236}">
                <a16:creationId xmlns:a16="http://schemas.microsoft.com/office/drawing/2014/main" id="{4CE2BAA9-14FF-9301-BD20-4978A056A81C}"/>
              </a:ext>
            </a:extLst>
          </p:cNvPr>
          <p:cNvGrpSpPr/>
          <p:nvPr/>
        </p:nvGrpSpPr>
        <p:grpSpPr>
          <a:xfrm>
            <a:off x="4930721" y="3789040"/>
            <a:ext cx="2330557" cy="2261376"/>
            <a:chOff x="0" y="0"/>
            <a:chExt cx="2330557" cy="2261376"/>
          </a:xfrm>
        </p:grpSpPr>
        <p:pic>
          <p:nvPicPr>
            <p:cNvPr id="4" name="yt_image_13983">
              <a:extLst>
                <a:ext uri="{FF2B5EF4-FFF2-40B4-BE49-F238E27FC236}">
                  <a16:creationId xmlns:a16="http://schemas.microsoft.com/office/drawing/2014/main" id="{20ABFDB8-D188-67F5-D520-9BA0D5720DF7}"/>
                </a:ex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330557" cy="1865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yt_shape_13985">
              <a:extLst>
                <a:ext uri="{FF2B5EF4-FFF2-40B4-BE49-F238E27FC236}">
                  <a16:creationId xmlns:a16="http://schemas.microsoft.com/office/drawing/2014/main" id="{8F845660-CC4C-EEC8-DB9D-E9781642CD32}"/>
                </a:ext>
              </a:extLst>
            </p:cNvPr>
            <p:cNvSpPr txBox="1"/>
            <p:nvPr/>
          </p:nvSpPr>
          <p:spPr>
            <a:xfrm>
              <a:off x="631997" y="19013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7" name="yt_shape_13987"/>
          <p:cNvSpPr txBox="1"/>
          <p:nvPr/>
        </p:nvSpPr>
        <p:spPr>
          <a:xfrm>
            <a:off x="540001" y="1769372"/>
            <a:ext cx="7356200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由题意可知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13988" name="yt_image_1398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3872" y="2881171"/>
            <a:ext cx="2324017" cy="182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990" name="yt_shape_13990"/>
              <p:cNvSpPr txBox="1"/>
              <p:nvPr/>
            </p:nvSpPr>
            <p:spPr>
              <a:xfrm>
                <a:off x="539881" y="4753085"/>
                <a:ext cx="10945689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990" name="yt_shape_139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4753085"/>
                <a:ext cx="10945689" cy="465577"/>
              </a:xfrm>
              <a:prstGeom prst="rect">
                <a:avLst/>
              </a:prstGeom>
              <a:blipFill>
                <a:blip r:embed="rId3"/>
                <a:stretch>
                  <a:fillRect l="-1727" t="-5263" r="-724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92" name="yt_shape_13992"/>
          <p:cNvSpPr txBox="1"/>
          <p:nvPr/>
        </p:nvSpPr>
        <p:spPr>
          <a:xfrm>
            <a:off x="539881" y="5269450"/>
            <a:ext cx="41036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3980">
            <a:extLst>
              <a:ext uri="{FF2B5EF4-FFF2-40B4-BE49-F238E27FC236}">
                <a16:creationId xmlns:a16="http://schemas.microsoft.com/office/drawing/2014/main" id="{A7DA65BA-9786-134C-C915-0E43BE8C0177}"/>
              </a:ext>
            </a:extLst>
          </p:cNvPr>
          <p:cNvSpPr txBox="1"/>
          <p:nvPr/>
        </p:nvSpPr>
        <p:spPr>
          <a:xfrm>
            <a:off x="407368" y="1131838"/>
            <a:ext cx="36420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grpSp>
        <p:nvGrpSpPr>
          <p:cNvPr id="3" name="yt_shape_13983" title="H_178.0611">
            <a:extLst>
              <a:ext uri="{FF2B5EF4-FFF2-40B4-BE49-F238E27FC236}">
                <a16:creationId xmlns:a16="http://schemas.microsoft.com/office/drawing/2014/main" id="{C1F0D448-7825-46C8-F883-731D76AFF585}"/>
              </a:ext>
            </a:extLst>
          </p:cNvPr>
          <p:cNvGrpSpPr/>
          <p:nvPr/>
        </p:nvGrpSpPr>
        <p:grpSpPr>
          <a:xfrm>
            <a:off x="9152864" y="1335828"/>
            <a:ext cx="2330557" cy="2261376"/>
            <a:chOff x="0" y="0"/>
            <a:chExt cx="2330557" cy="2261376"/>
          </a:xfrm>
        </p:grpSpPr>
        <p:pic>
          <p:nvPicPr>
            <p:cNvPr id="4" name="yt_image_13983">
              <a:extLst>
                <a:ext uri="{FF2B5EF4-FFF2-40B4-BE49-F238E27FC236}">
                  <a16:creationId xmlns:a16="http://schemas.microsoft.com/office/drawing/2014/main" id="{66123C41-7342-6F65-34B3-670A671F66DB}"/>
                </a:ex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330557" cy="1865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yt_shape_13985">
              <a:extLst>
                <a:ext uri="{FF2B5EF4-FFF2-40B4-BE49-F238E27FC236}">
                  <a16:creationId xmlns:a16="http://schemas.microsoft.com/office/drawing/2014/main" id="{463E44FA-0306-FE27-0CA4-B85BD6EF8ECC}"/>
                </a:ext>
              </a:extLst>
            </p:cNvPr>
            <p:cNvSpPr txBox="1"/>
            <p:nvPr/>
          </p:nvSpPr>
          <p:spPr>
            <a:xfrm>
              <a:off x="631997" y="19013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981">
                <a:extLst>
                  <a:ext uri="{FF2B5EF4-FFF2-40B4-BE49-F238E27FC236}">
                    <a16:creationId xmlns:a16="http://schemas.microsoft.com/office/drawing/2014/main" id="{2B5D4B8A-D114-EB87-7863-FEA8F7587F3C}"/>
                  </a:ext>
                </a:extLst>
              </p:cNvPr>
              <p:cNvSpPr txBox="1"/>
              <p:nvPr/>
            </p:nvSpPr>
            <p:spPr>
              <a:xfrm>
                <a:off x="509630" y="5858580"/>
                <a:ext cx="9275231" cy="4312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隧道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的长度为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150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150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结果保留根号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6" name="yt_shape_13981">
                <a:extLst>
                  <a:ext uri="{FF2B5EF4-FFF2-40B4-BE49-F238E27FC236}">
                    <a16:creationId xmlns:a16="http://schemas.microsoft.com/office/drawing/2014/main" id="{2B5D4B8A-D114-EB87-7863-FEA8F7587F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630" y="5858580"/>
                <a:ext cx="9275231" cy="431272"/>
              </a:xfrm>
              <a:prstGeom prst="rect">
                <a:avLst/>
              </a:prstGeom>
              <a:blipFill>
                <a:blip r:embed="rId5"/>
                <a:stretch>
                  <a:fillRect l="-2038" t="-8451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868CF83-B052-BA7C-EF4B-258D4FEC5355}"/>
                  </a:ext>
                </a:extLst>
              </p:cNvPr>
              <p:cNvSpPr txBox="1"/>
              <p:nvPr/>
            </p:nvSpPr>
            <p:spPr>
              <a:xfrm>
                <a:off x="3689366" y="5813859"/>
                <a:ext cx="3050541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150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150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868CF83-B052-BA7C-EF4B-258D4FEC53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9366" y="5813859"/>
                <a:ext cx="3050541" cy="520713"/>
              </a:xfrm>
              <a:prstGeom prst="rect">
                <a:avLst/>
              </a:prstGeom>
              <a:blipFill>
                <a:blip r:embed="rId6"/>
                <a:stretch>
                  <a:fillRect l="-2994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87" grpId="0" build="allAtOnce"/>
      <p:bldP spid="13990" grpId="0" build="allAtOnce"/>
      <p:bldP spid="13992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5" name="yt_shape_13895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08465a66-6a3d-43d3-a164-20e70c27f8c8.png&quot;}"/>
            </a:endParaRPr>
          </a:p>
        </p:txBody>
      </p:sp>
      <p:sp>
        <p:nvSpPr>
          <p:cNvPr id="13896" name="yt_shape_13896"/>
          <p:cNvSpPr txBox="1"/>
          <p:nvPr/>
        </p:nvSpPr>
        <p:spPr>
          <a:xfrm>
            <a:off x="540000" y="1670985"/>
            <a:ext cx="610423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方位角在解直角三角形中的应用</a:t>
            </a:r>
          </a:p>
        </p:txBody>
      </p:sp>
      <p:sp>
        <p:nvSpPr>
          <p:cNvPr id="13897" name="yt_shape_13897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大连市中考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小明在一条东西走向的公路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测得图书馆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在他的北偏东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且与他相距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则图书馆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到公路的距离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901" name="yt_table_13901_skip" title="H_9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896356"/>
                  </p:ext>
                </p:extLst>
              </p:nvPr>
            </p:nvGraphicFramePr>
            <p:xfrm>
              <a:off x="622228" y="5369386"/>
              <a:ext cx="4936110" cy="1177227"/>
            </p:xfrm>
            <a:graphic>
              <a:graphicData uri="http://schemas.openxmlformats.org/drawingml/2006/table">
                <a:tbl>
                  <a:tblPr/>
                  <a:tblGrid>
                    <a:gridCol w="2934145">
                      <a:extLst>
                        <a:ext uri="{9D8B030D-6E8A-4147-A177-3AD203B41FA5}">
                          <a16:colId xmlns:a16="http://schemas.microsoft.com/office/drawing/2014/main" val="10567"/>
                        </a:ext>
                      </a:extLst>
                    </a:gridCol>
                    <a:gridCol w="2001965">
                      <a:extLst>
                        <a:ext uri="{9D8B030D-6E8A-4147-A177-3AD203B41FA5}">
                          <a16:colId xmlns:a16="http://schemas.microsoft.com/office/drawing/2014/main" val="1056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200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901" name="yt_table_13901_skip" title="H_9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896356"/>
                  </p:ext>
                </p:extLst>
              </p:nvPr>
            </p:nvGraphicFramePr>
            <p:xfrm>
              <a:off x="622228" y="5369386"/>
              <a:ext cx="4936110" cy="1177227"/>
            </p:xfrm>
            <a:graphic>
              <a:graphicData uri="http://schemas.openxmlformats.org/drawingml/2006/table">
                <a:tbl>
                  <a:tblPr/>
                  <a:tblGrid>
                    <a:gridCol w="2934145">
                      <a:extLst>
                        <a:ext uri="{9D8B030D-6E8A-4147-A177-3AD203B41FA5}">
                          <a16:colId xmlns:a16="http://schemas.microsoft.com/office/drawing/2014/main" val="10567"/>
                        </a:ext>
                      </a:extLst>
                    </a:gridCol>
                    <a:gridCol w="2001965">
                      <a:extLst>
                        <a:ext uri="{9D8B030D-6E8A-4147-A177-3AD203B41FA5}">
                          <a16:colId xmlns:a16="http://schemas.microsoft.com/office/drawing/2014/main" val="10568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6201" t="-6579" b="-177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16"/>
                      </a:ext>
                    </a:extLst>
                  </a:tr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68644" r="-68399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6201" t="-68644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1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898" name="yt_shape_13898_skip" title="H_150.83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1612" y="3271455"/>
            <a:ext cx="1928775" cy="1915560"/>
            <a:chOff x="0" y="0"/>
            <a:chExt cx="1928775" cy="1915560"/>
          </a:xfrm>
        </p:grpSpPr>
        <p:pic>
          <p:nvPicPr>
            <p:cNvPr id="2" name="yt_image_13898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28775" cy="15195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00" name="yt_shape_13900"/>
            <p:cNvSpPr txBox="1"/>
            <p:nvPr/>
          </p:nvSpPr>
          <p:spPr>
            <a:xfrm>
              <a:off x="431106" y="15555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82622">
            <a:extLst>
              <a:ext uri="{FF2B5EF4-FFF2-40B4-BE49-F238E27FC236}">
                <a16:creationId xmlns:a16="http://schemas.microsoft.com/office/drawing/2014/main" id="{1DBB6A85-E111-F853-73F9-A97F072B745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6" name="yt_shape_1683887682639">
            <a:extLst>
              <a:ext uri="{FF2B5EF4-FFF2-40B4-BE49-F238E27FC236}">
                <a16:creationId xmlns:a16="http://schemas.microsoft.com/office/drawing/2014/main" id="{1A2AE315-69F8-62E6-F35D-F399BDC91F3A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FF4BB01-7DB6-4CA9-394C-C04A5505F679}"/>
              </a:ext>
            </a:extLst>
          </p:cNvPr>
          <p:cNvSpPr txBox="1"/>
          <p:nvPr/>
        </p:nvSpPr>
        <p:spPr>
          <a:xfrm>
            <a:off x="9321057" y="25965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2" name="yt_shape_13902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长沙市中考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一艘轮船从位于灯塔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距离灯塔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海里的小岛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沿正南方向航行一段时间后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到达位于灯塔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方向上的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这时轮船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与小岛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906" name="yt_table_13906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61889307"/>
                  </p:ext>
                </p:extLst>
              </p:nvPr>
            </p:nvGraphicFramePr>
            <p:xfrm>
              <a:off x="695400" y="5035852"/>
              <a:ext cx="6631560" cy="922148"/>
            </p:xfrm>
            <a:graphic>
              <a:graphicData uri="http://schemas.openxmlformats.org/drawingml/2006/table">
                <a:tbl>
                  <a:tblPr/>
                  <a:tblGrid>
                    <a:gridCol w="3172270">
                      <a:extLst>
                        <a:ext uri="{9D8B030D-6E8A-4147-A177-3AD203B41FA5}">
                          <a16:colId xmlns:a16="http://schemas.microsoft.com/office/drawing/2014/main" val="10569"/>
                        </a:ext>
                      </a:extLst>
                    </a:gridCol>
                    <a:gridCol w="3459290">
                      <a:extLst>
                        <a:ext uri="{9D8B030D-6E8A-4147-A177-3AD203B41FA5}">
                          <a16:colId xmlns:a16="http://schemas.microsoft.com/office/drawing/2014/main" val="1057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海里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海里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120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海里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海里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906" name="yt_table_13906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61889307"/>
                  </p:ext>
                </p:extLst>
              </p:nvPr>
            </p:nvGraphicFramePr>
            <p:xfrm>
              <a:off x="695400" y="5035852"/>
              <a:ext cx="6631560" cy="922148"/>
            </p:xfrm>
            <a:graphic>
              <a:graphicData uri="http://schemas.openxmlformats.org/drawingml/2006/table">
                <a:tbl>
                  <a:tblPr/>
                  <a:tblGrid>
                    <a:gridCol w="3172270">
                      <a:extLst>
                        <a:ext uri="{9D8B030D-6E8A-4147-A177-3AD203B41FA5}">
                          <a16:colId xmlns:a16="http://schemas.microsoft.com/office/drawing/2014/main" val="10569"/>
                        </a:ext>
                      </a:extLst>
                    </a:gridCol>
                    <a:gridCol w="3459290">
                      <a:extLst>
                        <a:ext uri="{9D8B030D-6E8A-4147-A177-3AD203B41FA5}">
                          <a16:colId xmlns:a16="http://schemas.microsoft.com/office/drawing/2014/main" val="10570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6579" r="-109231" b="-1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海里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8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120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海里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1549" t="-106579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1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903" name="yt_shape_13903_skip" title="H_189.71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7238" y="2480646"/>
            <a:ext cx="1797523" cy="2409336"/>
            <a:chOff x="0" y="0"/>
            <a:chExt cx="1797523" cy="2409336"/>
          </a:xfrm>
        </p:grpSpPr>
        <p:pic>
          <p:nvPicPr>
            <p:cNvPr id="2" name="yt_image_13903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97523" cy="2013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05" name="yt_shape_13905"/>
            <p:cNvSpPr txBox="1"/>
            <p:nvPr/>
          </p:nvSpPr>
          <p:spPr>
            <a:xfrm>
              <a:off x="365480" y="20493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02A8191-BA77-959B-6BC1-70FC6CDDDA13}"/>
              </a:ext>
            </a:extLst>
          </p:cNvPr>
          <p:cNvSpPr txBox="1"/>
          <p:nvPr/>
        </p:nvSpPr>
        <p:spPr>
          <a:xfrm>
            <a:off x="5884121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07" name="yt_shape_13907"/>
              <p:cNvSpPr txBox="1"/>
              <p:nvPr/>
            </p:nvSpPr>
            <p:spPr>
              <a:xfrm>
                <a:off x="540119" y="900000"/>
                <a:ext cx="11111999" cy="22821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巴中市中考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一艘轮船位于灯塔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距离灯塔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海里的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它沿北偏东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方向航行一段时间后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到达位于灯塔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方向上的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此时与灯塔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的距离约为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海里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sin37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cos37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tan37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07" name="yt_shape_13907" descr="{&quot;rangeId&quot;: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282163"/>
              </a:xfrm>
              <a:prstGeom prst="rect">
                <a:avLst/>
              </a:prstGeom>
              <a:blipFill>
                <a:blip r:embed="rId2"/>
                <a:stretch>
                  <a:fillRect l="-1701" t="-2406" r="-1043" b="-3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12" name="yt_shape_13912"/>
          <p:cNvSpPr txBox="1"/>
          <p:nvPr/>
        </p:nvSpPr>
        <p:spPr>
          <a:xfrm>
            <a:off x="540000" y="568618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09" name="yt_shape_13909" title="H_177.2107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3509" y="3385315"/>
            <a:ext cx="1684981" cy="2250576"/>
            <a:chOff x="0" y="0"/>
            <a:chExt cx="1684981" cy="2250576"/>
          </a:xfrm>
        </p:grpSpPr>
        <p:pic>
          <p:nvPicPr>
            <p:cNvPr id="2" name="yt_image_1390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84981" cy="18545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11" name="yt_shape_13911"/>
            <p:cNvSpPr txBox="1"/>
            <p:nvPr/>
          </p:nvSpPr>
          <p:spPr>
            <a:xfrm>
              <a:off x="309209" y="18905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EABB4E4-C4AF-F5FB-A545-FA4FB362F5F8}"/>
              </a:ext>
            </a:extLst>
          </p:cNvPr>
          <p:cNvSpPr txBox="1"/>
          <p:nvPr/>
        </p:nvSpPr>
        <p:spPr>
          <a:xfrm>
            <a:off x="3988646" y="1804170"/>
            <a:ext cx="484886" cy="7690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913" name="yt_shape_13913"/>
              <p:cNvSpPr txBox="1"/>
              <p:nvPr/>
            </p:nvSpPr>
            <p:spPr>
              <a:xfrm>
                <a:off x="540119" y="900000"/>
                <a:ext cx="10812465" cy="19141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武汉市中考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海中有一个小岛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一艘轮船由西向东航行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点测得小岛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航行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海里到达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这时测得小岛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小岛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到航线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的距离是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海里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结果用四舍五入法精确到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3913" name="yt_shape_139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0812465" cy="1914178"/>
              </a:xfrm>
              <a:prstGeom prst="rect">
                <a:avLst/>
              </a:prstGeom>
              <a:blipFill>
                <a:blip r:embed="rId2"/>
                <a:stretch>
                  <a:fillRect l="-1748" t="-2866" r="-1072" b="-89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18" name="yt_shape_13918"/>
          <p:cNvSpPr txBox="1"/>
          <p:nvPr/>
        </p:nvSpPr>
        <p:spPr>
          <a:xfrm>
            <a:off x="540000" y="482453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15" name="yt_shape_13915" title="H_138.330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6069" y="3017330"/>
            <a:ext cx="1739860" cy="1756800"/>
            <a:chOff x="0" y="0"/>
            <a:chExt cx="1739860" cy="1756800"/>
          </a:xfrm>
        </p:grpSpPr>
        <p:pic>
          <p:nvPicPr>
            <p:cNvPr id="2" name="yt_image_13915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39860" cy="136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17" name="yt_shape_13917"/>
            <p:cNvSpPr txBox="1"/>
            <p:nvPr/>
          </p:nvSpPr>
          <p:spPr>
            <a:xfrm>
              <a:off x="336649" y="13968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DAFDFB8-E2B4-9E1B-20E3-0CC877627022}"/>
              </a:ext>
            </a:extLst>
          </p:cNvPr>
          <p:cNvSpPr txBox="1"/>
          <p:nvPr/>
        </p:nvSpPr>
        <p:spPr>
          <a:xfrm>
            <a:off x="5167875" y="1772816"/>
            <a:ext cx="7896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919" name="yt_shape_13919"/>
              <p:cNvSpPr txBox="1"/>
              <p:nvPr/>
            </p:nvSpPr>
            <p:spPr>
              <a:xfrm>
                <a:off x="540119" y="900000"/>
                <a:ext cx="11172375" cy="1513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恩施州中考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湖中一古亭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湖边一古柳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一沉静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一飘逸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碧波荡漾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相映成趣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某活动小组赏湖之余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为了测量古亭与古柳间的距离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在古柳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处测得古亭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位于北偏东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他们向南走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测得古亭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位于北偏东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求古亭和古柳之间的距离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919" name="yt_shape_139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72375" cy="1513299"/>
              </a:xfrm>
              <a:prstGeom prst="rect">
                <a:avLst/>
              </a:prstGeom>
              <a:blipFill>
                <a:blip r:embed="rId2"/>
                <a:stretch>
                  <a:fillRect l="-1692" t="-7661" r="-1583" b="-112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24" name="yt_shape_13924"/>
          <p:cNvSpPr txBox="1"/>
          <p:nvPr/>
        </p:nvSpPr>
        <p:spPr>
          <a:xfrm>
            <a:off x="540119" y="5519126"/>
            <a:ext cx="65" cy="2769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endParaRPr/>
          </a:p>
        </p:txBody>
      </p:sp>
      <p:grpSp>
        <p:nvGrpSpPr>
          <p:cNvPr id="13921" name="yt_shape_13921" title="H_174.5589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2424" y="2642937"/>
            <a:ext cx="1558137" cy="2226231"/>
            <a:chOff x="0" y="0"/>
            <a:chExt cx="1558137" cy="2226231"/>
          </a:xfrm>
        </p:grpSpPr>
        <p:pic>
          <p:nvPicPr>
            <p:cNvPr id="2" name="yt_image_13921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58137" cy="18208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23" name="yt_shape_13923"/>
            <p:cNvSpPr txBox="1"/>
            <p:nvPr/>
          </p:nvSpPr>
          <p:spPr>
            <a:xfrm>
              <a:off x="245787" y="1856899"/>
              <a:ext cx="1102562" cy="36933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/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3925">
            <a:extLst>
              <a:ext uri="{FF2B5EF4-FFF2-40B4-BE49-F238E27FC236}">
                <a16:creationId xmlns:a16="http://schemas.microsoft.com/office/drawing/2014/main" id="{BD4520E1-9A40-B2C2-380C-CB67CD6728D6}"/>
              </a:ext>
            </a:extLst>
          </p:cNvPr>
          <p:cNvSpPr txBox="1"/>
          <p:nvPr/>
        </p:nvSpPr>
        <p:spPr>
          <a:xfrm>
            <a:off x="584788" y="2459611"/>
            <a:ext cx="7982955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4" name="yt_image_13926">
            <a:extLst>
              <a:ext uri="{FF2B5EF4-FFF2-40B4-BE49-F238E27FC236}">
                <a16:creationId xmlns:a16="http://schemas.microsoft.com/office/drawing/2014/main" id="{D1C52E07-C673-0706-005C-074C7946EC8F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7264" y="4795394"/>
            <a:ext cx="1464136" cy="1876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3928">
            <a:extLst>
              <a:ext uri="{FF2B5EF4-FFF2-40B4-BE49-F238E27FC236}">
                <a16:creationId xmlns:a16="http://schemas.microsoft.com/office/drawing/2014/main" id="{6DE852C9-5A4E-5F0E-F863-2DC02FAD5A8B}"/>
              </a:ext>
            </a:extLst>
          </p:cNvPr>
          <p:cNvSpPr txBox="1"/>
          <p:nvPr/>
        </p:nvSpPr>
        <p:spPr>
          <a:xfrm>
            <a:off x="510721" y="2878616"/>
            <a:ext cx="1949252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3929">
            <a:extLst>
              <a:ext uri="{FF2B5EF4-FFF2-40B4-BE49-F238E27FC236}">
                <a16:creationId xmlns:a16="http://schemas.microsoft.com/office/drawing/2014/main" id="{A782AF9D-0445-BA9A-F1EF-E9850DBC4AF7}"/>
              </a:ext>
            </a:extLst>
          </p:cNvPr>
          <p:cNvSpPr txBox="1"/>
          <p:nvPr/>
        </p:nvSpPr>
        <p:spPr>
          <a:xfrm>
            <a:off x="502025" y="3320022"/>
            <a:ext cx="4445128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930">
                <a:extLst>
                  <a:ext uri="{FF2B5EF4-FFF2-40B4-BE49-F238E27FC236}">
                    <a16:creationId xmlns:a16="http://schemas.microsoft.com/office/drawing/2014/main" id="{F5A206BE-34CE-B618-D076-4F8D5F605BB8}"/>
                  </a:ext>
                </a:extLst>
              </p:cNvPr>
              <p:cNvSpPr txBox="1"/>
              <p:nvPr/>
            </p:nvSpPr>
            <p:spPr>
              <a:xfrm>
                <a:off x="510721" y="3756053"/>
                <a:ext cx="8710846" cy="4041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·tan60</a:t>
                </a: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</p:txBody>
          </p:sp>
        </mc:Choice>
        <mc:Fallback>
          <p:sp>
            <p:nvSpPr>
              <p:cNvPr id="7" name="yt_shape_13930">
                <a:extLst>
                  <a:ext uri="{FF2B5EF4-FFF2-40B4-BE49-F238E27FC236}">
                    <a16:creationId xmlns:a16="http://schemas.microsoft.com/office/drawing/2014/main" id="{F5A206BE-34CE-B618-D076-4F8D5F605B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721" y="3756053"/>
                <a:ext cx="8710846" cy="404150"/>
              </a:xfrm>
              <a:prstGeom prst="rect">
                <a:avLst/>
              </a:prstGeom>
              <a:blipFill>
                <a:blip r:embed="rId5"/>
                <a:stretch>
                  <a:fillRect l="-2169" t="-19697" r="-1190" b="-469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933">
                <a:extLst>
                  <a:ext uri="{FF2B5EF4-FFF2-40B4-BE49-F238E27FC236}">
                    <a16:creationId xmlns:a16="http://schemas.microsoft.com/office/drawing/2014/main" id="{794415C2-5CEB-83E3-5BD0-6B3951BC02CB}"/>
                  </a:ext>
                </a:extLst>
              </p:cNvPr>
              <p:cNvSpPr txBox="1"/>
              <p:nvPr/>
            </p:nvSpPr>
            <p:spPr>
              <a:xfrm>
                <a:off x="520185" y="4271084"/>
                <a:ext cx="8661667" cy="5270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tan45</a:t>
                </a: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8" name="yt_shape_13933">
                <a:extLst>
                  <a:ext uri="{FF2B5EF4-FFF2-40B4-BE49-F238E27FC236}">
                    <a16:creationId xmlns:a16="http://schemas.microsoft.com/office/drawing/2014/main" id="{794415C2-5CEB-83E3-5BD0-6B3951BC02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185" y="4271084"/>
                <a:ext cx="8661667" cy="527004"/>
              </a:xfrm>
              <a:prstGeom prst="rect">
                <a:avLst/>
              </a:prstGeom>
              <a:blipFill>
                <a:blip r:embed="rId6"/>
                <a:stretch>
                  <a:fillRect l="-2111" t="-9302" r="-1267" b="-18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3936">
                <a:extLst>
                  <a:ext uri="{FF2B5EF4-FFF2-40B4-BE49-F238E27FC236}">
                    <a16:creationId xmlns:a16="http://schemas.microsoft.com/office/drawing/2014/main" id="{253D5A99-9D6B-96D8-AFB8-EA68009FBB70}"/>
                  </a:ext>
                </a:extLst>
              </p:cNvPr>
              <p:cNvSpPr txBox="1"/>
              <p:nvPr/>
            </p:nvSpPr>
            <p:spPr>
              <a:xfrm>
                <a:off x="521114" y="4910761"/>
                <a:ext cx="8073107" cy="4041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9" name="yt_shape_13936">
                <a:extLst>
                  <a:ext uri="{FF2B5EF4-FFF2-40B4-BE49-F238E27FC236}">
                    <a16:creationId xmlns:a16="http://schemas.microsoft.com/office/drawing/2014/main" id="{253D5A99-9D6B-96D8-AFB8-EA68009FBB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114" y="4910761"/>
                <a:ext cx="8073107" cy="404150"/>
              </a:xfrm>
              <a:prstGeom prst="rect">
                <a:avLst/>
              </a:prstGeom>
              <a:blipFill>
                <a:blip r:embed="rId7"/>
                <a:stretch>
                  <a:fillRect l="-2264" t="-21212" r="-1208" b="-4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3940">
                <a:extLst>
                  <a:ext uri="{FF2B5EF4-FFF2-40B4-BE49-F238E27FC236}">
                    <a16:creationId xmlns:a16="http://schemas.microsoft.com/office/drawing/2014/main" id="{7434DE31-0377-F585-235A-27E0F09290BD}"/>
                  </a:ext>
                </a:extLst>
              </p:cNvPr>
              <p:cNvSpPr txBox="1"/>
              <p:nvPr/>
            </p:nvSpPr>
            <p:spPr>
              <a:xfrm>
                <a:off x="540119" y="5379934"/>
                <a:ext cx="6633419" cy="730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cos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+25</m:t>
                        </m:r>
                      </m:num>
                      <m:den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" name="yt_shape_13940">
                <a:extLst>
                  <a:ext uri="{FF2B5EF4-FFF2-40B4-BE49-F238E27FC236}">
                    <a16:creationId xmlns:a16="http://schemas.microsoft.com/office/drawing/2014/main" id="{7434DE31-0377-F585-235A-27E0F09290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379934"/>
                <a:ext cx="6633419" cy="730008"/>
              </a:xfrm>
              <a:prstGeom prst="rect">
                <a:avLst/>
              </a:prstGeom>
              <a:blipFill>
                <a:blip r:embed="rId8"/>
                <a:stretch>
                  <a:fillRect l="-2849" r="-18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3942">
            <a:extLst>
              <a:ext uri="{FF2B5EF4-FFF2-40B4-BE49-F238E27FC236}">
                <a16:creationId xmlns:a16="http://schemas.microsoft.com/office/drawing/2014/main" id="{CDBDE690-B8DF-45E7-9425-6A236A1119DF}"/>
              </a:ext>
            </a:extLst>
          </p:cNvPr>
          <p:cNvSpPr txBox="1"/>
          <p:nvPr/>
        </p:nvSpPr>
        <p:spPr>
          <a:xfrm>
            <a:off x="520185" y="6249134"/>
            <a:ext cx="5915081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古亭与古柳之间的距离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的长约为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3" name="yt_shape_13943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2eef5f20-dd46-46a9-91a8-4966200ef95b.png&quot;}"/>
            </a:endParaRPr>
          </a:p>
        </p:txBody>
      </p:sp>
      <p:sp>
        <p:nvSpPr>
          <p:cNvPr id="13944" name="yt_shape_13944"/>
          <p:cNvSpPr txBox="1"/>
          <p:nvPr/>
        </p:nvSpPr>
        <p:spPr>
          <a:xfrm>
            <a:off x="540120" y="1601923"/>
            <a:ext cx="8796176" cy="2215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锦州市中考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一艘货轮在海面上航行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准备要停靠到码头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货轮航行到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测得码头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为了躲避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之间的暗礁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这艘货轮调整航向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沿着北偏东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方向继续航行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当它航行到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又沿着南偏东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方向航行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海里到达码头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求货轮从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航行的距离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海里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参考数据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766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948" name="yt_shape_13948"/>
          <p:cNvSpPr txBox="1"/>
          <p:nvPr/>
        </p:nvSpPr>
        <p:spPr>
          <a:xfrm>
            <a:off x="551600" y="633733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45" name="yt_shape_13945" title="H_197.4602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6296" y="1291978"/>
            <a:ext cx="2370124" cy="2341045"/>
            <a:chOff x="0" y="0"/>
            <a:chExt cx="2370124" cy="2341045"/>
          </a:xfrm>
        </p:grpSpPr>
        <p:pic>
          <p:nvPicPr>
            <p:cNvPr id="2" name="yt_image_1394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70124" cy="21117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47" name="yt_shape_13947"/>
            <p:cNvSpPr txBox="1"/>
            <p:nvPr/>
          </p:nvSpPr>
          <p:spPr>
            <a:xfrm>
              <a:off x="633781" y="1981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82699">
            <a:extLst>
              <a:ext uri="{FF2B5EF4-FFF2-40B4-BE49-F238E27FC236}">
                <a16:creationId xmlns:a16="http://schemas.microsoft.com/office/drawing/2014/main" id="{C2E1F738-1299-D37E-1ABD-CC7F782BD72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yt_shape_13949">
            <a:extLst>
              <a:ext uri="{FF2B5EF4-FFF2-40B4-BE49-F238E27FC236}">
                <a16:creationId xmlns:a16="http://schemas.microsoft.com/office/drawing/2014/main" id="{0F61B903-E63D-4E60-A6F6-629F80B8904F}"/>
              </a:ext>
            </a:extLst>
          </p:cNvPr>
          <p:cNvSpPr txBox="1"/>
          <p:nvPr/>
        </p:nvSpPr>
        <p:spPr>
          <a:xfrm>
            <a:off x="566016" y="3787677"/>
            <a:ext cx="344485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5" name="yt_image_13950">
            <a:extLst>
              <a:ext uri="{FF2B5EF4-FFF2-40B4-BE49-F238E27FC236}">
                <a16:creationId xmlns:a16="http://schemas.microsoft.com/office/drawing/2014/main" id="{831528C8-6B7E-490A-37AD-AF1455B7A84A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06325" y="4358669"/>
            <a:ext cx="2133756" cy="1958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952">
            <a:extLst>
              <a:ext uri="{FF2B5EF4-FFF2-40B4-BE49-F238E27FC236}">
                <a16:creationId xmlns:a16="http://schemas.microsoft.com/office/drawing/2014/main" id="{FAECA8A8-F60C-22B4-63F5-EC8127CF3A82}"/>
              </a:ext>
            </a:extLst>
          </p:cNvPr>
          <p:cNvSpPr txBox="1"/>
          <p:nvPr/>
        </p:nvSpPr>
        <p:spPr>
          <a:xfrm>
            <a:off x="3893597" y="3796074"/>
            <a:ext cx="5759590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由题意可知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7" name="yt_shape_13953">
            <a:extLst>
              <a:ext uri="{FF2B5EF4-FFF2-40B4-BE49-F238E27FC236}">
                <a16:creationId xmlns:a16="http://schemas.microsoft.com/office/drawing/2014/main" id="{C9048D21-8A11-5A7E-0025-AE5A5C2FC8A6}"/>
              </a:ext>
            </a:extLst>
          </p:cNvPr>
          <p:cNvSpPr txBox="1"/>
          <p:nvPr/>
        </p:nvSpPr>
        <p:spPr>
          <a:xfrm>
            <a:off x="577616" y="4210265"/>
            <a:ext cx="5899051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8" name="yt_shape_13954">
            <a:extLst>
              <a:ext uri="{FF2B5EF4-FFF2-40B4-BE49-F238E27FC236}">
                <a16:creationId xmlns:a16="http://schemas.microsoft.com/office/drawing/2014/main" id="{5F521D16-91EF-5AE3-D84C-DC653967AF16}"/>
              </a:ext>
            </a:extLst>
          </p:cNvPr>
          <p:cNvSpPr txBox="1"/>
          <p:nvPr/>
        </p:nvSpPr>
        <p:spPr>
          <a:xfrm>
            <a:off x="568876" y="4616040"/>
            <a:ext cx="6376746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海里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9" name="yt_shape_13955">
            <a:extLst>
              <a:ext uri="{FF2B5EF4-FFF2-40B4-BE49-F238E27FC236}">
                <a16:creationId xmlns:a16="http://schemas.microsoft.com/office/drawing/2014/main" id="{B1949E09-B76E-A600-5B58-DEF800AC8A63}"/>
              </a:ext>
            </a:extLst>
          </p:cNvPr>
          <p:cNvSpPr txBox="1"/>
          <p:nvPr/>
        </p:nvSpPr>
        <p:spPr>
          <a:xfrm>
            <a:off x="561792" y="5025462"/>
            <a:ext cx="6702156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sin50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766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海里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10" name="yt_shape_13956">
            <a:extLst>
              <a:ext uri="{FF2B5EF4-FFF2-40B4-BE49-F238E27FC236}">
                <a16:creationId xmlns:a16="http://schemas.microsoft.com/office/drawing/2014/main" id="{520F35B8-AC09-2C67-A271-B46F4DB65E9A}"/>
              </a:ext>
            </a:extLst>
          </p:cNvPr>
          <p:cNvSpPr txBox="1"/>
          <p:nvPr/>
        </p:nvSpPr>
        <p:spPr>
          <a:xfrm>
            <a:off x="568876" y="5422840"/>
            <a:ext cx="7231147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海里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11" name="yt_shape_13957">
            <a:extLst>
              <a:ext uri="{FF2B5EF4-FFF2-40B4-BE49-F238E27FC236}">
                <a16:creationId xmlns:a16="http://schemas.microsoft.com/office/drawing/2014/main" id="{2CD76640-A725-0919-1A5F-0E80413E3F91}"/>
              </a:ext>
            </a:extLst>
          </p:cNvPr>
          <p:cNvSpPr txBox="1"/>
          <p:nvPr/>
        </p:nvSpPr>
        <p:spPr>
          <a:xfrm>
            <a:off x="577616" y="5834360"/>
            <a:ext cx="4940455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海里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" name="yt_shape_13958">
            <a:extLst>
              <a:ext uri="{FF2B5EF4-FFF2-40B4-BE49-F238E27FC236}">
                <a16:creationId xmlns:a16="http://schemas.microsoft.com/office/drawing/2014/main" id="{81810060-F223-8813-C53B-A0466BD15BE0}"/>
              </a:ext>
            </a:extLst>
          </p:cNvPr>
          <p:cNvSpPr txBox="1"/>
          <p:nvPr/>
        </p:nvSpPr>
        <p:spPr>
          <a:xfrm>
            <a:off x="578350" y="6245880"/>
            <a:ext cx="5761193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货轮从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航行的距离约为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海里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9" name="yt_shape_13959"/>
          <p:cNvSpPr txBox="1"/>
          <p:nvPr/>
        </p:nvSpPr>
        <p:spPr>
          <a:xfrm>
            <a:off x="540119" y="900000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广安市中考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八年级二班学生到某劳动教育实践基地开展实践活动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他们先从基地门口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处向正北方向走了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到达菜园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处锄草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处沿正西方向到达果园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处采摘水果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再向南偏东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到达手工坊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处进行手工制作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最后从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处回到门口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手工坊在基地门口北偏西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求菜园与果园之间的距离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结果保留整数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参考数据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sin65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cos65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tan65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963" name="yt_shape_13963"/>
          <p:cNvSpPr txBox="1"/>
          <p:nvPr/>
        </p:nvSpPr>
        <p:spPr>
          <a:xfrm>
            <a:off x="540000" y="608107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60" name="yt_shape_13960" title="H_165.2306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21910" y="3932324"/>
            <a:ext cx="2348179" cy="2098429"/>
            <a:chOff x="0" y="0"/>
            <a:chExt cx="2348179" cy="2098429"/>
          </a:xfrm>
        </p:grpSpPr>
        <p:pic>
          <p:nvPicPr>
            <p:cNvPr id="2" name="yt_image_1396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48179" cy="1702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62" name="yt_shape_13962"/>
            <p:cNvSpPr txBox="1"/>
            <p:nvPr/>
          </p:nvSpPr>
          <p:spPr>
            <a:xfrm>
              <a:off x="640808" y="17384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4" name="yt_shape_13964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GDHB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是矩形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13965" name="yt_image_1396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2146" y="2046855"/>
            <a:ext cx="2126635" cy="155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67" name="yt_shape_13967"/>
          <p:cNvSpPr txBox="1"/>
          <p:nvPr/>
        </p:nvSpPr>
        <p:spPr>
          <a:xfrm>
            <a:off x="539882" y="1792167"/>
            <a:ext cx="32508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3968" name="yt_shape_13968"/>
          <p:cNvSpPr txBox="1"/>
          <p:nvPr/>
        </p:nvSpPr>
        <p:spPr>
          <a:xfrm>
            <a:off x="539882" y="2271470"/>
            <a:ext cx="55415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3969" name="yt_shape_13969"/>
          <p:cNvSpPr txBox="1"/>
          <p:nvPr/>
        </p:nvSpPr>
        <p:spPr>
          <a:xfrm>
            <a:off x="539882" y="2750773"/>
            <a:ext cx="63110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·cos37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13970" name="yt_shape_13970"/>
          <p:cNvSpPr txBox="1"/>
          <p:nvPr/>
        </p:nvSpPr>
        <p:spPr>
          <a:xfrm>
            <a:off x="539882" y="3230076"/>
            <a:ext cx="59343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·sin37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13971" name="yt_shape_13971"/>
          <p:cNvSpPr txBox="1"/>
          <p:nvPr/>
        </p:nvSpPr>
        <p:spPr>
          <a:xfrm>
            <a:off x="539882" y="3709379"/>
            <a:ext cx="21031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3972" name="yt_shape_13972"/>
          <p:cNvSpPr txBox="1"/>
          <p:nvPr/>
        </p:nvSpPr>
        <p:spPr>
          <a:xfrm>
            <a:off x="539882" y="4188682"/>
            <a:ext cx="63430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2" name="yt_shape_13973">
            <a:extLst>
              <a:ext uri="{FF2B5EF4-FFF2-40B4-BE49-F238E27FC236}">
                <a16:creationId xmlns:a16="http://schemas.microsoft.com/office/drawing/2014/main" id="{C51503A7-82B4-36EA-95F9-07D3E7EFD5AC}"/>
              </a:ext>
            </a:extLst>
          </p:cNvPr>
          <p:cNvSpPr txBox="1"/>
          <p:nvPr/>
        </p:nvSpPr>
        <p:spPr>
          <a:xfrm>
            <a:off x="507822" y="4663210"/>
            <a:ext cx="65659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·tan65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3" name="yt_shape_13974">
            <a:extLst>
              <a:ext uri="{FF2B5EF4-FFF2-40B4-BE49-F238E27FC236}">
                <a16:creationId xmlns:a16="http://schemas.microsoft.com/office/drawing/2014/main" id="{58FEA999-9BBA-FE4E-FA2A-F8201BA106F6}"/>
              </a:ext>
            </a:extLst>
          </p:cNvPr>
          <p:cNvSpPr txBox="1"/>
          <p:nvPr/>
        </p:nvSpPr>
        <p:spPr>
          <a:xfrm>
            <a:off x="507822" y="5142513"/>
            <a:ext cx="24109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499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4" name="yt_shape_13975">
            <a:extLst>
              <a:ext uri="{FF2B5EF4-FFF2-40B4-BE49-F238E27FC236}">
                <a16:creationId xmlns:a16="http://schemas.microsoft.com/office/drawing/2014/main" id="{4C6A6BF1-F892-FDFB-B4EC-2B86C3BB265B}"/>
              </a:ext>
            </a:extLst>
          </p:cNvPr>
          <p:cNvSpPr txBox="1"/>
          <p:nvPr/>
        </p:nvSpPr>
        <p:spPr>
          <a:xfrm>
            <a:off x="507822" y="5621816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629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629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5" name="yt_shape_13976">
            <a:extLst>
              <a:ext uri="{FF2B5EF4-FFF2-40B4-BE49-F238E27FC236}">
                <a16:creationId xmlns:a16="http://schemas.microsoft.com/office/drawing/2014/main" id="{5B216A8F-B363-6143-3435-B3110DAF94A6}"/>
              </a:ext>
            </a:extLst>
          </p:cNvPr>
          <p:cNvSpPr txBox="1"/>
          <p:nvPr/>
        </p:nvSpPr>
        <p:spPr>
          <a:xfrm>
            <a:off x="507822" y="6101119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菜园与果园之间的距离为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629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64" grpId="0" build="allAtOnce"/>
      <p:bldP spid="13967" grpId="0" build="allAtOnce"/>
      <p:bldP spid="13968" grpId="0" build="allAtOnce"/>
      <p:bldP spid="13969" grpId="0" build="allAtOnce"/>
      <p:bldP spid="13970" grpId="0" build="allAtOnce"/>
      <p:bldP spid="13971" grpId="0" build="allAtOnce"/>
      <p:bldP spid="13972" grpId="0" build="allAtOnce"/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1522</Words>
  <Application>Microsoft Office PowerPoint</Application>
  <PresentationFormat>宽屏</PresentationFormat>
  <Paragraphs>70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41</cp:revision>
  <dcterms:created xsi:type="dcterms:W3CDTF">2023-05-05T05:33:04Z</dcterms:created>
  <dcterms:modified xsi:type="dcterms:W3CDTF">2023-05-13T17:26:56Z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