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3" r:id="rId2"/>
    <p:sldId id="364" r:id="rId3"/>
    <p:sldId id="367" r:id="rId4"/>
    <p:sldId id="370" r:id="rId5"/>
    <p:sldId id="371" r:id="rId6"/>
    <p:sldId id="372" r:id="rId7"/>
    <p:sldId id="374" r:id="rId8"/>
    <p:sldId id="376" r:id="rId9"/>
    <p:sldId id="377" r:id="rId10"/>
    <p:sldId id="378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5706" autoAdjust="0"/>
  </p:normalViewPr>
  <p:slideViewPr>
    <p:cSldViewPr>
      <p:cViewPr varScale="1">
        <p:scale>
          <a:sx n="86" d="100"/>
          <a:sy n="86" d="100"/>
        </p:scale>
        <p:origin x="99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FA586-AA31-4540-9A6F-3101856206BC}" type="datetimeFigureOut">
              <a:rPr lang="zh-CN" altLang="en-US" smtClean="0"/>
              <a:t>2023/5/13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F4DCA-60A6-4608-AE62-AD11E6862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274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7F4DCA-60A6-4608-AE62-AD11E6862B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305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bin"/><Relationship Id="rId5" Type="http://schemas.openxmlformats.org/officeDocument/2006/relationships/image" Target="../media/image19.bin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87" name="yt_image_11187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9" name="yt_shape_11189"/>
          <p:cNvSpPr txBox="1"/>
          <p:nvPr/>
        </p:nvSpPr>
        <p:spPr>
          <a:xfrm>
            <a:off x="540119" y="1597997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面积问题属于几何图形的应用题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解决问题的关键是将不规则图形分割或组合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平移成规则图形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找出未知量与已知量的内在联系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根据面积公式列出一元二次方程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5" name="yt_shape_11255"/>
          <p:cNvSpPr txBox="1"/>
          <p:nvPr/>
        </p:nvSpPr>
        <p:spPr>
          <a:xfrm>
            <a:off x="3278091" y="565064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d0fa618f-fcb9-4036-ab1d-c679664c6569.png&quot;}"/>
            </a:endParaRPr>
          </a:p>
        </p:txBody>
      </p:sp>
      <p:sp>
        <p:nvSpPr>
          <p:cNvPr id="11256" name="yt_shape_11256"/>
          <p:cNvSpPr txBox="1"/>
          <p:nvPr/>
        </p:nvSpPr>
        <p:spPr>
          <a:xfrm>
            <a:off x="5480447" y="1431180"/>
            <a:ext cx="123110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动点问题</a:t>
            </a:r>
          </a:p>
        </p:txBody>
      </p:sp>
      <p:sp>
        <p:nvSpPr>
          <p:cNvPr id="11257" name="yt_shape_11257"/>
          <p:cNvSpPr txBox="1"/>
          <p:nvPr/>
        </p:nvSpPr>
        <p:spPr>
          <a:xfrm>
            <a:off x="469404" y="1910483"/>
            <a:ext cx="9289032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同时出发同时停止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经过多长时间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两点之间的距离是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grpSp>
        <p:nvGrpSpPr>
          <p:cNvPr id="11258" name="yt_shape_11258" title="H_162.509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6518" y="1772202"/>
            <a:ext cx="1276870" cy="2073197"/>
            <a:chOff x="0" y="0"/>
            <a:chExt cx="1276870" cy="2073197"/>
          </a:xfrm>
        </p:grpSpPr>
        <p:pic>
          <p:nvPicPr>
            <p:cNvPr id="2" name="yt_image_1125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2813" cy="166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0" name="yt_shape_11260"/>
            <p:cNvSpPr txBox="1"/>
            <p:nvPr/>
          </p:nvSpPr>
          <p:spPr>
            <a:xfrm>
              <a:off x="21942" y="1703865"/>
              <a:ext cx="1254928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462621">
            <a:extLst>
              <a:ext uri="{FF2B5EF4-FFF2-40B4-BE49-F238E27FC236}">
                <a16:creationId xmlns:a16="http://schemas.microsoft.com/office/drawing/2014/main" id="{2B82847B-83E7-F03D-593D-EE291EB818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96535"/>
            <a:ext cx="10800000" cy="765181"/>
          </a:xfrm>
          <a:prstGeom prst="rect">
            <a:avLst/>
          </a:prstGeom>
        </p:spPr>
      </p:pic>
      <p:sp>
        <p:nvSpPr>
          <p:cNvPr id="3" name="yt_shape_11262">
            <a:extLst>
              <a:ext uri="{FF2B5EF4-FFF2-40B4-BE49-F238E27FC236}">
                <a16:creationId xmlns:a16="http://schemas.microsoft.com/office/drawing/2014/main" id="{57D9656D-D13C-2EAA-6313-5081ED3B3F1A}"/>
              </a:ext>
            </a:extLst>
          </p:cNvPr>
          <p:cNvSpPr txBox="1"/>
          <p:nvPr/>
        </p:nvSpPr>
        <p:spPr>
          <a:xfrm>
            <a:off x="483167" y="3429000"/>
            <a:ext cx="769281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设经过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两点间的距离是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263">
            <a:extLst>
              <a:ext uri="{FF2B5EF4-FFF2-40B4-BE49-F238E27FC236}">
                <a16:creationId xmlns:a16="http://schemas.microsoft.com/office/drawing/2014/main" id="{4F3F4C25-D23F-70F8-A2C4-54A80D81CC16}"/>
              </a:ext>
            </a:extLst>
          </p:cNvPr>
          <p:cNvSpPr txBox="1"/>
          <p:nvPr/>
        </p:nvSpPr>
        <p:spPr>
          <a:xfrm>
            <a:off x="479376" y="3829273"/>
            <a:ext cx="336791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6" name="yt_image_11264">
            <a:extLst>
              <a:ext uri="{FF2B5EF4-FFF2-40B4-BE49-F238E27FC236}">
                <a16:creationId xmlns:a16="http://schemas.microsoft.com/office/drawing/2014/main" id="{E4C49039-FF0E-1749-C079-63E92F90238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24030" y="4181783"/>
            <a:ext cx="1197228" cy="159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266">
            <a:extLst>
              <a:ext uri="{FF2B5EF4-FFF2-40B4-BE49-F238E27FC236}">
                <a16:creationId xmlns:a16="http://schemas.microsoft.com/office/drawing/2014/main" id="{76D7C0EE-DC66-8658-CC2C-60DBAE8E98D2}"/>
              </a:ext>
            </a:extLst>
          </p:cNvPr>
          <p:cNvSpPr txBox="1"/>
          <p:nvPr/>
        </p:nvSpPr>
        <p:spPr>
          <a:xfrm>
            <a:off x="479376" y="4257653"/>
            <a:ext cx="678390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1267">
            <a:extLst>
              <a:ext uri="{FF2B5EF4-FFF2-40B4-BE49-F238E27FC236}">
                <a16:creationId xmlns:a16="http://schemas.microsoft.com/office/drawing/2014/main" id="{21A9E443-AE5D-AF1A-8354-AFC4D9530B2A}"/>
              </a:ext>
            </a:extLst>
          </p:cNvPr>
          <p:cNvSpPr txBox="1"/>
          <p:nvPr/>
        </p:nvSpPr>
        <p:spPr>
          <a:xfrm>
            <a:off x="479376" y="4687879"/>
            <a:ext cx="490679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1268">
            <a:extLst>
              <a:ext uri="{FF2B5EF4-FFF2-40B4-BE49-F238E27FC236}">
                <a16:creationId xmlns:a16="http://schemas.microsoft.com/office/drawing/2014/main" id="{8D63D3DD-10E7-316B-40DC-7273AE2999D5}"/>
              </a:ext>
            </a:extLst>
          </p:cNvPr>
          <p:cNvSpPr txBox="1"/>
          <p:nvPr/>
        </p:nvSpPr>
        <p:spPr>
          <a:xfrm>
            <a:off x="479376" y="5118105"/>
            <a:ext cx="822500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lvl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PHQ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HQ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yt_shape_11270">
            <a:extLst>
              <a:ext uri="{FF2B5EF4-FFF2-40B4-BE49-F238E27FC236}">
                <a16:creationId xmlns:a16="http://schemas.microsoft.com/office/drawing/2014/main" id="{87C6B555-A003-11A9-890F-FDBCC660625D}"/>
              </a:ext>
            </a:extLst>
          </p:cNvPr>
          <p:cNvSpPr txBox="1"/>
          <p:nvPr/>
        </p:nvSpPr>
        <p:spPr>
          <a:xfrm>
            <a:off x="479376" y="5511480"/>
            <a:ext cx="514563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1271">
            <a:extLst>
              <a:ext uri="{FF2B5EF4-FFF2-40B4-BE49-F238E27FC236}">
                <a16:creationId xmlns:a16="http://schemas.microsoft.com/office/drawing/2014/main" id="{24435108-5045-5F16-0A64-EAC5AE9E42BC}"/>
              </a:ext>
            </a:extLst>
          </p:cNvPr>
          <p:cNvSpPr txBox="1"/>
          <p:nvPr/>
        </p:nvSpPr>
        <p:spPr>
          <a:xfrm>
            <a:off x="479376" y="5928899"/>
            <a:ext cx="552234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两点间的距离是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" name="yt_image_11272">
            <a:extLst>
              <a:ext uri="{FF2B5EF4-FFF2-40B4-BE49-F238E27FC236}">
                <a16:creationId xmlns:a16="http://schemas.microsoft.com/office/drawing/2014/main" id="{8E4B2FA8-D7F3-190A-42CF-25188F2D48B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65" y="6226419"/>
            <a:ext cx="10946313" cy="37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0" name="yt_shape_1119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42b9309-1ccf-48d6-bc53-f4a6fcaef8da.png&quot;}"/>
            </a:endParaRPr>
          </a:p>
        </p:txBody>
      </p:sp>
      <p:sp>
        <p:nvSpPr>
          <p:cNvPr id="11191" name="yt_shape_11191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一般图形的面积问题</a:t>
            </a:r>
          </a:p>
        </p:txBody>
      </p:sp>
      <p:sp>
        <p:nvSpPr>
          <p:cNvPr id="11192" name="yt_shape_11192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米长的铝材制成一个矩形窗框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使矩形的面积为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若设它的一条边长为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则根据题意可列出关于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93" name="yt_table_1119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219090"/>
              </p:ext>
            </p:extLst>
          </p:nvPr>
        </p:nvGraphicFramePr>
        <p:xfrm>
          <a:off x="540000" y="3279656"/>
          <a:ext cx="6874193" cy="848742"/>
        </p:xfrm>
        <a:graphic>
          <a:graphicData uri="http://schemas.openxmlformats.org/drawingml/2006/table">
            <a:tbl>
              <a:tblPr/>
              <a:tblGrid>
                <a:gridCol w="3818255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3055938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pic>
        <p:nvPicPr>
          <p:cNvPr id="3" name="yt_shape_1683887462480">
            <a:extLst>
              <a:ext uri="{FF2B5EF4-FFF2-40B4-BE49-F238E27FC236}">
                <a16:creationId xmlns:a16="http://schemas.microsoft.com/office/drawing/2014/main" id="{166E5B02-4D38-DFF7-C65D-3658258EA38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462498">
            <a:extLst>
              <a:ext uri="{FF2B5EF4-FFF2-40B4-BE49-F238E27FC236}">
                <a16:creationId xmlns:a16="http://schemas.microsoft.com/office/drawing/2014/main" id="{B804CF3F-311B-2F81-587B-8B288EDD7B9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D488E0-2AF8-ED42-D305-2B6A0AA9354F}"/>
              </a:ext>
            </a:extLst>
          </p:cNvPr>
          <p:cNvSpPr txBox="1"/>
          <p:nvPr/>
        </p:nvSpPr>
        <p:spPr>
          <a:xfrm>
            <a:off x="6815982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195">
            <a:extLst>
              <a:ext uri="{FF2B5EF4-FFF2-40B4-BE49-F238E27FC236}">
                <a16:creationId xmlns:a16="http://schemas.microsoft.com/office/drawing/2014/main" id="{52F0D7C3-06EA-A4A1-53F3-9E255B95A35D}"/>
              </a:ext>
            </a:extLst>
          </p:cNvPr>
          <p:cNvSpPr txBox="1"/>
          <p:nvPr/>
        </p:nvSpPr>
        <p:spPr>
          <a:xfrm>
            <a:off x="513174" y="4171750"/>
            <a:ext cx="889519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泉州市六中月考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将一块正方形空地划出部分区域进行绿化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原空地一边减少了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另一边减少了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剩余一块面积为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则原正方形空地的边长是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1199_skip" title="H_33.41504">
            <a:extLst>
              <a:ext uri="{FF2B5EF4-FFF2-40B4-BE49-F238E27FC236}">
                <a16:creationId xmlns:a16="http://schemas.microsoft.com/office/drawing/2014/main" id="{B33D75AC-4C55-346C-7DE2-201489267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550040"/>
              </p:ext>
            </p:extLst>
          </p:nvPr>
        </p:nvGraphicFramePr>
        <p:xfrm>
          <a:off x="513055" y="5611316"/>
          <a:ext cx="8298816" cy="424371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grpSp>
        <p:nvGrpSpPr>
          <p:cNvPr id="7" name="yt_shape_11196_skip" title="H_169.86331">
            <a:extLst>
              <a:ext uri="{FF2B5EF4-FFF2-40B4-BE49-F238E27FC236}">
                <a16:creationId xmlns:a16="http://schemas.microsoft.com/office/drawing/2014/main" id="{465436DA-4748-7CA8-0BB4-408AE991D77B}"/>
              </a:ext>
            </a:extLst>
          </p:cNvPr>
          <p:cNvGrpSpPr/>
          <p:nvPr/>
        </p:nvGrpSpPr>
        <p:grpSpPr>
          <a:xfrm>
            <a:off x="9573776" y="3997288"/>
            <a:ext cx="1810414" cy="2157264"/>
            <a:chOff x="0" y="0"/>
            <a:chExt cx="1810414" cy="2157264"/>
          </a:xfrm>
        </p:grpSpPr>
        <p:pic>
          <p:nvPicPr>
            <p:cNvPr id="8" name="yt_image_11196">
              <a:extLst>
                <a:ext uri="{FF2B5EF4-FFF2-40B4-BE49-F238E27FC236}">
                  <a16:creationId xmlns:a16="http://schemas.microsoft.com/office/drawing/2014/main" id="{E10E62AE-2DD8-A873-AC40-316097E9A928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0414" cy="1761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1198">
              <a:extLst>
                <a:ext uri="{FF2B5EF4-FFF2-40B4-BE49-F238E27FC236}">
                  <a16:creationId xmlns:a16="http://schemas.microsoft.com/office/drawing/2014/main" id="{BA2F314B-3D0A-6060-258F-6B4B114A386E}"/>
                </a:ext>
              </a:extLst>
            </p:cNvPr>
            <p:cNvSpPr txBox="1"/>
            <p:nvPr/>
          </p:nvSpPr>
          <p:spPr>
            <a:xfrm>
              <a:off x="371926" y="17972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4B8583D-6C10-E692-6317-80C581C98681}"/>
              </a:ext>
            </a:extLst>
          </p:cNvPr>
          <p:cNvSpPr txBox="1"/>
          <p:nvPr/>
        </p:nvSpPr>
        <p:spPr>
          <a:xfrm>
            <a:off x="6888088" y="50425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1" name="yt_shape_11201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边框及甬道问题</a:t>
            </a:r>
          </a:p>
        </p:txBody>
      </p:sp>
      <p:sp>
        <p:nvSpPr>
          <p:cNvPr id="11202" name="yt_shape_11202"/>
          <p:cNvSpPr txBox="1"/>
          <p:nvPr/>
        </p:nvSpPr>
        <p:spPr>
          <a:xfrm>
            <a:off x="540119" y="1396872"/>
            <a:ext cx="879624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的矩形空地上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修建两条同样宽的相互垂直的道路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剩余部分栽种花草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要使绿化面积为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则修建的路宽应为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1203" name="yt_shape_11203" title="H_126.2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11841" y="1396872"/>
            <a:ext cx="1754971" cy="1603224"/>
            <a:chOff x="0" y="0"/>
            <a:chExt cx="1754971" cy="1603224"/>
          </a:xfrm>
        </p:grpSpPr>
        <p:pic>
          <p:nvPicPr>
            <p:cNvPr id="2" name="yt_image_1120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4971" cy="120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05" name="yt_shape_11205"/>
            <p:cNvSpPr txBox="1"/>
            <p:nvPr/>
          </p:nvSpPr>
          <p:spPr>
            <a:xfrm>
              <a:off x="344204" y="12432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462529">
            <a:extLst>
              <a:ext uri="{FF2B5EF4-FFF2-40B4-BE49-F238E27FC236}">
                <a16:creationId xmlns:a16="http://schemas.microsoft.com/office/drawing/2014/main" id="{0AFD9996-6285-C73F-9693-958F3D428DA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D0AE00-356D-8948-F06C-9B86C4E69C11}"/>
              </a:ext>
            </a:extLst>
          </p:cNvPr>
          <p:cNvSpPr txBox="1"/>
          <p:nvPr/>
        </p:nvSpPr>
        <p:spPr>
          <a:xfrm>
            <a:off x="5231904" y="226766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207">
            <a:extLst>
              <a:ext uri="{FF2B5EF4-FFF2-40B4-BE49-F238E27FC236}">
                <a16:creationId xmlns:a16="http://schemas.microsoft.com/office/drawing/2014/main" id="{E5143A58-A9F1-1EB3-D9A2-CDF0E76A71BA}"/>
              </a:ext>
            </a:extLst>
          </p:cNvPr>
          <p:cNvSpPr txBox="1"/>
          <p:nvPr/>
        </p:nvSpPr>
        <p:spPr>
          <a:xfrm>
            <a:off x="520866" y="32021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的矩形地面上修筑同样宽的道路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余下的部分种上草坪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则道路的宽为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6" name="yt_image_11208">
            <a:extLst>
              <a:ext uri="{FF2B5EF4-FFF2-40B4-BE49-F238E27FC236}">
                <a16:creationId xmlns:a16="http://schemas.microsoft.com/office/drawing/2014/main" id="{FA51189F-96D1-FA26-8A5B-36680E952060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0683" y="4313920"/>
            <a:ext cx="1972126" cy="121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210">
            <a:extLst>
              <a:ext uri="{FF2B5EF4-FFF2-40B4-BE49-F238E27FC236}">
                <a16:creationId xmlns:a16="http://schemas.microsoft.com/office/drawing/2014/main" id="{C84ED1DF-84E4-3A21-BF54-C24A392855AA}"/>
              </a:ext>
            </a:extLst>
          </p:cNvPr>
          <p:cNvSpPr txBox="1"/>
          <p:nvPr/>
        </p:nvSpPr>
        <p:spPr>
          <a:xfrm>
            <a:off x="5461194" y="5582679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变式题图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96A5EC-3102-AAA2-95E1-293722AAD4BC}"/>
              </a:ext>
            </a:extLst>
          </p:cNvPr>
          <p:cNvSpPr txBox="1"/>
          <p:nvPr/>
        </p:nvSpPr>
        <p:spPr>
          <a:xfrm>
            <a:off x="10370193" y="363080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1" name="yt_shape_1121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的矩形地面内的四周修筑同样宽的道路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余下的铺上草坪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道路的宽应为多少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1212" name="yt_image_112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225" y="2011799"/>
            <a:ext cx="2185549" cy="14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4" name="yt_shape_11214"/>
          <p:cNvSpPr txBox="1"/>
          <p:nvPr/>
        </p:nvSpPr>
        <p:spPr>
          <a:xfrm>
            <a:off x="540000" y="3466493"/>
            <a:ext cx="2906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设路宽应为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215" name="yt_shape_11215"/>
          <p:cNvSpPr txBox="1"/>
          <p:nvPr/>
        </p:nvSpPr>
        <p:spPr>
          <a:xfrm>
            <a:off x="540000" y="3945796"/>
            <a:ext cx="76591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根据等量关系列方程得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216" name="yt_shape_11216"/>
          <p:cNvSpPr txBox="1"/>
          <p:nvPr/>
        </p:nvSpPr>
        <p:spPr>
          <a:xfrm>
            <a:off x="540000" y="4425099"/>
            <a:ext cx="473527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217" name="yt_shape_11217"/>
          <p:cNvSpPr txBox="1"/>
          <p:nvPr/>
        </p:nvSpPr>
        <p:spPr>
          <a:xfrm>
            <a:off x="540000" y="538453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道路的宽应为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14" grpId="0" build="allAtOnce"/>
      <p:bldP spid="11215" grpId="0" build="allAtOnce"/>
      <p:bldP spid="11216" grpId="0" build="allAtOnce"/>
      <p:bldP spid="112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9" name="yt_shape_11219"/>
          <p:cNvSpPr txBox="1"/>
          <p:nvPr/>
        </p:nvSpPr>
        <p:spPr>
          <a:xfrm>
            <a:off x="540000" y="134005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西藏自治区中考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某驻村工作队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为带动群众增收致富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巩固脱贫攻坚成效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决定在该村山脚下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围一块面积为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的矩形试验茶园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便于成功后大面积推广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茶园一面靠墙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另外三面用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长的篱笆围成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其中一边开有一扇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不包括篱笆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求这个茶园的长和宽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220" name="yt_shape_11220" title="H_127.5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3904479"/>
            <a:ext cx="1851519" cy="1619424"/>
            <a:chOff x="0" y="0"/>
            <a:chExt cx="1851519" cy="1619424"/>
          </a:xfrm>
        </p:grpSpPr>
        <p:pic>
          <p:nvPicPr>
            <p:cNvPr id="2" name="yt_image_1122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1519" cy="12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22" name="yt_shape_11222"/>
            <p:cNvSpPr txBox="1"/>
            <p:nvPr/>
          </p:nvSpPr>
          <p:spPr>
            <a:xfrm>
              <a:off x="392478" y="1259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1218">
            <a:extLst>
              <a:ext uri="{FF2B5EF4-FFF2-40B4-BE49-F238E27FC236}">
                <a16:creationId xmlns:a16="http://schemas.microsoft.com/office/drawing/2014/main" id="{D74683B2-2ED2-AB6B-4536-A8FC7DD8BA25}"/>
              </a:ext>
            </a:extLst>
          </p:cNvPr>
          <p:cNvSpPr txBox="1"/>
          <p:nvPr/>
        </p:nvSpPr>
        <p:spPr>
          <a:xfrm>
            <a:off x="407368" y="90872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忽视题目中的隐含条件致错</a:t>
            </a:r>
          </a:p>
        </p:txBody>
      </p:sp>
      <p:sp>
        <p:nvSpPr>
          <p:cNvPr id="4" name="yt_shape_11224">
            <a:extLst>
              <a:ext uri="{FF2B5EF4-FFF2-40B4-BE49-F238E27FC236}">
                <a16:creationId xmlns:a16="http://schemas.microsoft.com/office/drawing/2014/main" id="{A4C7C063-7656-CEB2-F819-0C6DD11F5C06}"/>
              </a:ext>
            </a:extLst>
          </p:cNvPr>
          <p:cNvSpPr txBox="1"/>
          <p:nvPr/>
        </p:nvSpPr>
        <p:spPr>
          <a:xfrm>
            <a:off x="623392" y="3210090"/>
            <a:ext cx="998350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设茶园垂直于墙的一边长为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则另一边的长度为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1225">
            <a:extLst>
              <a:ext uri="{FF2B5EF4-FFF2-40B4-BE49-F238E27FC236}">
                <a16:creationId xmlns:a16="http://schemas.microsoft.com/office/drawing/2014/main" id="{FD48CE40-47B6-B35C-06FB-2230951E8199}"/>
              </a:ext>
            </a:extLst>
          </p:cNvPr>
          <p:cNvSpPr txBox="1"/>
          <p:nvPr/>
        </p:nvSpPr>
        <p:spPr>
          <a:xfrm>
            <a:off x="569805" y="4678110"/>
            <a:ext cx="688970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1226">
            <a:extLst>
              <a:ext uri="{FF2B5EF4-FFF2-40B4-BE49-F238E27FC236}">
                <a16:creationId xmlns:a16="http://schemas.microsoft.com/office/drawing/2014/main" id="{1F8E9B81-C137-3C6C-AF24-A1787D98A514}"/>
              </a:ext>
            </a:extLst>
          </p:cNvPr>
          <p:cNvSpPr txBox="1"/>
          <p:nvPr/>
        </p:nvSpPr>
        <p:spPr>
          <a:xfrm>
            <a:off x="569805" y="6121301"/>
            <a:ext cx="5556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这个茶园的长和宽分别为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7" name="yt_shape_1122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93527d7-740e-4349-b1d8-b8ddc1686882.png&quot;}"/>
            </a:endParaRPr>
          </a:p>
        </p:txBody>
      </p:sp>
      <p:sp>
        <p:nvSpPr>
          <p:cNvPr id="11228" name="yt_shape_11228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资阳育才中学月考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沿其对角线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若两个三角形重叠部分的面积为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则它平移的距离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32" name="yt_table_1123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954134"/>
              </p:ext>
            </p:extLst>
          </p:nvPr>
        </p:nvGraphicFramePr>
        <p:xfrm>
          <a:off x="562151" y="5205289"/>
          <a:ext cx="9295766" cy="424371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2700655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</a:tbl>
          </a:graphicData>
        </a:graphic>
      </p:graphicFrame>
      <p:grpSp>
        <p:nvGrpSpPr>
          <p:cNvPr id="11229" name="yt_shape_11229_skip" title="H_153.0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79747" y="3092277"/>
            <a:ext cx="4030943" cy="1943424"/>
            <a:chOff x="0" y="0"/>
            <a:chExt cx="4030943" cy="1943424"/>
          </a:xfrm>
        </p:grpSpPr>
        <p:pic>
          <p:nvPicPr>
            <p:cNvPr id="2" name="yt_image_1122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030943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31" name="yt_shape_11231"/>
            <p:cNvSpPr txBox="1"/>
            <p:nvPr/>
          </p:nvSpPr>
          <p:spPr>
            <a:xfrm>
              <a:off x="1482190" y="1583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462577">
            <a:extLst>
              <a:ext uri="{FF2B5EF4-FFF2-40B4-BE49-F238E27FC236}">
                <a16:creationId xmlns:a16="http://schemas.microsoft.com/office/drawing/2014/main" id="{1A846920-BEF8-8B09-8CB7-5EE668CB8DF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4BA6EC-1AAF-7EC5-44AC-61BF4DF4E28C}"/>
              </a:ext>
            </a:extLst>
          </p:cNvPr>
          <p:cNvSpPr txBox="1"/>
          <p:nvPr/>
        </p:nvSpPr>
        <p:spPr>
          <a:xfrm>
            <a:off x="4864946" y="25568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4" name="yt_shape_11234"/>
          <p:cNvSpPr txBox="1"/>
          <p:nvPr/>
        </p:nvSpPr>
        <p:spPr>
          <a:xfrm>
            <a:off x="540119" y="900000"/>
            <a:ext cx="872423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如图是一张长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的矩形铁皮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将其剪去两个全等的正方形和两个全等的矩形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剩余部分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可制成底面积是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的有盖的长方体铁盒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则剪去的正方形的边长为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1235" name="yt_shape_11235" title="H_170.27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2263" y="949821"/>
            <a:ext cx="1818320" cy="2162448"/>
            <a:chOff x="0" y="0"/>
            <a:chExt cx="1818320" cy="2162448"/>
          </a:xfrm>
        </p:grpSpPr>
        <p:pic>
          <p:nvPicPr>
            <p:cNvPr id="2" name="yt_image_1123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8320" cy="1766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37" name="yt_shape_11237"/>
            <p:cNvSpPr txBox="1"/>
            <p:nvPr/>
          </p:nvSpPr>
          <p:spPr>
            <a:xfrm>
              <a:off x="375879" y="18024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ACC7F8B-203C-B583-BF49-81C21B52B06F}"/>
              </a:ext>
            </a:extLst>
          </p:cNvPr>
          <p:cNvSpPr txBox="1"/>
          <p:nvPr/>
        </p:nvSpPr>
        <p:spPr>
          <a:xfrm>
            <a:off x="1991544" y="22699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239">
            <a:extLst>
              <a:ext uri="{FF2B5EF4-FFF2-40B4-BE49-F238E27FC236}">
                <a16:creationId xmlns:a16="http://schemas.microsoft.com/office/drawing/2014/main" id="{A9879F13-2E33-4787-D44C-EE1252379912}"/>
              </a:ext>
            </a:extLst>
          </p:cNvPr>
          <p:cNvSpPr txBox="1"/>
          <p:nvPr/>
        </p:nvSpPr>
        <p:spPr>
          <a:xfrm>
            <a:off x="520350" y="32187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是由三个矩形拼接成的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另外两个小矩形全等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那么小矩形的长为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6" name="yt_shape_11240" title="H_127.972916">
            <a:extLst>
              <a:ext uri="{FF2B5EF4-FFF2-40B4-BE49-F238E27FC236}">
                <a16:creationId xmlns:a16="http://schemas.microsoft.com/office/drawing/2014/main" id="{24A1681D-4151-CAC6-1FF6-CE98A37EA63A}"/>
              </a:ext>
            </a:extLst>
          </p:cNvPr>
          <p:cNvGrpSpPr/>
          <p:nvPr/>
        </p:nvGrpSpPr>
        <p:grpSpPr>
          <a:xfrm>
            <a:off x="5161785" y="4330555"/>
            <a:ext cx="1828891" cy="1625256"/>
            <a:chOff x="0" y="0"/>
            <a:chExt cx="1828891" cy="1625256"/>
          </a:xfrm>
        </p:grpSpPr>
        <p:pic>
          <p:nvPicPr>
            <p:cNvPr id="7" name="yt_image_11240">
              <a:extLst>
                <a:ext uri="{FF2B5EF4-FFF2-40B4-BE49-F238E27FC236}">
                  <a16:creationId xmlns:a16="http://schemas.microsoft.com/office/drawing/2014/main" id="{EBAC2C53-D105-65B7-23FF-21A31AB760D8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8891" cy="1229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1242">
              <a:extLst>
                <a:ext uri="{FF2B5EF4-FFF2-40B4-BE49-F238E27FC236}">
                  <a16:creationId xmlns:a16="http://schemas.microsoft.com/office/drawing/2014/main" id="{ACCB09F2-3B78-AF2B-21BD-A6284FE4CAF7}"/>
                </a:ext>
              </a:extLst>
            </p:cNvPr>
            <p:cNvSpPr txBox="1"/>
            <p:nvPr/>
          </p:nvSpPr>
          <p:spPr>
            <a:xfrm>
              <a:off x="381164" y="12652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8A2F54B-C841-C9D6-9209-FBB95BC7CB8E}"/>
              </a:ext>
            </a:extLst>
          </p:cNvPr>
          <p:cNvSpPr txBox="1"/>
          <p:nvPr/>
        </p:nvSpPr>
        <p:spPr>
          <a:xfrm>
            <a:off x="5916739" y="364743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4" name="yt_shape_11244"/>
          <p:cNvSpPr txBox="1"/>
          <p:nvPr/>
        </p:nvSpPr>
        <p:spPr>
          <a:xfrm>
            <a:off x="540000" y="90000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一个矩形的周长为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45" name="yt_shape_11245"/>
          <p:cNvSpPr txBox="1"/>
          <p:nvPr/>
        </p:nvSpPr>
        <p:spPr>
          <a:xfrm>
            <a:off x="540119" y="137930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当矩形的面积为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平方厘米时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则它的长为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246" name="yt_shape_11246"/>
          <p:cNvSpPr txBox="1"/>
          <p:nvPr/>
        </p:nvSpPr>
        <p:spPr>
          <a:xfrm>
            <a:off x="540000" y="2322258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这个矩形的面积能否为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47" name="yt_shape_11247"/>
          <p:cNvSpPr txBox="1"/>
          <p:nvPr/>
        </p:nvSpPr>
        <p:spPr>
          <a:xfrm>
            <a:off x="540000" y="2801561"/>
            <a:ext cx="830996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设矩形的长为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厘米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则宽为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厘米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原方程无实数根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故不能围成一个面积为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平方厘米的矩形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504A23-07FB-D275-D0F2-F93695705A15}"/>
              </a:ext>
            </a:extLst>
          </p:cNvPr>
          <p:cNvSpPr txBox="1"/>
          <p:nvPr/>
        </p:nvSpPr>
        <p:spPr>
          <a:xfrm>
            <a:off x="7958982" y="1332497"/>
            <a:ext cx="84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BCCAE3-B293-FDD6-3ADF-3DFF35F060F1}"/>
              </a:ext>
            </a:extLst>
          </p:cNvPr>
          <p:cNvSpPr txBox="1"/>
          <p:nvPr/>
        </p:nvSpPr>
        <p:spPr>
          <a:xfrm>
            <a:off x="10610107" y="1332497"/>
            <a:ext cx="84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47" grpId="0" build="allAtOnce"/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8" name="yt_shape_1124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向阳村计划建造如图所示的矩形蔬菜温室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要求长与宽的比为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在温室内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沿前侧内墙保留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其他三侧内墙各保留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宽的通道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当矩形温室的长与宽各为多少时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蔬菜种植区域的面积是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1252" name="yt_shape_11252"/>
          <p:cNvSpPr txBox="1"/>
          <p:nvPr/>
        </p:nvSpPr>
        <p:spPr>
          <a:xfrm>
            <a:off x="540000" y="41397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49" name="yt_shape_11249" title="H_125.77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7512" y="2491930"/>
            <a:ext cx="2096974" cy="1597392"/>
            <a:chOff x="0" y="0"/>
            <a:chExt cx="2096974" cy="1597392"/>
          </a:xfrm>
        </p:grpSpPr>
        <p:pic>
          <p:nvPicPr>
            <p:cNvPr id="2" name="yt_image_1124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6974" cy="120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51" name="yt_shape_11251"/>
            <p:cNvSpPr txBox="1"/>
            <p:nvPr/>
          </p:nvSpPr>
          <p:spPr>
            <a:xfrm>
              <a:off x="439023" y="12373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253" name="yt_shape_11253"/>
          <p:cNvSpPr txBox="1"/>
          <p:nvPr/>
        </p:nvSpPr>
        <p:spPr>
          <a:xfrm>
            <a:off x="568626" y="408385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设矩形蔬菜温室的宽为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54" name="yt_shape_11254"/>
          <p:cNvSpPr txBox="1"/>
          <p:nvPr/>
        </p:nvSpPr>
        <p:spPr>
          <a:xfrm>
            <a:off x="540000" y="5952764"/>
            <a:ext cx="97446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当矩形温室的长为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蔬菜种植区域的面积是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53" grpId="0" build="allAtOnce"/>
      <p:bldP spid="1125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1361</Words>
  <Application>Microsoft Office PowerPoint</Application>
  <PresentationFormat>宽屏</PresentationFormat>
  <Paragraphs>81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NEU-BZ-S92</vt:lpstr>
      <vt:lpstr>等线</vt:lpstr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2023-05-13T12:47:54Z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