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3" r:id="rId2"/>
    <p:sldId id="364" r:id="rId3"/>
    <p:sldId id="366" r:id="rId4"/>
    <p:sldId id="369" r:id="rId5"/>
    <p:sldId id="375" r:id="rId6"/>
    <p:sldId id="378" r:id="rId7"/>
    <p:sldId id="380" r:id="rId8"/>
    <p:sldId id="382" r:id="rId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8A8012-1156-4FC2-A2F5-32346A867133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180FC-AF6C-4C72-9E54-1A1EE6E9CF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857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180FC-AF6C-4C72-9E54-1A1EE6E9CF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405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3" name="yt_shape_1358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89396af-2413-4209-9dc0-3b0178efe507.png&quot;}"/>
            </a:endParaRPr>
          </a:p>
        </p:txBody>
      </p:sp>
      <p:sp>
        <p:nvSpPr>
          <p:cNvPr id="13584" name="yt_shape_13584"/>
          <p:cNvSpPr txBox="1"/>
          <p:nvPr/>
        </p:nvSpPr>
        <p:spPr>
          <a:xfrm>
            <a:off x="540119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我们可以利用计算器求出任意锐角的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三角函数值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反过来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知道某个锐角的三角函数值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可以求出这个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锐角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654853">
            <a:extLst>
              <a:ext uri="{FF2B5EF4-FFF2-40B4-BE49-F238E27FC236}">
                <a16:creationId xmlns:a16="http://schemas.microsoft.com/office/drawing/2014/main" id="{596ADF21-EB15-4BA8-46F0-FFEC212C8F0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22CCEF-6A13-66D7-378E-C3A1292BDBC7}"/>
              </a:ext>
            </a:extLst>
          </p:cNvPr>
          <p:cNvSpPr txBox="1"/>
          <p:nvPr/>
        </p:nvSpPr>
        <p:spPr>
          <a:xfrm>
            <a:off x="6241308" y="16150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三角函数值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B5F0F9-CC73-25DE-0C1E-5A1D2B82F018}"/>
              </a:ext>
            </a:extLst>
          </p:cNvPr>
          <p:cNvSpPr txBox="1"/>
          <p:nvPr/>
        </p:nvSpPr>
        <p:spPr>
          <a:xfrm>
            <a:off x="4717308" y="2090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锐角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5" name="yt_shape_1358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1241bb0-b06e-4805-a8f9-97e9c6c29741.png&quot;}"/>
            </a:endParaRPr>
          </a:p>
        </p:txBody>
      </p:sp>
      <p:sp>
        <p:nvSpPr>
          <p:cNvPr id="13586" name="yt_shape_13586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求已知锐角的三角函数值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87" name="yt_shape_13587"/>
              <p:cNvSpPr txBox="1"/>
              <p:nvPr/>
            </p:nvSpPr>
            <p:spPr>
              <a:xfrm>
                <a:off x="540000" y="2167857"/>
                <a:ext cx="868199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利用科学计算器计算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cos55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按键顺序正确的是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87" name="yt_shape_1358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7857"/>
                <a:ext cx="8681992" cy="466666"/>
              </a:xfrm>
              <a:prstGeom prst="rect">
                <a:avLst/>
              </a:prstGeom>
              <a:blipFill>
                <a:blip r:embed="rId2"/>
                <a:stretch>
                  <a:fillRect l="-2177" t="-5263" r="-112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589" name="yt_table_13589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0708037"/>
                  </p:ext>
                </p:extLst>
              </p:nvPr>
            </p:nvGraphicFramePr>
            <p:xfrm>
              <a:off x="540000" y="2780928"/>
              <a:ext cx="3040190" cy="3646932"/>
            </p:xfrm>
            <a:graphic>
              <a:graphicData uri="http://schemas.openxmlformats.org/drawingml/2006/table">
                <a:tbl>
                  <a:tblPr/>
                  <a:tblGrid>
                    <a:gridCol w="3040190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cos55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2cos550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2cos55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55cos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589" name="yt_table_13589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0708037"/>
                  </p:ext>
                </p:extLst>
              </p:nvPr>
            </p:nvGraphicFramePr>
            <p:xfrm>
              <a:off x="540000" y="2780928"/>
              <a:ext cx="3040190" cy="3646932"/>
            </p:xfrm>
            <a:graphic>
              <a:graphicData uri="http://schemas.openxmlformats.org/drawingml/2006/table">
                <a:tbl>
                  <a:tblPr/>
                  <a:tblGrid>
                    <a:gridCol w="3040190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0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0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342" b="-1080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333" b="-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654875">
            <a:extLst>
              <a:ext uri="{FF2B5EF4-FFF2-40B4-BE49-F238E27FC236}">
                <a16:creationId xmlns:a16="http://schemas.microsoft.com/office/drawing/2014/main" id="{D70A53B7-69DF-697A-F9A0-983307043BC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654895">
            <a:extLst>
              <a:ext uri="{FF2B5EF4-FFF2-40B4-BE49-F238E27FC236}">
                <a16:creationId xmlns:a16="http://schemas.microsoft.com/office/drawing/2014/main" id="{7B69B362-76C6-A663-E38F-355B9C71D59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C13203-4263-977C-87AB-3A9E1D4D6C7E}"/>
              </a:ext>
            </a:extLst>
          </p:cNvPr>
          <p:cNvSpPr txBox="1"/>
          <p:nvPr/>
        </p:nvSpPr>
        <p:spPr>
          <a:xfrm>
            <a:off x="8235215" y="2121051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0" name="yt_shape_13590"/>
          <p:cNvSpPr txBox="1"/>
          <p:nvPr/>
        </p:nvSpPr>
        <p:spPr>
          <a:xfrm>
            <a:off x="329727" y="908720"/>
            <a:ext cx="1153254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6428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6428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7002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5757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7D8DFC-093C-E05D-4C9D-2F33C8C3A9BF}"/>
              </a:ext>
            </a:extLst>
          </p:cNvPr>
          <p:cNvSpPr txBox="1"/>
          <p:nvPr/>
        </p:nvSpPr>
        <p:spPr>
          <a:xfrm>
            <a:off x="4252916" y="8619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6428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FCAE74-B728-48D0-CF9A-00EE1DDFF809}"/>
              </a:ext>
            </a:extLst>
          </p:cNvPr>
          <p:cNvSpPr txBox="1"/>
          <p:nvPr/>
        </p:nvSpPr>
        <p:spPr>
          <a:xfrm>
            <a:off x="7402515" y="8619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6428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1949E9-D675-9760-826B-C2AA60AC97F7}"/>
              </a:ext>
            </a:extLst>
          </p:cNvPr>
          <p:cNvSpPr txBox="1"/>
          <p:nvPr/>
        </p:nvSpPr>
        <p:spPr>
          <a:xfrm>
            <a:off x="1830391" y="13374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7002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752F85-698A-6ACD-8207-D5F99747A380}"/>
              </a:ext>
            </a:extLst>
          </p:cNvPr>
          <p:cNvSpPr txBox="1"/>
          <p:nvPr/>
        </p:nvSpPr>
        <p:spPr>
          <a:xfrm>
            <a:off x="7853365" y="18128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5757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2" name="yt_shape_13592"/>
          <p:cNvSpPr txBox="1"/>
          <p:nvPr/>
        </p:nvSpPr>
        <p:spPr>
          <a:xfrm>
            <a:off x="540000" y="900000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由锐角三角函数值求锐角</a:t>
            </a:r>
          </a:p>
        </p:txBody>
      </p:sp>
      <p:sp>
        <p:nvSpPr>
          <p:cNvPr id="13593" name="yt_shape_1359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9816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运用科学计算器求锐角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在开机状态下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按下的第一个键是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94" name="yt_table_1359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163544"/>
              </p:ext>
            </p:extLst>
          </p:nvPr>
        </p:nvGraphicFramePr>
        <p:xfrm>
          <a:off x="540000" y="2508671"/>
          <a:ext cx="4132581" cy="848742"/>
        </p:xfrm>
        <a:graphic>
          <a:graphicData uri="http://schemas.openxmlformats.org/drawingml/2006/table">
            <a:tbl>
              <a:tblPr/>
              <a:tblGrid>
                <a:gridCol w="232759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804988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DMS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/c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SHIFT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sp>
        <p:nvSpPr>
          <p:cNvPr id="13596" name="yt_shape_13596"/>
          <p:cNvSpPr txBox="1"/>
          <p:nvPr/>
        </p:nvSpPr>
        <p:spPr>
          <a:xfrm>
            <a:off x="540119" y="3408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97" name="yt_shape_13597"/>
          <p:cNvSpPr txBox="1"/>
          <p:nvPr/>
        </p:nvSpPr>
        <p:spPr>
          <a:xfrm>
            <a:off x="540000" y="4367448"/>
            <a:ext cx="81336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利用计算器求锐角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p:sp>
        <p:nvSpPr>
          <p:cNvPr id="13598" name="yt_shape_13598"/>
          <p:cNvSpPr txBox="1"/>
          <p:nvPr/>
        </p:nvSpPr>
        <p:spPr>
          <a:xfrm>
            <a:off x="540000" y="4853612"/>
            <a:ext cx="67197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99" name="yt_shape_13599"/>
              <p:cNvSpPr txBox="1"/>
              <p:nvPr/>
            </p:nvSpPr>
            <p:spPr>
              <a:xfrm>
                <a:off x="540000" y="5339776"/>
                <a:ext cx="5971250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54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44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NEU-BZ-S92" pitchFamily="24"/>
                    <a:ea typeface="宋体" pitchFamily="24"/>
                    <a:cs typeface="宋体" pitchFamily="24"/>
                  </a:rPr>
                  <a:t>″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99" name="yt_shape_13599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39776"/>
                <a:ext cx="5971250" cy="722057"/>
              </a:xfrm>
              <a:prstGeom prst="rect">
                <a:avLst/>
              </a:prstGeom>
              <a:blipFill>
                <a:blip r:embed="rId3"/>
                <a:stretch>
                  <a:fillRect l="-3166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01" name="yt_shape_13601"/>
          <p:cNvSpPr txBox="1"/>
          <p:nvPr/>
        </p:nvSpPr>
        <p:spPr>
          <a:xfrm>
            <a:off x="540000" y="6112621"/>
            <a:ext cx="635109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CEAE883-19BE-B668-58B8-F28D8D43AAFF}"/>
              </a:ext>
            </a:extLst>
          </p:cNvPr>
          <p:cNvSpPr/>
          <p:nvPr/>
        </p:nvSpPr>
        <p:spPr>
          <a:xfrm>
            <a:off x="895600" y="2572171"/>
            <a:ext cx="43821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D44C8774-CFDD-4E9B-678E-9335CCC36983}"/>
              </a:ext>
            </a:extLst>
          </p:cNvPr>
          <p:cNvSpPr/>
          <p:nvPr/>
        </p:nvSpPr>
        <p:spPr>
          <a:xfrm>
            <a:off x="3215365" y="2553104"/>
            <a:ext cx="700947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36E247A9-856D-FF92-C1C4-83D43FEFD167}"/>
              </a:ext>
            </a:extLst>
          </p:cNvPr>
          <p:cNvSpPr/>
          <p:nvPr/>
        </p:nvSpPr>
        <p:spPr>
          <a:xfrm>
            <a:off x="838710" y="2987485"/>
            <a:ext cx="519880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1A03062C-0A8E-667B-EC5B-A35732C21EA4}"/>
              </a:ext>
            </a:extLst>
          </p:cNvPr>
          <p:cNvSpPr/>
          <p:nvPr/>
        </p:nvSpPr>
        <p:spPr>
          <a:xfrm>
            <a:off x="3215365" y="2984400"/>
            <a:ext cx="910969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yt_shape_1683887654934">
            <a:extLst>
              <a:ext uri="{FF2B5EF4-FFF2-40B4-BE49-F238E27FC236}">
                <a16:creationId xmlns:a16="http://schemas.microsoft.com/office/drawing/2014/main" id="{DA8036AA-2A7F-47A8-0B66-BCFBE719A70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2747C0-0219-36AE-35D0-F3811F6EA853}"/>
              </a:ext>
            </a:extLst>
          </p:cNvPr>
          <p:cNvSpPr txBox="1"/>
          <p:nvPr/>
        </p:nvSpPr>
        <p:spPr>
          <a:xfrm>
            <a:off x="44125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076E26-5DED-3D86-D60C-DF18FAA4D5A4}"/>
              </a:ext>
            </a:extLst>
          </p:cNvPr>
          <p:cNvSpPr txBox="1"/>
          <p:nvPr/>
        </p:nvSpPr>
        <p:spPr>
          <a:xfrm>
            <a:off x="9946532" y="3361207"/>
            <a:ext cx="115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70FAF0-283F-F70B-D26D-A5F61DC5FEC4}"/>
              </a:ext>
            </a:extLst>
          </p:cNvPr>
          <p:cNvSpPr txBox="1"/>
          <p:nvPr/>
        </p:nvSpPr>
        <p:spPr>
          <a:xfrm>
            <a:off x="4936264" y="4806806"/>
            <a:ext cx="1891411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629E93-B87D-5FCF-41FC-859879AFC228}"/>
              </a:ext>
            </a:extLst>
          </p:cNvPr>
          <p:cNvSpPr txBox="1"/>
          <p:nvPr/>
        </p:nvSpPr>
        <p:spPr>
          <a:xfrm>
            <a:off x="4347365" y="5292970"/>
            <a:ext cx="1739011" cy="808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B04C57-E971-1FF8-1195-2E444451B394}"/>
              </a:ext>
            </a:extLst>
          </p:cNvPr>
          <p:cNvSpPr txBox="1"/>
          <p:nvPr/>
        </p:nvSpPr>
        <p:spPr>
          <a:xfrm>
            <a:off x="4952139" y="6065815"/>
            <a:ext cx="1739011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2" name="yt_shape_1360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cbb60c4-4301-40a9-8038-87ae89e69b5d.png&quot;}"/>
            </a:endParaRPr>
          </a:p>
        </p:txBody>
      </p:sp>
      <p:sp>
        <p:nvSpPr>
          <p:cNvPr id="13603" name="yt_shape_13603"/>
          <p:cNvSpPr txBox="1"/>
          <p:nvPr/>
        </p:nvSpPr>
        <p:spPr>
          <a:xfrm>
            <a:off x="540000" y="1652711"/>
            <a:ext cx="9044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04" name="yt_table_1360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556702"/>
              </p:ext>
            </p:extLst>
          </p:nvPr>
        </p:nvGraphicFramePr>
        <p:xfrm>
          <a:off x="540000" y="2284378"/>
          <a:ext cx="4605338" cy="1697484"/>
        </p:xfrm>
        <a:graphic>
          <a:graphicData uri="http://schemas.openxmlformats.org/drawingml/2006/table">
            <a:tbl>
              <a:tblPr/>
              <a:tblGrid>
                <a:gridCol w="4605338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sin27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sin27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sin27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tan25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sin27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sp>
        <p:nvSpPr>
          <p:cNvPr id="13606" name="yt_shape_13606"/>
          <p:cNvSpPr txBox="1"/>
          <p:nvPr/>
        </p:nvSpPr>
        <p:spPr>
          <a:xfrm>
            <a:off x="540119" y="4032275"/>
            <a:ext cx="951632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·cos30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07" name="yt_table_1360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072975"/>
              </p:ext>
            </p:extLst>
          </p:nvPr>
        </p:nvGraphicFramePr>
        <p:xfrm>
          <a:off x="557684" y="547769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pic>
        <p:nvPicPr>
          <p:cNvPr id="3" name="yt_shape_1683887655035">
            <a:extLst>
              <a:ext uri="{FF2B5EF4-FFF2-40B4-BE49-F238E27FC236}">
                <a16:creationId xmlns:a16="http://schemas.microsoft.com/office/drawing/2014/main" id="{9989B940-ABE7-0B4C-2A50-6DDF5DD46AA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4A331E-C96A-4611-A015-76D8F9CF95BE}"/>
              </a:ext>
            </a:extLst>
          </p:cNvPr>
          <p:cNvSpPr txBox="1"/>
          <p:nvPr/>
        </p:nvSpPr>
        <p:spPr>
          <a:xfrm>
            <a:off x="8593864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B02397-7A5C-C6C7-903A-A12D50E33788}"/>
              </a:ext>
            </a:extLst>
          </p:cNvPr>
          <p:cNvSpPr txBox="1"/>
          <p:nvPr/>
        </p:nvSpPr>
        <p:spPr>
          <a:xfrm>
            <a:off x="1055440" y="49030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9" name="yt_shape_13609"/>
              <p:cNvSpPr txBox="1"/>
              <p:nvPr/>
            </p:nvSpPr>
            <p:spPr>
              <a:xfrm>
                <a:off x="540000" y="900000"/>
                <a:ext cx="869468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09" name="yt_shape_1360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94688" cy="642163"/>
              </a:xfrm>
              <a:prstGeom prst="rect">
                <a:avLst/>
              </a:prstGeom>
              <a:blipFill>
                <a:blip r:embed="rId2"/>
                <a:stretch>
                  <a:fillRect l="-2174" r="-112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11" name="yt_table_1361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168398"/>
              </p:ext>
            </p:extLst>
          </p:nvPr>
        </p:nvGraphicFramePr>
        <p:xfrm>
          <a:off x="540000" y="1745315"/>
          <a:ext cx="7620318" cy="848742"/>
        </p:xfrm>
        <a:graphic>
          <a:graphicData uri="http://schemas.openxmlformats.org/drawingml/2006/table">
            <a:tbl>
              <a:tblPr/>
              <a:tblGrid>
                <a:gridCol w="4267518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sp>
        <p:nvSpPr>
          <p:cNvPr id="13613" name="yt_shape_13613"/>
          <p:cNvSpPr txBox="1"/>
          <p:nvPr/>
        </p:nvSpPr>
        <p:spPr>
          <a:xfrm>
            <a:off x="540000" y="2644657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B05A0-21F6-6770-1F38-97DFA6944978}"/>
              </a:ext>
            </a:extLst>
          </p:cNvPr>
          <p:cNvSpPr txBox="1"/>
          <p:nvPr/>
        </p:nvSpPr>
        <p:spPr>
          <a:xfrm>
            <a:off x="8247789" y="853194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DE4787-D8CE-D43C-2B32-05736C6C541C}"/>
              </a:ext>
            </a:extLst>
          </p:cNvPr>
          <p:cNvSpPr txBox="1"/>
          <p:nvPr/>
        </p:nvSpPr>
        <p:spPr>
          <a:xfrm>
            <a:off x="9136789" y="259785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4" name="yt_shape_1361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b1ad162-d3b5-4973-8fa9-4f6b590b8b00.png&quot;}"/>
            </a:endParaRPr>
          </a:p>
        </p:txBody>
      </p:sp>
      <p:sp>
        <p:nvSpPr>
          <p:cNvPr id="13615" name="yt_shape_13615"/>
          <p:cNvSpPr txBox="1"/>
          <p:nvPr/>
        </p:nvSpPr>
        <p:spPr>
          <a:xfrm>
            <a:off x="540000" y="1611028"/>
            <a:ext cx="5785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数学运算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616" name="yt_shape_13616"/>
          <p:cNvSpPr txBox="1"/>
          <p:nvPr/>
        </p:nvSpPr>
        <p:spPr>
          <a:xfrm>
            <a:off x="540000" y="2090331"/>
            <a:ext cx="4238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·tan89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617" name="yt_shape_13617"/>
          <p:cNvSpPr txBox="1"/>
          <p:nvPr/>
        </p:nvSpPr>
        <p:spPr>
          <a:xfrm>
            <a:off x="540000" y="2569634"/>
            <a:ext cx="3468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·tan88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000" y="3048937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</a:p>
        </p:txBody>
      </p:sp>
      <p:sp>
        <p:nvSpPr>
          <p:cNvPr id="13619" name="yt_shape_13619"/>
          <p:cNvSpPr txBox="1"/>
          <p:nvPr/>
        </p:nvSpPr>
        <p:spPr>
          <a:xfrm>
            <a:off x="540000" y="3511761"/>
            <a:ext cx="362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620" name="yt_shape_13620"/>
          <p:cNvSpPr txBox="1"/>
          <p:nvPr/>
        </p:nvSpPr>
        <p:spPr>
          <a:xfrm>
            <a:off x="540000" y="3991064"/>
            <a:ext cx="5139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·tan76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621" name="yt_shape_13621"/>
          <p:cNvSpPr txBox="1"/>
          <p:nvPr/>
        </p:nvSpPr>
        <p:spPr>
          <a:xfrm>
            <a:off x="540000" y="4470367"/>
            <a:ext cx="43697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655069">
            <a:extLst>
              <a:ext uri="{FF2B5EF4-FFF2-40B4-BE49-F238E27FC236}">
                <a16:creationId xmlns:a16="http://schemas.microsoft.com/office/drawing/2014/main" id="{738C8511-899C-37E2-92C8-AB457B7107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B0C584-8DFA-BC69-7E94-13D908E1D482}"/>
              </a:ext>
            </a:extLst>
          </p:cNvPr>
          <p:cNvSpPr txBox="1"/>
          <p:nvPr/>
        </p:nvSpPr>
        <p:spPr>
          <a:xfrm>
            <a:off x="3732939" y="204352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1DA1DA-3E8E-EBBD-CD2C-53C61582BA7C}"/>
              </a:ext>
            </a:extLst>
          </p:cNvPr>
          <p:cNvSpPr txBox="1"/>
          <p:nvPr/>
        </p:nvSpPr>
        <p:spPr>
          <a:xfrm>
            <a:off x="2970939" y="252282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D33F59-27D5-C9EA-A3B2-3A0385AE2468}"/>
              </a:ext>
            </a:extLst>
          </p:cNvPr>
          <p:cNvSpPr txBox="1"/>
          <p:nvPr/>
        </p:nvSpPr>
        <p:spPr>
          <a:xfrm>
            <a:off x="3123339" y="346495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D4D1F8-89FB-9086-DAD4-1CA2B65A2325}"/>
              </a:ext>
            </a:extLst>
          </p:cNvPr>
          <p:cNvSpPr txBox="1"/>
          <p:nvPr/>
        </p:nvSpPr>
        <p:spPr>
          <a:xfrm>
            <a:off x="4625114" y="394425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C91B01-710B-33B9-3AD5-88B93B9EC60B}"/>
              </a:ext>
            </a:extLst>
          </p:cNvPr>
          <p:cNvSpPr txBox="1"/>
          <p:nvPr/>
        </p:nvSpPr>
        <p:spPr>
          <a:xfrm>
            <a:off x="3863114" y="442356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5" name="yt_shape_13625"/>
          <p:cNvSpPr txBox="1"/>
          <p:nvPr/>
        </p:nvSpPr>
        <p:spPr>
          <a:xfrm>
            <a:off x="335361" y="2379679"/>
            <a:ext cx="8496944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3622">
            <a:extLst>
              <a:ext uri="{FF2B5EF4-FFF2-40B4-BE49-F238E27FC236}">
                <a16:creationId xmlns:a16="http://schemas.microsoft.com/office/drawing/2014/main" id="{9FFF454C-F121-61B0-D1ED-E4037F3C565C}"/>
              </a:ext>
            </a:extLst>
          </p:cNvPr>
          <p:cNvSpPr txBox="1"/>
          <p:nvPr/>
        </p:nvSpPr>
        <p:spPr>
          <a:xfrm>
            <a:off x="335360" y="908720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运算的结果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你发现了什么规律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请用一个等式表示出来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3623">
            <a:extLst>
              <a:ext uri="{FF2B5EF4-FFF2-40B4-BE49-F238E27FC236}">
                <a16:creationId xmlns:a16="http://schemas.microsoft.com/office/drawing/2014/main" id="{5F17BD4E-8DBB-80CF-5111-253CD85421A3}"/>
              </a:ext>
            </a:extLst>
          </p:cNvPr>
          <p:cNvSpPr txBox="1"/>
          <p:nvPr/>
        </p:nvSpPr>
        <p:spPr>
          <a:xfrm>
            <a:off x="335479" y="1388023"/>
            <a:ext cx="1152116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利用上面发现的规律计算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4" name="yt_shape_13624">
            <a:extLst>
              <a:ext uri="{FF2B5EF4-FFF2-40B4-BE49-F238E27FC236}">
                <a16:creationId xmlns:a16="http://schemas.microsoft.com/office/drawing/2014/main" id="{C6A6C918-D9BB-DD62-79D2-78310E042200}"/>
              </a:ext>
            </a:extLst>
          </p:cNvPr>
          <p:cNvSpPr txBox="1"/>
          <p:nvPr/>
        </p:nvSpPr>
        <p:spPr>
          <a:xfrm>
            <a:off x="335360" y="1882261"/>
            <a:ext cx="6878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为锐角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5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705</Words>
  <Application>Microsoft Office PowerPoint</Application>
  <PresentationFormat>宽屏</PresentationFormat>
  <Paragraphs>74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NEU-BZ-S92</vt:lpstr>
      <vt:lpstr>等线</vt:lpstr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