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6" r:id="rId4"/>
    <p:sldId id="368" r:id="rId5"/>
    <p:sldId id="369" r:id="rId6"/>
    <p:sldId id="371" r:id="rId7"/>
    <p:sldId id="382" r:id="rId8"/>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7" d="100"/>
          <a:sy n="87" d="100"/>
        </p:scale>
        <p:origin x="785" y="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bin"/></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bin"/></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bin"/></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bin"/></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1.bin"/></Relationships>
</file>

<file path=ppt/slides/_rels/slide6.xml.rels><?xml version="1.0" encoding="UTF-8" standalone="yes"?>
<Relationships xmlns="http://schemas.openxmlformats.org/package/2006/relationships"><Relationship Id="rId3" Type="http://schemas.openxmlformats.org/officeDocument/2006/relationships/image" Target="../media/image23.bin"/><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4176" name="yt_shape_14176"/>
          <p:cNvSpPr txBox="1"/>
          <p:nvPr/>
        </p:nvSpPr>
        <p:spPr>
          <a:xfrm>
            <a:off x="407368" y="914873"/>
            <a:ext cx="3154710"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方位角问题</a:t>
            </a:r>
          </a:p>
        </p:txBody>
      </p:sp>
      <p:sp>
        <p:nvSpPr>
          <p:cNvPr id="14177" name="yt_shape_14177"/>
          <p:cNvSpPr txBox="1"/>
          <p:nvPr/>
        </p:nvSpPr>
        <p:spPr>
          <a:xfrm>
            <a:off x="407368" y="1401819"/>
            <a:ext cx="9588264" cy="2215991"/>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丹东市中考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我国某海域有</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三个港口</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港口在</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港口正西方向</a:t>
            </a:r>
            <a:r>
              <a:rPr lang="en-US" altLang="zh-CN" sz="2400" b="0" i="0" u="none">
                <a:solidFill>
                  <a:srgbClr val="000000"/>
                </a:solidFill>
                <a:effectLst/>
                <a:latin typeface="Times New Roman" pitchFamily="24"/>
                <a:ea typeface="Times New Roman" pitchFamily="24"/>
                <a:cs typeface="宋体" pitchFamily="24"/>
              </a:rPr>
              <a:t>33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2nmile</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nmile</a:t>
            </a:r>
            <a:r>
              <a:rPr lang="zh-CN" altLang="zh-CN" sz="2400" b="0" i="0" u="none">
                <a:solidFill>
                  <a:srgbClr val="000000"/>
                </a:solidFill>
                <a:effectLst/>
                <a:latin typeface="Times New Roman" pitchFamily="24"/>
                <a:ea typeface="宋体" pitchFamily="24"/>
                <a:cs typeface="宋体" pitchFamily="24"/>
              </a:rPr>
              <a:t>是单位</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海里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的符号</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港口在</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港口北偏西</a:t>
            </a:r>
            <a:r>
              <a:rPr lang="en-US" altLang="zh-CN" sz="2400" b="0" i="0" u="none">
                <a:solidFill>
                  <a:srgbClr val="000000"/>
                </a:solidFill>
                <a:effectLst/>
                <a:latin typeface="Times New Roman" pitchFamily="24"/>
                <a:ea typeface="Times New Roman" pitchFamily="24"/>
                <a:cs typeface="宋体" pitchFamily="24"/>
              </a:rPr>
              <a:t>50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方向且距离</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港口</a:t>
            </a:r>
            <a:r>
              <a:rPr lang="en-US" altLang="zh-CN" sz="2400" b="0" i="0" u="none">
                <a:solidFill>
                  <a:srgbClr val="000000"/>
                </a:solidFill>
                <a:effectLst/>
                <a:latin typeface="Times New Roman" pitchFamily="24"/>
                <a:ea typeface="Times New Roman" pitchFamily="24"/>
                <a:cs typeface="宋体" pitchFamily="24"/>
              </a:rPr>
              <a:t>40nmile</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港口北偏东</a:t>
            </a:r>
            <a:r>
              <a:rPr lang="en-US" altLang="zh-CN" sz="2400" b="0" i="0" u="none">
                <a:solidFill>
                  <a:srgbClr val="000000"/>
                </a:solidFill>
                <a:effectLst/>
                <a:latin typeface="Times New Roman" pitchFamily="24"/>
                <a:ea typeface="Times New Roman" pitchFamily="24"/>
                <a:cs typeface="宋体" pitchFamily="24"/>
              </a:rPr>
              <a:t>53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方向且位于</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港口正北方向的点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处有一艘货船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求货船与</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港口之间的距离</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77</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19</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sin53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33</a:t>
            </a:r>
            <a:r>
              <a:rPr lang="zh-CN" altLang="zh-CN" sz="2400" b="0" i="0" u="none">
                <a:solidFill>
                  <a:srgbClr val="000000"/>
                </a:solidFill>
                <a:effectLst/>
                <a:latin typeface="宋体" pitchFamily="24"/>
                <a:ea typeface="宋体" pitchFamily="24"/>
                <a:cs typeface="宋体" pitchFamily="24"/>
              </a:rPr>
              <a:t>）</a:t>
            </a:r>
          </a:p>
        </p:txBody>
      </p:sp>
      <p:grpSp>
        <p:nvGrpSpPr>
          <p:cNvPr id="14178" name="yt_shape_14178" title="H_177.90662">
            <a:extLst>
              <a:ext uri="{FF2B5EF4-FFF2-40B4-BE49-F238E27FC236}">
                <a16:creationId xmlns:a16="http://schemas.microsoft.com/office/drawing/2014/main" id="{249740F1-2B05-4C5A-B423-6F681AEFABC2}"/>
              </a:ext>
            </a:extLst>
          </p:cNvPr>
          <p:cNvGrpSpPr/>
          <p:nvPr/>
        </p:nvGrpSpPr>
        <p:grpSpPr>
          <a:xfrm>
            <a:off x="9941202" y="1401819"/>
            <a:ext cx="1843430" cy="2259414"/>
            <a:chOff x="0" y="0"/>
            <a:chExt cx="1843430" cy="2259414"/>
          </a:xfrm>
        </p:grpSpPr>
        <p:pic>
          <p:nvPicPr>
            <p:cNvPr id="2" name="yt_image_14178">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843430" cy="1863414"/>
            </a:xfrm>
            <a:prstGeom prst="rect">
              <a:avLst/>
            </a:prstGeom>
            <a:noFill/>
            <a:extLst>
              <a:ext uri="{909E8E84-426E-40DD-AFC4-6F175D3DCCD1}">
                <a14:hiddenFill xmlns:a14="http://schemas.microsoft.com/office/drawing/2010/main">
                  <a:solidFill>
                    <a:srgbClr val="FFFFFF"/>
                  </a:solidFill>
                </a14:hiddenFill>
              </a:ext>
            </a:extLst>
          </p:spPr>
        </p:pic>
        <p:sp>
          <p:nvSpPr>
            <p:cNvPr id="14180" name="yt_shape_14180"/>
            <p:cNvSpPr txBox="1"/>
            <p:nvPr/>
          </p:nvSpPr>
          <p:spPr>
            <a:xfrm>
              <a:off x="388434" y="189941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3887707261">
            <a:extLst>
              <a:ext uri="{FF2B5EF4-FFF2-40B4-BE49-F238E27FC236}">
                <a16:creationId xmlns:a16="http://schemas.microsoft.com/office/drawing/2014/main" id="{060566C6-511E-D1E7-C061-25FB4FB7B1A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2468" y="996597"/>
            <a:ext cx="1168464" cy="364360"/>
          </a:xfrm>
          <a:prstGeom prst="rect">
            <a:avLst/>
          </a:prstGeom>
        </p:spPr>
      </p:pic>
      <p:sp>
        <p:nvSpPr>
          <p:cNvPr id="3" name="yt_shape_14182">
            <a:extLst>
              <a:ext uri="{FF2B5EF4-FFF2-40B4-BE49-F238E27FC236}">
                <a16:creationId xmlns:a16="http://schemas.microsoft.com/office/drawing/2014/main" id="{B81B96BD-4674-DAAE-6E26-23F80ACFA86C}"/>
              </a:ext>
            </a:extLst>
          </p:cNvPr>
          <p:cNvSpPr txBox="1"/>
          <p:nvPr/>
        </p:nvSpPr>
        <p:spPr>
          <a:xfrm>
            <a:off x="407368" y="3661233"/>
            <a:ext cx="8459047" cy="369332"/>
          </a:xfrm>
          <a:prstGeom prst="rect">
            <a:avLst/>
          </a:prstGeom>
        </p:spPr>
        <p:txBody>
          <a:bodyPr vert="horz" wrap="non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AE</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垂足为</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BF</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垂足为</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宋体" pitchFamily="24"/>
                <a:ea typeface="宋体" pitchFamily="24"/>
                <a:cs typeface="宋体" pitchFamily="24"/>
              </a:rPr>
              <a:t>，</a:t>
            </a:r>
          </a:p>
        </p:txBody>
      </p:sp>
      <p:pic>
        <p:nvPicPr>
          <p:cNvPr id="5" name="yt_image_14183">
            <a:extLst>
              <a:ext uri="{FF2B5EF4-FFF2-40B4-BE49-F238E27FC236}">
                <a16:creationId xmlns:a16="http://schemas.microsoft.com/office/drawing/2014/main" id="{742507AA-3552-5461-7033-2EEA2C984F8F}"/>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9995632" y="4181474"/>
            <a:ext cx="1624183" cy="175543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6" name="yt_shape_14185">
                <a:extLst>
                  <a:ext uri="{FF2B5EF4-FFF2-40B4-BE49-F238E27FC236}">
                    <a16:creationId xmlns:a16="http://schemas.microsoft.com/office/drawing/2014/main" id="{E878820B-9508-29B3-2175-543ACF7D5038}"/>
                  </a:ext>
                </a:extLst>
              </p:cNvPr>
              <p:cNvSpPr txBox="1"/>
              <p:nvPr/>
            </p:nvSpPr>
            <p:spPr>
              <a:xfrm>
                <a:off x="407368" y="4105767"/>
                <a:ext cx="10596560" cy="2386679"/>
              </a:xfrm>
              <a:prstGeom prst="rect">
                <a:avLst/>
              </a:prstGeom>
            </p:spPr>
            <p:txBody>
              <a:bodyPr vert="horz" wrap="squar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由题意得</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EF</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33</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AG</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GAD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53</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ABF</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40</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en-US" altLang="zh-CN" sz="2400" b="0" i="0" u="none">
                    <a:solidFill>
                      <a:srgbClr val="FF0000"/>
                    </a:solidFill>
                    <a:effectLst/>
                    <a:latin typeface="Times New Roman" pitchFamily="24"/>
                    <a:ea typeface="Times New Roman" pitchFamily="24"/>
                    <a:cs typeface="宋体" pitchFamily="24"/>
                  </a:rPr>
                  <a:t>·sin50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77</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endParaRPr lang="en-US" altLang="zh-CN" sz="2400" b="0" i="0" u="none">
                  <a:solidFill>
                    <a:srgbClr val="FF0000"/>
                  </a:solidFill>
                  <a:effectLst/>
                  <a:latin typeface="宋体" pitchFamily="24"/>
                  <a:ea typeface="宋体" pitchFamily="24"/>
                  <a:cs typeface="宋体" pitchFamily="24"/>
                </a:endParaRP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64</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ADE</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𝐴𝐸</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sin</m:t>
                        </m:r>
                        <m:r>
                          <a:rPr lang="en-US" altLang="zh-CN" sz="2400" b="0" i="0">
                            <a:solidFill>
                              <a:srgbClr val="FF0000"/>
                            </a:solidFill>
                            <a:effectLst/>
                            <a:latin typeface="Cambria Math" panose="02040503050406030204" pitchFamily="12" charset="0"/>
                            <a:ea typeface="Cambria Math" panose="02040503050406030204" pitchFamily="12" charset="0"/>
                          </a:rPr>
                          <m:t>53</m:t>
                        </m:r>
                        <m:r>
                          <m:rPr>
                            <m:nor/>
                          </m:rPr>
                          <a:rPr lang="en-US" altLang="zh-CN" sz="2400" b="0" i="0">
                            <a:solidFill>
                              <a:srgbClr val="FF0000"/>
                            </a:solidFill>
                            <a:effectLst/>
                            <a:latin typeface="Cambria Math" panose="02040503050406030204" pitchFamily="12" charset="0"/>
                            <a:ea typeface="宋体" panose="02040503050406030204" pitchFamily="12" charset="0"/>
                          </a:rPr>
                          <m:t>°</m:t>
                        </m:r>
                      </m:den>
                    </m:f>
                  </m:oMath>
                </a14:m>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64</m:t>
                        </m:r>
                      </m:num>
                      <m:den>
                        <m:r>
                          <a:rPr lang="en-US" altLang="zh-CN" sz="2400" b="0" i="0">
                            <a:solidFill>
                              <a:srgbClr val="FF0000"/>
                            </a:solidFill>
                            <a:effectLst/>
                            <a:latin typeface="Cambria Math" panose="02040503050406030204" pitchFamily="12" charset="0"/>
                            <a:ea typeface="Cambria Math" panose="02040503050406030204" pitchFamily="12" charset="0"/>
                          </a:rPr>
                          <m:t>0</m:t>
                        </m:r>
                        <m:r>
                          <m:rPr>
                            <m:nor/>
                          </m:rPr>
                          <a:rPr lang="en-US"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8</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80</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货船与</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港口之间的距离约为</a:t>
                </a:r>
                <a:r>
                  <a:rPr lang="en-US" altLang="zh-CN" sz="2400" b="0" i="0" u="none">
                    <a:solidFill>
                      <a:srgbClr val="FF0000"/>
                    </a:solidFill>
                    <a:effectLst/>
                    <a:latin typeface="Times New Roman" pitchFamily="24"/>
                    <a:ea typeface="Times New Roman" pitchFamily="24"/>
                    <a:cs typeface="宋体" pitchFamily="24"/>
                  </a:rPr>
                  <a:t>80</a:t>
                </a:r>
                <a:r>
                  <a:rPr lang="zh-CN" altLang="zh-CN" sz="2400" b="0" i="0" u="none">
                    <a:solidFill>
                      <a:srgbClr val="FF0000"/>
                    </a:solidFill>
                    <a:effectLst/>
                    <a:latin typeface="Times New Roman" pitchFamily="24"/>
                    <a:ea typeface="黑体" pitchFamily="24"/>
                    <a:cs typeface="宋体" pitchFamily="24"/>
                  </a:rPr>
                  <a:t>海里</a:t>
                </a:r>
                <a:r>
                  <a:rPr lang="en-US" altLang="zh-CN" sz="2400" b="0" i="0" u="none">
                    <a:solidFill>
                      <a:srgbClr val="FF0000"/>
                    </a:solidFill>
                    <a:effectLst/>
                    <a:latin typeface="宋体" pitchFamily="24"/>
                    <a:ea typeface="宋体" pitchFamily="24"/>
                    <a:cs typeface="宋体" pitchFamily="24"/>
                  </a:rPr>
                  <a:t>.</a:t>
                </a:r>
              </a:p>
            </p:txBody>
          </p:sp>
        </mc:Choice>
        <mc:Fallback>
          <p:sp>
            <p:nvSpPr>
              <p:cNvPr id="6" name="yt_shape_14185">
                <a:extLst>
                  <a:ext uri="{FF2B5EF4-FFF2-40B4-BE49-F238E27FC236}">
                    <a16:creationId xmlns:a16="http://schemas.microsoft.com/office/drawing/2014/main" id="{E878820B-9508-29B3-2175-543ACF7D5038}"/>
                  </a:ext>
                </a:extLst>
              </p:cNvPr>
              <p:cNvSpPr txBox="1">
                <a:spLocks noRot="1" noChangeAspect="1" noMove="1" noResize="1" noEditPoints="1" noAdjustHandles="1" noChangeArrowheads="1" noChangeShapeType="1" noTextEdit="1"/>
              </p:cNvSpPr>
              <p:nvPr/>
            </p:nvSpPr>
            <p:spPr>
              <a:xfrm>
                <a:off x="407368" y="4105767"/>
                <a:ext cx="10596560" cy="2386679"/>
              </a:xfrm>
              <a:prstGeom prst="rect">
                <a:avLst/>
              </a:prstGeom>
              <a:blipFill>
                <a:blip r:embed="rId5"/>
                <a:stretch>
                  <a:fillRect l="-1784" t="-4859" b="-71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blinds(horizontal)">
                                      <p:cBhvr>
                                        <p:cTn id="16" dur="500"/>
                                        <p:tgtEl>
                                          <p:spTgt spid="6">
                                            <p:txEl>
                                              <p:pRg st="1" end="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blinds(horizontal)">
                                      <p:cBhvr>
                                        <p:cTn id="19" dur="500"/>
                                        <p:tgtEl>
                                          <p:spTgt spid="6">
                                            <p:txEl>
                                              <p:pRg st="2" end="2"/>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blinds(horizontal)">
                                      <p:cBhvr>
                                        <p:cTn id="25" dur="500"/>
                                        <p:tgtEl>
                                          <p:spTgt spid="6">
                                            <p:txEl>
                                              <p:pRg st="4" end="4"/>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blinds(horizontal)">
                                      <p:cBhvr>
                                        <p:cTn id="2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187" name="yt_shape_14187"/>
              <p:cNvSpPr txBox="1"/>
              <p:nvPr/>
            </p:nvSpPr>
            <p:spPr>
              <a:xfrm>
                <a:off x="540120" y="900000"/>
                <a:ext cx="10380352" cy="190706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辽宁省中考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港口在</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港口的南偏西</a:t>
                </a:r>
                <a:r>
                  <a:rPr lang="en-US" altLang="zh-CN" sz="2400" b="0" i="0" u="none">
                    <a:solidFill>
                      <a:srgbClr val="000000"/>
                    </a:solidFill>
                    <a:effectLst/>
                    <a:latin typeface="Times New Roman" pitchFamily="24"/>
                    <a:ea typeface="Times New Roman" pitchFamily="24"/>
                    <a:cs typeface="宋体" pitchFamily="24"/>
                  </a:rPr>
                  <a:t>25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距离</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海里处</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一艘货轮航行到</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发现</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港口在货轮的北偏西</a:t>
                </a:r>
                <a:r>
                  <a:rPr lang="en-US" altLang="zh-CN" sz="2400" b="0" i="0" u="none">
                    <a:solidFill>
                      <a:srgbClr val="000000"/>
                    </a:solidFill>
                    <a:effectLst/>
                    <a:latin typeface="Times New Roman" pitchFamily="24"/>
                    <a:ea typeface="Times New Roman" pitchFamily="24"/>
                    <a:cs typeface="宋体" pitchFamily="24"/>
                  </a:rPr>
                  <a:t>25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港口在货轮的北偏西</a:t>
                </a:r>
                <a:r>
                  <a:rPr lang="en-US" altLang="zh-CN" sz="2400" b="0" i="0" u="none">
                    <a:solidFill>
                      <a:srgbClr val="000000"/>
                    </a:solidFill>
                    <a:effectLst/>
                    <a:latin typeface="Times New Roman" pitchFamily="24"/>
                    <a:ea typeface="Times New Roman" pitchFamily="24"/>
                    <a:cs typeface="宋体" pitchFamily="24"/>
                  </a:rPr>
                  <a:t>70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求此时货轮与</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港口的距离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结果取整数</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766</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643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192</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414</a:t>
                </a:r>
                <a:r>
                  <a:rPr lang="zh-CN" altLang="zh-CN" sz="2400" b="0" i="0" u="none">
                    <a:solidFill>
                      <a:srgbClr val="000000"/>
                    </a:solidFill>
                    <a:effectLst/>
                    <a:latin typeface="宋体" pitchFamily="24"/>
                    <a:ea typeface="宋体" pitchFamily="24"/>
                    <a:cs typeface="宋体" pitchFamily="24"/>
                  </a:rPr>
                  <a:t>）</a:t>
                </a:r>
              </a:p>
            </p:txBody>
          </p:sp>
        </mc:Choice>
        <mc:Fallback>
          <p:sp>
            <p:nvSpPr>
              <p:cNvPr id="14187" name="yt_shape_14187"/>
              <p:cNvSpPr txBox="1">
                <a:spLocks noRot="1" noChangeAspect="1" noMove="1" noResize="1" noEditPoints="1" noAdjustHandles="1" noChangeArrowheads="1" noChangeShapeType="1" noTextEdit="1"/>
              </p:cNvSpPr>
              <p:nvPr/>
            </p:nvSpPr>
            <p:spPr>
              <a:xfrm>
                <a:off x="540120" y="900000"/>
                <a:ext cx="10380352" cy="1907061"/>
              </a:xfrm>
              <a:prstGeom prst="rect">
                <a:avLst/>
              </a:prstGeom>
              <a:blipFill>
                <a:blip r:embed="rId2"/>
                <a:stretch>
                  <a:fillRect l="-1821" t="-2885" r="-529" b="-8974"/>
                </a:stretch>
              </a:blipFill>
            </p:spPr>
            <p:txBody>
              <a:bodyPr/>
              <a:lstStyle/>
              <a:p>
                <a:r>
                  <a:rPr lang="zh-CN" altLang="en-US">
                    <a:noFill/>
                  </a:rPr>
                  <a:t> </a:t>
                </a:r>
              </a:p>
            </p:txBody>
          </p:sp>
        </mc:Fallback>
      </mc:AlternateContent>
      <p:grpSp>
        <p:nvGrpSpPr>
          <p:cNvPr id="14189" name="yt_shape_14189" title="H_210.02016">
            <a:extLst>
              <a:ext uri="{FF2B5EF4-FFF2-40B4-BE49-F238E27FC236}">
                <a16:creationId xmlns:a16="http://schemas.microsoft.com/office/drawing/2014/main" id="{249740F1-2B05-4C5A-B423-6F681AEFABC2}"/>
              </a:ext>
            </a:extLst>
          </p:cNvPr>
          <p:cNvGrpSpPr/>
          <p:nvPr/>
        </p:nvGrpSpPr>
        <p:grpSpPr>
          <a:xfrm>
            <a:off x="9681300" y="2881919"/>
            <a:ext cx="1997049" cy="2667256"/>
            <a:chOff x="0" y="0"/>
            <a:chExt cx="1997049" cy="2667256"/>
          </a:xfrm>
        </p:grpSpPr>
        <p:pic>
          <p:nvPicPr>
            <p:cNvPr id="2" name="yt_image_14189">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1997049" cy="2271256"/>
            </a:xfrm>
            <a:prstGeom prst="rect">
              <a:avLst/>
            </a:prstGeom>
            <a:noFill/>
            <a:extLst>
              <a:ext uri="{909E8E84-426E-40DD-AFC4-6F175D3DCCD1}">
                <a14:hiddenFill xmlns:a14="http://schemas.microsoft.com/office/drawing/2010/main">
                  <a:solidFill>
                    <a:srgbClr val="FFFFFF"/>
                  </a:solidFill>
                </a14:hiddenFill>
              </a:ext>
            </a:extLst>
          </p:spPr>
        </p:pic>
        <p:sp>
          <p:nvSpPr>
            <p:cNvPr id="14191" name="yt_shape_14191"/>
            <p:cNvSpPr txBox="1"/>
            <p:nvPr/>
          </p:nvSpPr>
          <p:spPr>
            <a:xfrm>
              <a:off x="465243" y="230725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4193">
            <a:extLst>
              <a:ext uri="{FF2B5EF4-FFF2-40B4-BE49-F238E27FC236}">
                <a16:creationId xmlns:a16="http://schemas.microsoft.com/office/drawing/2014/main" id="{E5344CDB-1CC0-2871-C185-D87605899014}"/>
              </a:ext>
            </a:extLst>
          </p:cNvPr>
          <p:cNvSpPr txBox="1"/>
          <p:nvPr/>
        </p:nvSpPr>
        <p:spPr>
          <a:xfrm>
            <a:off x="540000" y="2776389"/>
            <a:ext cx="459901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BD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垂足为</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宋体" pitchFamily="24"/>
                <a:ea typeface="宋体" pitchFamily="24"/>
                <a:cs typeface="宋体" pitchFamily="24"/>
              </a:rPr>
              <a:t>，</a:t>
            </a:r>
          </a:p>
        </p:txBody>
      </p:sp>
      <p:pic>
        <p:nvPicPr>
          <p:cNvPr id="4" name="yt_image_14194">
            <a:extLst>
              <a:ext uri="{FF2B5EF4-FFF2-40B4-BE49-F238E27FC236}">
                <a16:creationId xmlns:a16="http://schemas.microsoft.com/office/drawing/2014/main" id="{6C97CE97-E1F3-FADF-1D0E-6F9FCD90FAEE}"/>
              </a:ex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7376976" y="2990646"/>
            <a:ext cx="1872208" cy="234711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5" name="yt_shape_14196">
                <a:extLst>
                  <a:ext uri="{FF2B5EF4-FFF2-40B4-BE49-F238E27FC236}">
                    <a16:creationId xmlns:a16="http://schemas.microsoft.com/office/drawing/2014/main" id="{40B938E1-88D3-C069-872C-B7B96251A0BF}"/>
                  </a:ext>
                </a:extLst>
              </p:cNvPr>
              <p:cNvSpPr txBox="1"/>
              <p:nvPr/>
            </p:nvSpPr>
            <p:spPr>
              <a:xfrm>
                <a:off x="519864" y="3229005"/>
                <a:ext cx="6838410" cy="3123484"/>
              </a:xfrm>
              <a:prstGeom prst="rect">
                <a:avLst/>
              </a:prstGeom>
            </p:spPr>
            <p:txBody>
              <a:bodyPr vert="horz" wrap="non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由题意得</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endParaRPr lang="en-US" altLang="zh-CN" sz="2400" b="0" i="0" u="none">
                  <a:solidFill>
                    <a:srgbClr val="FF0000"/>
                  </a:solidFill>
                  <a:effectLst/>
                  <a:latin typeface="宋体" pitchFamily="24"/>
                  <a:ea typeface="宋体" pitchFamily="24"/>
                  <a:cs typeface="宋体" pitchFamily="24"/>
                </a:endParaRPr>
              </a:p>
              <a:p>
                <a:pPr algn="l" eaLnBrk="1" latinLnBrk="0" hangingPunct="0"/>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ABD</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100</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endParaRPr lang="en-US" altLang="zh-CN" sz="2400" b="0" i="0" u="none">
                  <a:solidFill>
                    <a:srgbClr val="FF0000"/>
                  </a:solidFill>
                  <a:effectLst/>
                  <a:latin typeface="宋体" pitchFamily="24"/>
                  <a:ea typeface="宋体" pitchFamily="24"/>
                  <a:cs typeface="宋体" pitchFamily="24"/>
                </a:endParaRP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en-US" altLang="zh-CN" sz="2400" b="0" i="0" u="none">
                    <a:solidFill>
                      <a:srgbClr val="FF0000"/>
                    </a:solidFill>
                    <a:effectLst/>
                    <a:latin typeface="Times New Roman" pitchFamily="24"/>
                    <a:ea typeface="Times New Roman" pitchFamily="24"/>
                    <a:cs typeface="宋体" pitchFamily="24"/>
                  </a:rPr>
                  <a:t>·cos50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643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64</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en-US" altLang="zh-CN" sz="2400" b="0" i="0" u="none">
                    <a:solidFill>
                      <a:srgbClr val="FF0000"/>
                    </a:solidFill>
                    <a:effectLst/>
                    <a:latin typeface="Times New Roman" pitchFamily="24"/>
                    <a:ea typeface="Times New Roman" pitchFamily="24"/>
                    <a:cs typeface="宋体" pitchFamily="24"/>
                  </a:rPr>
                  <a:t>·sin50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766</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76</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BDC</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𝐵𝐷</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tan</m:t>
                        </m:r>
                        <m:r>
                          <a:rPr lang="en-US" altLang="zh-CN" sz="2400" b="0" i="0">
                            <a:solidFill>
                              <a:srgbClr val="FF0000"/>
                            </a:solidFill>
                            <a:effectLst/>
                            <a:latin typeface="Cambria Math" panose="02040503050406030204" pitchFamily="12" charset="0"/>
                            <a:ea typeface="Cambria Math" panose="02040503050406030204" pitchFamily="12" charset="0"/>
                          </a:rPr>
                          <m:t>45</m:t>
                        </m:r>
                        <m:r>
                          <m:rPr>
                            <m:nor/>
                          </m:rPr>
                          <a:rPr lang="en-US" altLang="zh-CN" sz="2400" b="0" i="0">
                            <a:solidFill>
                              <a:srgbClr val="FF0000"/>
                            </a:solidFill>
                            <a:effectLst/>
                            <a:latin typeface="Cambria Math" panose="02040503050406030204" pitchFamily="12" charset="0"/>
                            <a:ea typeface="宋体" panose="02040503050406030204" pitchFamily="12" charset="0"/>
                          </a:rPr>
                          <m:t>°</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76</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64</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76</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141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海里</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此时货轮与</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港口的距离约为</a:t>
                </a:r>
                <a:r>
                  <a:rPr lang="en-US" altLang="zh-CN" sz="2400" b="0" i="0" u="none">
                    <a:solidFill>
                      <a:srgbClr val="FF0000"/>
                    </a:solidFill>
                    <a:effectLst/>
                    <a:latin typeface="Times New Roman" pitchFamily="24"/>
                    <a:ea typeface="Times New Roman" pitchFamily="24"/>
                    <a:cs typeface="宋体" pitchFamily="24"/>
                  </a:rPr>
                  <a:t>141</a:t>
                </a:r>
                <a:r>
                  <a:rPr lang="zh-CN" altLang="zh-CN" sz="2400" b="0" i="0" u="none">
                    <a:solidFill>
                      <a:srgbClr val="FF0000"/>
                    </a:solidFill>
                    <a:effectLst/>
                    <a:latin typeface="Times New Roman" pitchFamily="24"/>
                    <a:ea typeface="黑体" pitchFamily="24"/>
                    <a:cs typeface="宋体" pitchFamily="24"/>
                  </a:rPr>
                  <a:t>海里</a:t>
                </a:r>
                <a:r>
                  <a:rPr lang="en-US" altLang="zh-CN" sz="2400" b="0" i="0" u="none">
                    <a:solidFill>
                      <a:srgbClr val="FF0000"/>
                    </a:solidFill>
                    <a:effectLst/>
                    <a:latin typeface="宋体" pitchFamily="24"/>
                    <a:ea typeface="宋体" pitchFamily="24"/>
                    <a:cs typeface="宋体" pitchFamily="24"/>
                  </a:rPr>
                  <a:t>.</a:t>
                </a:r>
              </a:p>
            </p:txBody>
          </p:sp>
        </mc:Choice>
        <mc:Fallback>
          <p:sp>
            <p:nvSpPr>
              <p:cNvPr id="5" name="yt_shape_14196">
                <a:extLst>
                  <a:ext uri="{FF2B5EF4-FFF2-40B4-BE49-F238E27FC236}">
                    <a16:creationId xmlns:a16="http://schemas.microsoft.com/office/drawing/2014/main" id="{40B938E1-88D3-C069-872C-B7B96251A0BF}"/>
                  </a:ext>
                </a:extLst>
              </p:cNvPr>
              <p:cNvSpPr txBox="1">
                <a:spLocks noRot="1" noChangeAspect="1" noMove="1" noResize="1" noEditPoints="1" noAdjustHandles="1" noChangeArrowheads="1" noChangeShapeType="1" noTextEdit="1"/>
              </p:cNvSpPr>
              <p:nvPr/>
            </p:nvSpPr>
            <p:spPr>
              <a:xfrm>
                <a:off x="519864" y="3229005"/>
                <a:ext cx="6838410" cy="3123484"/>
              </a:xfrm>
              <a:prstGeom prst="rect">
                <a:avLst/>
              </a:prstGeom>
              <a:blipFill>
                <a:blip r:embed="rId5"/>
                <a:stretch>
                  <a:fillRect l="-2674" t="-3711" r="-1961" b="-507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blinds(horizontal)">
                                      <p:cBhvr>
                                        <p:cTn id="16" dur="500"/>
                                        <p:tgtEl>
                                          <p:spTgt spid="5">
                                            <p:txEl>
                                              <p:pRg st="1" end="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linds(horizontal)">
                                      <p:cBhvr>
                                        <p:cTn id="19" dur="500"/>
                                        <p:tgtEl>
                                          <p:spTgt spid="5">
                                            <p:txEl>
                                              <p:pRg st="2" end="2"/>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blinds(horizontal)">
                                      <p:cBhvr>
                                        <p:cTn id="25" dur="500"/>
                                        <p:tgtEl>
                                          <p:spTgt spid="5">
                                            <p:txEl>
                                              <p:pRg st="4" end="4"/>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blinds(horizontal)">
                                      <p:cBhvr>
                                        <p:cTn id="28" dur="500"/>
                                        <p:tgtEl>
                                          <p:spTgt spid="5">
                                            <p:txEl>
                                              <p:pRg st="5" end="5"/>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blinds(horizontal)">
                                      <p:cBhvr>
                                        <p:cTn id="31" dur="500"/>
                                        <p:tgtEl>
                                          <p:spTgt spid="5">
                                            <p:txEl>
                                              <p:pRg st="6" end="6"/>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blinds(horizontal)">
                                      <p:cBhvr>
                                        <p:cTn id="34"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98" name="yt_shape_14198"/>
          <p:cNvSpPr txBox="1"/>
          <p:nvPr/>
        </p:nvSpPr>
        <p:spPr>
          <a:xfrm>
            <a:off x="540000" y="900000"/>
            <a:ext cx="3770263"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仰角</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俯角问题</a:t>
            </a:r>
          </a:p>
        </p:txBody>
      </p:sp>
      <p:sp>
        <p:nvSpPr>
          <p:cNvPr id="14199" name="yt_shape_14199"/>
          <p:cNvSpPr txBox="1"/>
          <p:nvPr/>
        </p:nvSpPr>
        <p:spPr>
          <a:xfrm>
            <a:off x="540119" y="1396872"/>
            <a:ext cx="11111999" cy="2616807"/>
          </a:xfrm>
          <a:prstGeom prst="rect">
            <a:avLst/>
          </a:prstGeom>
        </p:spPr>
        <p:txBody>
          <a:bodyPr vert="horz" wrap="squar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襄阳市中考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位于岘山的革命烈士纪念塔是襄阳市的标志性建筑</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是为纪念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襄樊战役</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中牺牲的革命烈士及第一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第二次国内革命战争时期为襄阳的解放事业献身的革命烈士而兴建的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某校数学兴趣小组利用无人机测量烈士塔的高度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无人机在点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处测得烈士塔顶部点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45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烈士塔底部点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的俯角为</a:t>
            </a:r>
            <a:r>
              <a:rPr lang="en-US" altLang="zh-CN" sz="2400" b="0" i="0" u="none">
                <a:solidFill>
                  <a:srgbClr val="000000"/>
                </a:solidFill>
                <a:effectLst/>
                <a:latin typeface="Times New Roman" pitchFamily="24"/>
                <a:ea typeface="Times New Roman" pitchFamily="24"/>
                <a:cs typeface="宋体" pitchFamily="24"/>
              </a:rPr>
              <a:t>61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无人机与烈士塔的水平距离</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10m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求烈士塔的高度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结果保留整数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sin61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87</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cos61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48</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tan61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宋体" pitchFamily="24"/>
                <a:ea typeface="宋体" pitchFamily="24"/>
                <a:cs typeface="宋体" pitchFamily="24"/>
              </a:rPr>
              <a:t>）</a:t>
            </a:r>
          </a:p>
        </p:txBody>
      </p:sp>
      <p:sp>
        <p:nvSpPr>
          <p:cNvPr id="14203" name="yt_shape_14203"/>
          <p:cNvSpPr txBox="1"/>
          <p:nvPr/>
        </p:nvSpPr>
        <p:spPr>
          <a:xfrm>
            <a:off x="540000" y="4276832"/>
            <a:ext cx="65" cy="301878"/>
          </a:xfrm>
          <a:prstGeom prst="rect">
            <a:avLst/>
          </a:prstGeom>
        </p:spPr>
        <p:txBody>
          <a:bodyPr vert="horz" wrap="none" lIns="0" tIns="0" rIns="0" bIns="0" rtlCol="0">
            <a:spAutoFit/>
          </a:bodyPr>
          <a:lstStyle/>
          <a:p>
            <a:pPr algn="l" eaLnBrk="1" latinLnBrk="0" hangingPunct="0">
              <a:lnSpc>
                <a:spcPct val="120000"/>
              </a:lnSpc>
            </a:pPr>
            <a:endParaRPr/>
          </a:p>
        </p:txBody>
      </p:sp>
      <p:pic>
        <p:nvPicPr>
          <p:cNvPr id="3" name="yt_shape_1683887707304">
            <a:extLst>
              <a:ext uri="{FF2B5EF4-FFF2-40B4-BE49-F238E27FC236}">
                <a16:creationId xmlns:a16="http://schemas.microsoft.com/office/drawing/2014/main" id="{09762C35-AF19-B911-3376-061B02EC5A10}"/>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mc:AlternateContent xmlns:mc="http://schemas.openxmlformats.org/markup-compatibility/2006">
        <mc:Choice xmlns:a14="http://schemas.microsoft.com/office/drawing/2010/main" Requires="a14">
          <p:sp>
            <p:nvSpPr>
              <p:cNvPr id="2" name="yt_shape_14204">
                <a:extLst>
                  <a:ext uri="{FF2B5EF4-FFF2-40B4-BE49-F238E27FC236}">
                    <a16:creationId xmlns:a16="http://schemas.microsoft.com/office/drawing/2014/main" id="{2FBCFBE8-8E27-8CBC-F206-12F8CBD53F53}"/>
                  </a:ext>
                </a:extLst>
              </p:cNvPr>
              <p:cNvSpPr txBox="1"/>
              <p:nvPr/>
            </p:nvSpPr>
            <p:spPr>
              <a:xfrm>
                <a:off x="540000" y="4065020"/>
                <a:ext cx="9660978" cy="2362763"/>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由题意得</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61</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0000"/>
                  </a:lnSpc>
                </a:pP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ABD</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10m</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0000"/>
                  </a:lnSpc>
                </a:pP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ACD</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DAC</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61</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tan61</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𝐶𝐷</m:t>
                        </m:r>
                      </m:num>
                      <m:den>
                        <m:r>
                          <a:rPr lang="en-US" altLang="zh-CN" sz="2400" b="0" i="1">
                            <a:solidFill>
                              <a:srgbClr val="FF0000"/>
                            </a:solidFill>
                            <a:effectLst/>
                            <a:latin typeface="Cambria Math" panose="02040503050406030204" pitchFamily="12" charset="0"/>
                            <a:ea typeface="Cambria Math" panose="02040503050406030204" pitchFamily="12" charset="0"/>
                          </a:rPr>
                          <m:t>𝐴𝐷</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𝐶𝐷</m:t>
                        </m:r>
                      </m:num>
                      <m:den>
                        <m:r>
                          <a:rPr lang="en-US" altLang="zh-CN" sz="2400" b="0" i="0">
                            <a:solidFill>
                              <a:srgbClr val="FF0000"/>
                            </a:solidFill>
                            <a:effectLst/>
                            <a:latin typeface="Cambria Math" panose="02040503050406030204" pitchFamily="12" charset="0"/>
                            <a:ea typeface="Cambria Math" panose="02040503050406030204" pitchFamily="12" charset="0"/>
                          </a:rPr>
                          <m:t>10</m:t>
                        </m:r>
                      </m:den>
                    </m:f>
                  </m:oMath>
                </a14:m>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80</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CD</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18</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0000"/>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28</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烈士塔的高度约为</a:t>
                </a:r>
                <a:r>
                  <a:rPr lang="en-US" altLang="zh-CN" sz="2400" b="0" i="0" u="none">
                    <a:solidFill>
                      <a:srgbClr val="FF0000"/>
                    </a:solidFill>
                    <a:effectLst/>
                    <a:latin typeface="Times New Roman" pitchFamily="24"/>
                    <a:ea typeface="Times New Roman" pitchFamily="24"/>
                    <a:cs typeface="宋体" pitchFamily="24"/>
                  </a:rPr>
                  <a:t>28m</a:t>
                </a:r>
                <a:r>
                  <a:rPr lang="en-US" altLang="zh-CN" sz="2400" b="0" i="0" u="none">
                    <a:solidFill>
                      <a:srgbClr val="FF0000"/>
                    </a:solidFill>
                    <a:effectLst/>
                    <a:latin typeface="宋体" pitchFamily="24"/>
                    <a:ea typeface="宋体" pitchFamily="24"/>
                    <a:cs typeface="宋体" pitchFamily="24"/>
                  </a:rPr>
                  <a:t>.</a:t>
                </a:r>
              </a:p>
            </p:txBody>
          </p:sp>
        </mc:Choice>
        <mc:Fallback>
          <p:sp>
            <p:nvSpPr>
              <p:cNvPr id="2" name="yt_shape_14204">
                <a:extLst>
                  <a:ext uri="{FF2B5EF4-FFF2-40B4-BE49-F238E27FC236}">
                    <a16:creationId xmlns:a16="http://schemas.microsoft.com/office/drawing/2014/main" id="{2FBCFBE8-8E27-8CBC-F206-12F8CBD53F53}"/>
                  </a:ext>
                </a:extLst>
              </p:cNvPr>
              <p:cNvSpPr txBox="1">
                <a:spLocks noRot="1" noChangeAspect="1" noMove="1" noResize="1" noEditPoints="1" noAdjustHandles="1" noChangeArrowheads="1" noChangeShapeType="1" noTextEdit="1"/>
              </p:cNvSpPr>
              <p:nvPr/>
            </p:nvSpPr>
            <p:spPr>
              <a:xfrm>
                <a:off x="540000" y="4065020"/>
                <a:ext cx="9660978" cy="2362763"/>
              </a:xfrm>
              <a:prstGeom prst="rect">
                <a:avLst/>
              </a:prstGeom>
              <a:blipFill>
                <a:blip r:embed="rId3"/>
                <a:stretch>
                  <a:fillRect l="-1957" t="-3618" r="-1010" b="-7235"/>
                </a:stretch>
              </a:blipFill>
            </p:spPr>
            <p:txBody>
              <a:bodyPr/>
              <a:lstStyle/>
              <a:p>
                <a:r>
                  <a:rPr lang="zh-CN" altLang="en-US">
                    <a:noFill/>
                  </a:rPr>
                  <a:t> </a:t>
                </a:r>
              </a:p>
            </p:txBody>
          </p:sp>
        </mc:Fallback>
      </mc:AlternateContent>
      <p:grpSp>
        <p:nvGrpSpPr>
          <p:cNvPr id="4" name="yt_shape_14200" title="H_191.03812">
            <a:extLst>
              <a:ext uri="{FF2B5EF4-FFF2-40B4-BE49-F238E27FC236}">
                <a16:creationId xmlns:a16="http://schemas.microsoft.com/office/drawing/2014/main" id="{D9A215D8-A95F-19AD-9911-27719223FCD0}"/>
              </a:ext>
            </a:extLst>
          </p:cNvPr>
          <p:cNvGrpSpPr/>
          <p:nvPr/>
        </p:nvGrpSpPr>
        <p:grpSpPr>
          <a:xfrm>
            <a:off x="10200978" y="3933056"/>
            <a:ext cx="1316061" cy="2426184"/>
            <a:chOff x="0" y="0"/>
            <a:chExt cx="1316061" cy="2426184"/>
          </a:xfrm>
        </p:grpSpPr>
        <p:pic>
          <p:nvPicPr>
            <p:cNvPr id="5" name="yt_image_14200">
              <a:extLst>
                <a:ext uri="{FF2B5EF4-FFF2-40B4-BE49-F238E27FC236}">
                  <a16:creationId xmlns:a16="http://schemas.microsoft.com/office/drawing/2014/main" id="{776A3F85-AAEE-0A7F-6716-8A3237232E57}"/>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1316061" cy="2030184"/>
            </a:xfrm>
            <a:prstGeom prst="rect">
              <a:avLst/>
            </a:prstGeom>
            <a:noFill/>
            <a:extLst>
              <a:ext uri="{909E8E84-426E-40DD-AFC4-6F175D3DCCD1}">
                <a14:hiddenFill xmlns:a14="http://schemas.microsoft.com/office/drawing/2010/main">
                  <a:solidFill>
                    <a:srgbClr val="FFFFFF"/>
                  </a:solidFill>
                </a14:hiddenFill>
              </a:ext>
            </a:extLst>
          </p:spPr>
        </p:pic>
        <p:sp>
          <p:nvSpPr>
            <p:cNvPr id="6" name="yt_shape_14202">
              <a:extLst>
                <a:ext uri="{FF2B5EF4-FFF2-40B4-BE49-F238E27FC236}">
                  <a16:creationId xmlns:a16="http://schemas.microsoft.com/office/drawing/2014/main" id="{82C4122A-D2FF-9939-2ED8-1B1C0CD3419E}"/>
                </a:ext>
              </a:extLst>
            </p:cNvPr>
            <p:cNvSpPr txBox="1"/>
            <p:nvPr/>
          </p:nvSpPr>
          <p:spPr>
            <a:xfrm>
              <a:off x="124749" y="206618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题图</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206" name="yt_shape_14206"/>
              <p:cNvSpPr txBox="1"/>
              <p:nvPr/>
            </p:nvSpPr>
            <p:spPr>
              <a:xfrm>
                <a:off x="530246" y="876210"/>
                <a:ext cx="8805984" cy="2250809"/>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朝阳市中考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某数学兴趣小组准备测量校园内旗杆顶端到地面的高度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旗杆底端有台阶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该小组在</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处安置测角仪</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测得旗杆顶端</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前进</a:t>
                </a:r>
                <a:r>
                  <a:rPr lang="en-US" altLang="zh-CN" sz="2400" b="0" i="0" u="none">
                    <a:solidFill>
                      <a:srgbClr val="000000"/>
                    </a:solidFill>
                    <a:effectLst/>
                    <a:latin typeface="Times New Roman" pitchFamily="24"/>
                    <a:ea typeface="Times New Roman" pitchFamily="24"/>
                    <a:cs typeface="宋体" pitchFamily="24"/>
                  </a:rPr>
                  <a:t>8m</a:t>
                </a:r>
                <a:r>
                  <a:rPr lang="zh-CN" altLang="zh-CN" sz="2400" b="0" i="0" u="none">
                    <a:solidFill>
                      <a:srgbClr val="000000"/>
                    </a:solidFill>
                    <a:effectLst/>
                    <a:latin typeface="Times New Roman" pitchFamily="24"/>
                    <a:ea typeface="宋体" pitchFamily="24"/>
                    <a:cs typeface="宋体" pitchFamily="24"/>
                  </a:rPr>
                  <a:t>到达</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安置测角仪</a:t>
                </a:r>
                <a:r>
                  <a:rPr lang="en-US" altLang="zh-CN" sz="2400" b="0" i="1" u="none">
                    <a:solidFill>
                      <a:srgbClr val="000000"/>
                    </a:solidFill>
                    <a:effectLst/>
                    <a:latin typeface="Times New Roman" pitchFamily="24"/>
                    <a:ea typeface="Times New Roman" pitchFamily="24"/>
                    <a:cs typeface="宋体" pitchFamily="24"/>
                  </a:rPr>
                  <a:t>EF</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测得旗杆顶端</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45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在同一直线上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测角仪支架高</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EF</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求旗杆顶端</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到地面的距离即</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的长度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结果精确到</a:t>
                </a:r>
                <a:r>
                  <a:rPr lang="en-US" altLang="zh-CN" sz="2400" b="0" i="0" u="none">
                    <a:solidFill>
                      <a:srgbClr val="000000"/>
                    </a:solidFill>
                    <a:effectLst/>
                    <a:latin typeface="Times New Roman" pitchFamily="24"/>
                    <a:ea typeface="Times New Roman" pitchFamily="24"/>
                    <a:cs typeface="宋体" pitchFamily="24"/>
                  </a:rPr>
                  <a:t>1m</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宋体" pitchFamily="24"/>
                    <a:ea typeface="宋体" pitchFamily="24"/>
                    <a:cs typeface="宋体" pitchFamily="24"/>
                  </a:rPr>
                  <a:t>）</a:t>
                </a:r>
              </a:p>
            </p:txBody>
          </p:sp>
        </mc:Choice>
        <mc:Fallback>
          <p:sp>
            <p:nvSpPr>
              <p:cNvPr id="14206" name="yt_shape_14206"/>
              <p:cNvSpPr txBox="1">
                <a:spLocks noRot="1" noChangeAspect="1" noMove="1" noResize="1" noEditPoints="1" noAdjustHandles="1" noChangeArrowheads="1" noChangeShapeType="1" noTextEdit="1"/>
              </p:cNvSpPr>
              <p:nvPr/>
            </p:nvSpPr>
            <p:spPr>
              <a:xfrm>
                <a:off x="530246" y="876210"/>
                <a:ext cx="8805984" cy="2250809"/>
              </a:xfrm>
              <a:prstGeom prst="rect">
                <a:avLst/>
              </a:prstGeom>
              <a:blipFill>
                <a:blip r:embed="rId2"/>
                <a:stretch>
                  <a:fillRect l="-2145" t="-5149" r="-1384" b="-7317"/>
                </a:stretch>
              </a:blipFill>
            </p:spPr>
            <p:txBody>
              <a:bodyPr/>
              <a:lstStyle/>
              <a:p>
                <a:r>
                  <a:rPr lang="zh-CN" altLang="en-US">
                    <a:noFill/>
                  </a:rPr>
                  <a:t> </a:t>
                </a:r>
              </a:p>
            </p:txBody>
          </p:sp>
        </mc:Fallback>
      </mc:AlternateContent>
      <p:sp>
        <p:nvSpPr>
          <p:cNvPr id="14211" name="yt_shape_14211"/>
          <p:cNvSpPr txBox="1"/>
          <p:nvPr/>
        </p:nvSpPr>
        <p:spPr>
          <a:xfrm>
            <a:off x="511358" y="590234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208" name="yt_shape_14208" title="H_168.70787">
            <a:extLst>
              <a:ext uri="{FF2B5EF4-FFF2-40B4-BE49-F238E27FC236}">
                <a16:creationId xmlns:a16="http://schemas.microsoft.com/office/drawing/2014/main" id="{249740F1-2B05-4C5A-B423-6F681AEFABC2}"/>
              </a:ext>
            </a:extLst>
          </p:cNvPr>
          <p:cNvGrpSpPr/>
          <p:nvPr/>
        </p:nvGrpSpPr>
        <p:grpSpPr>
          <a:xfrm>
            <a:off x="9336230" y="849160"/>
            <a:ext cx="2479852" cy="2142590"/>
            <a:chOff x="0" y="0"/>
            <a:chExt cx="2479852" cy="2142590"/>
          </a:xfrm>
        </p:grpSpPr>
        <p:pic>
          <p:nvPicPr>
            <p:cNvPr id="2" name="yt_image_14208">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2479852" cy="1746590"/>
            </a:xfrm>
            <a:prstGeom prst="rect">
              <a:avLst/>
            </a:prstGeom>
            <a:noFill/>
            <a:extLst>
              <a:ext uri="{909E8E84-426E-40DD-AFC4-6F175D3DCCD1}">
                <a14:hiddenFill xmlns:a14="http://schemas.microsoft.com/office/drawing/2010/main">
                  <a:solidFill>
                    <a:srgbClr val="FFFFFF"/>
                  </a:solidFill>
                </a14:hiddenFill>
              </a:ext>
            </a:extLst>
          </p:spPr>
        </p:pic>
        <p:sp>
          <p:nvSpPr>
            <p:cNvPr id="14210" name="yt_shape_14210"/>
            <p:cNvSpPr txBox="1"/>
            <p:nvPr/>
          </p:nvSpPr>
          <p:spPr>
            <a:xfrm>
              <a:off x="706645" y="178259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4212">
            <a:extLst>
              <a:ext uri="{FF2B5EF4-FFF2-40B4-BE49-F238E27FC236}">
                <a16:creationId xmlns:a16="http://schemas.microsoft.com/office/drawing/2014/main" id="{A926872B-996E-D61B-B840-76429EE1B615}"/>
              </a:ext>
            </a:extLst>
          </p:cNvPr>
          <p:cNvSpPr txBox="1"/>
          <p:nvPr/>
        </p:nvSpPr>
        <p:spPr>
          <a:xfrm>
            <a:off x="511359" y="3145134"/>
            <a:ext cx="11111999" cy="738664"/>
          </a:xfrm>
          <a:prstGeom prst="rect">
            <a:avLst/>
          </a:prstGeom>
        </p:spPr>
        <p:txBody>
          <a:bodyPr vert="horz" wrap="squar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延长</a:t>
            </a:r>
            <a:r>
              <a:rPr lang="en-US" altLang="zh-CN" sz="2400" b="0" i="1" u="none">
                <a:solidFill>
                  <a:srgbClr val="FF0000"/>
                </a:solidFill>
                <a:effectLst/>
                <a:latin typeface="Times New Roman" pitchFamily="24"/>
                <a:ea typeface="Times New Roman" pitchFamily="24"/>
                <a:cs typeface="宋体" pitchFamily="24"/>
              </a:rPr>
              <a:t>DF</a:t>
            </a:r>
            <a:r>
              <a:rPr lang="zh-CN" altLang="zh-CN" sz="2400" b="0" i="0" u="none">
                <a:solidFill>
                  <a:srgbClr val="FF0000"/>
                </a:solidFill>
                <a:effectLst/>
                <a:latin typeface="Times New Roman" pitchFamily="24"/>
                <a:ea typeface="黑体" pitchFamily="24"/>
                <a:cs typeface="宋体" pitchFamily="24"/>
              </a:rPr>
              <a:t>交</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黑体" pitchFamily="24"/>
                <a:cs typeface="宋体" pitchFamily="24"/>
              </a:rPr>
              <a:t>于点</a:t>
            </a:r>
            <a:r>
              <a:rPr lang="en-US" altLang="zh-CN" sz="2400" b="0" i="1" u="none">
                <a:solidFill>
                  <a:srgbClr val="FF0000"/>
                </a:solidFill>
                <a:effectLst/>
                <a:latin typeface="Times New Roman" pitchFamily="24"/>
                <a:ea typeface="Times New Roman" pitchFamily="24"/>
                <a:cs typeface="宋体" pitchFamily="24"/>
              </a:rPr>
              <a:t>G</a:t>
            </a:r>
            <a:r>
              <a:rPr lang="zh-CN" altLang="zh-CN" sz="2400" b="0" i="0" u="none">
                <a:solidFill>
                  <a:srgbClr val="FF0000"/>
                </a:solidFill>
                <a:effectLst/>
                <a:latin typeface="宋体" pitchFamily="24"/>
                <a:ea typeface="宋体" pitchFamily="24"/>
                <a:cs typeface="宋体" pitchFamily="24"/>
              </a:rPr>
              <a:t>，</a:t>
            </a:r>
            <a:endParaRPr lang="en-US" altLang="zh-CN" sz="2400" b="0" i="0" u="none">
              <a:solidFill>
                <a:srgbClr val="FF0000"/>
              </a:solidFill>
              <a:effectLst/>
              <a:latin typeface="宋体" pitchFamily="24"/>
              <a:ea typeface="宋体" pitchFamily="24"/>
              <a:cs typeface="宋体" pitchFamily="24"/>
            </a:endParaRPr>
          </a:p>
          <a:p>
            <a:pPr algn="l" eaLnBrk="1" latinLnBrk="0" hangingPunct="0"/>
            <a:r>
              <a:rPr lang="zh-CN" altLang="zh-CN" sz="2400" b="0" i="0" u="none">
                <a:solidFill>
                  <a:srgbClr val="FF0000"/>
                </a:solidFill>
                <a:effectLst/>
                <a:latin typeface="Times New Roman" pitchFamily="24"/>
                <a:ea typeface="黑体" pitchFamily="24"/>
                <a:cs typeface="宋体" pitchFamily="24"/>
              </a:rPr>
              <a:t>由题意得</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DF</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8m</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EF</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BG</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AGF</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p:txBody>
      </p:sp>
      <p:pic>
        <p:nvPicPr>
          <p:cNvPr id="4" name="yt_image_14213">
            <a:extLst>
              <a:ext uri="{FF2B5EF4-FFF2-40B4-BE49-F238E27FC236}">
                <a16:creationId xmlns:a16="http://schemas.microsoft.com/office/drawing/2014/main" id="{E791D51F-AEC8-78AC-0B9D-5C4CC796F48D}"/>
              </a:ex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clrChange>
              <a:clrFrom>
                <a:srgbClr val="FFFFFE"/>
              </a:clrFrom>
              <a:clrTo>
                <a:srgbClr val="FFFFFE">
                  <a:alpha val="0"/>
                </a:srgbClr>
              </a:clrTo>
            </a:clrChange>
          </a:blip>
          <a:srcRect/>
          <a:stretch>
            <a:fillRect/>
          </a:stretch>
        </p:blipFill>
        <p:spPr bwMode="auto">
          <a:xfrm>
            <a:off x="9404782" y="3244354"/>
            <a:ext cx="2258191" cy="1585656"/>
          </a:xfrm>
          <a:prstGeom prst="rect">
            <a:avLst/>
          </a:prstGeom>
          <a:noFill/>
          <a:extLst>
            <a:ext uri="{909E8E84-426E-40DD-AFC4-6F175D3DCCD1}">
              <a14:hiddenFill xmlns:a14="http://schemas.microsoft.com/office/drawing/2010/main">
                <a:solidFill>
                  <a:srgbClr val="FFFFFF"/>
                </a:solidFill>
              </a14:hiddenFill>
            </a:ext>
          </a:extLst>
        </p:spPr>
      </p:pic>
      <p:sp>
        <p:nvSpPr>
          <p:cNvPr id="5" name="yt_shape_14215">
            <a:extLst>
              <a:ext uri="{FF2B5EF4-FFF2-40B4-BE49-F238E27FC236}">
                <a16:creationId xmlns:a16="http://schemas.microsoft.com/office/drawing/2014/main" id="{214022F6-552C-289F-CC8C-4B630122B59C}"/>
              </a:ext>
            </a:extLst>
          </p:cNvPr>
          <p:cNvSpPr txBox="1"/>
          <p:nvPr/>
        </p:nvSpPr>
        <p:spPr>
          <a:xfrm>
            <a:off x="511359" y="3961525"/>
            <a:ext cx="5913478" cy="369332"/>
          </a:xfrm>
          <a:prstGeom prst="rect">
            <a:avLst/>
          </a:prstGeom>
        </p:spPr>
        <p:txBody>
          <a:bodyPr vert="horz" wrap="non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设</a:t>
            </a:r>
            <a:r>
              <a:rPr lang="en-US" altLang="zh-CN" sz="2400" b="0" i="1" u="none">
                <a:solidFill>
                  <a:srgbClr val="FF0000"/>
                </a:solidFill>
                <a:effectLst/>
                <a:latin typeface="Times New Roman" pitchFamily="24"/>
                <a:ea typeface="Times New Roman" pitchFamily="24"/>
                <a:cs typeface="宋体" pitchFamily="24"/>
              </a:rPr>
              <a:t>AG</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AFG</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AFG</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6" name="yt_shape_14216">
                <a:extLst>
                  <a:ext uri="{FF2B5EF4-FFF2-40B4-BE49-F238E27FC236}">
                    <a16:creationId xmlns:a16="http://schemas.microsoft.com/office/drawing/2014/main" id="{9CADE157-193A-8146-6732-4B2B62E65CB0}"/>
                  </a:ext>
                </a:extLst>
              </p:cNvPr>
              <p:cNvSpPr txBox="1"/>
              <p:nvPr/>
            </p:nvSpPr>
            <p:spPr>
              <a:xfrm>
                <a:off x="511359" y="4351961"/>
                <a:ext cx="7809830" cy="540276"/>
              </a:xfrm>
              <a:prstGeom prst="rect">
                <a:avLst/>
              </a:prstGeom>
            </p:spPr>
            <p:txBody>
              <a:bodyPr vert="horz" wrap="none" lIns="0" tIns="0" rIns="0" bIns="0" rtlCol="0">
                <a:spAutoFit/>
              </a:bodyPr>
              <a:lstStyle/>
              <a:p>
                <a:pPr lvl="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FG</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𝐴𝐺</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tan</m:t>
                        </m:r>
                        <m:r>
                          <a:rPr lang="en-US" altLang="zh-CN" sz="2400" b="0" i="0">
                            <a:solidFill>
                              <a:srgbClr val="FF0000"/>
                            </a:solidFill>
                            <a:effectLst/>
                            <a:latin typeface="Cambria Math" panose="02040503050406030204" pitchFamily="12" charset="0"/>
                            <a:ea typeface="Cambria Math" panose="02040503050406030204" pitchFamily="12" charset="0"/>
                          </a:rPr>
                          <m:t>45</m:t>
                        </m:r>
                        <m:r>
                          <m:rPr>
                            <m:nor/>
                          </m:rPr>
                          <a:rPr lang="en-US" altLang="zh-CN" sz="2400" b="0" i="0">
                            <a:solidFill>
                              <a:srgbClr val="FF0000"/>
                            </a:solidFill>
                            <a:effectLst/>
                            <a:latin typeface="Cambria Math" panose="02040503050406030204" pitchFamily="12" charset="0"/>
                            <a:ea typeface="宋体" panose="02040503050406030204" pitchFamily="12" charset="0"/>
                          </a:rPr>
                          <m:t>°</m:t>
                        </m:r>
                      </m:den>
                    </m:f>
                  </m:oMath>
                </a14:m>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en-US"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DG</a:t>
                </a:r>
                <a:r>
                  <a:rPr lang="zh-CN"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DF</a:t>
                </a:r>
                <a:r>
                  <a:rPr lang="zh-CN"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FG</a:t>
                </a:r>
                <a:r>
                  <a:rPr lang="zh-CN"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x</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8</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m</a:t>
                </a:r>
                <a:r>
                  <a:rPr lang="zh-CN" altLang="zh-CN" sz="2400">
                    <a:solidFill>
                      <a:srgbClr val="FF0000"/>
                    </a:solidFill>
                    <a:latin typeface="宋体" pitchFamily="24"/>
                    <a:ea typeface="宋体" pitchFamily="24"/>
                    <a:cs typeface="宋体" pitchFamily="24"/>
                  </a:rPr>
                  <a:t>，</a:t>
                </a:r>
              </a:p>
            </p:txBody>
          </p:sp>
        </mc:Choice>
        <mc:Fallback>
          <p:sp>
            <p:nvSpPr>
              <p:cNvPr id="6" name="yt_shape_14216">
                <a:extLst>
                  <a:ext uri="{FF2B5EF4-FFF2-40B4-BE49-F238E27FC236}">
                    <a16:creationId xmlns:a16="http://schemas.microsoft.com/office/drawing/2014/main" id="{9CADE157-193A-8146-6732-4B2B62E65CB0}"/>
                  </a:ext>
                </a:extLst>
              </p:cNvPr>
              <p:cNvSpPr txBox="1">
                <a:spLocks noRot="1" noChangeAspect="1" noMove="1" noResize="1" noEditPoints="1" noAdjustHandles="1" noChangeArrowheads="1" noChangeShapeType="1" noTextEdit="1"/>
              </p:cNvSpPr>
              <p:nvPr/>
            </p:nvSpPr>
            <p:spPr>
              <a:xfrm>
                <a:off x="511359" y="4351961"/>
                <a:ext cx="7809830" cy="540276"/>
              </a:xfrm>
              <a:prstGeom prst="rect">
                <a:avLst/>
              </a:prstGeom>
              <a:blipFill>
                <a:blip r:embed="rId5"/>
                <a:stretch>
                  <a:fillRect l="-2420" t="-8989" r="-937" b="-146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yt_shape_14219">
                <a:extLst>
                  <a:ext uri="{FF2B5EF4-FFF2-40B4-BE49-F238E27FC236}">
                    <a16:creationId xmlns:a16="http://schemas.microsoft.com/office/drawing/2014/main" id="{C252BBE8-77ED-62D2-6846-3BFB2D9602CC}"/>
                  </a:ext>
                </a:extLst>
              </p:cNvPr>
              <p:cNvSpPr txBox="1"/>
              <p:nvPr/>
            </p:nvSpPr>
            <p:spPr>
              <a:xfrm>
                <a:off x="511359" y="4874996"/>
                <a:ext cx="9879371" cy="589392"/>
              </a:xfrm>
              <a:prstGeom prst="rect">
                <a:avLst/>
              </a:prstGeom>
            </p:spPr>
            <p:txBody>
              <a:bodyPr vert="horz" wrap="none" lIns="0" tIns="0" rIns="0" bIns="0" rtlCol="0">
                <a:spAutoFit/>
              </a:bodyPr>
              <a:lstStyle/>
              <a:p>
                <a:pPr lvl="0" hangingPunct="0"/>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ADG</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ADG</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tan30</a:t>
                </a:r>
                <a:r>
                  <a:rPr lang="en-US" altLang="zh-CN" sz="2400">
                    <a:solidFill>
                      <a:srgbClr val="FF0000"/>
                    </a:solidFill>
                    <a:latin typeface="宋体" pitchFamily="24"/>
                    <a:ea typeface="宋体" pitchFamily="24"/>
                    <a:cs typeface="宋体" pitchFamily="24"/>
                  </a:rPr>
                  <a:t>°</a:t>
                </a:r>
                <a:r>
                  <a:rPr lang="zh-CN" altLang="zh-CN" sz="2400">
                    <a:solidFill>
                      <a:srgbClr val="FF0000"/>
                    </a:solidFill>
                    <a:latin typeface="宋体"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i="1">
                            <a:solidFill>
                              <a:srgbClr val="FF0000"/>
                            </a:solidFill>
                            <a:latin typeface="Cambria Math" panose="02040503050406030204" pitchFamily="12" charset="0"/>
                            <a:ea typeface="Cambria Math" panose="02040503050406030204" pitchFamily="12" charset="0"/>
                          </a:rPr>
                          <m:t>𝐴𝐺</m:t>
                        </m:r>
                      </m:num>
                      <m:den>
                        <m:r>
                          <a:rPr lang="en-US" altLang="zh-CN" sz="2400" i="1">
                            <a:solidFill>
                              <a:srgbClr val="FF0000"/>
                            </a:solidFill>
                            <a:latin typeface="Cambria Math" panose="02040503050406030204" pitchFamily="12" charset="0"/>
                            <a:ea typeface="Cambria Math" panose="02040503050406030204" pitchFamily="12" charset="0"/>
                          </a:rPr>
                          <m:t>𝐷𝐺</m:t>
                        </m:r>
                      </m:den>
                    </m:f>
                  </m:oMath>
                </a14:m>
                <a:r>
                  <a:rPr lang="zh-CN" altLang="zh-CN" sz="2400">
                    <a:solidFill>
                      <a:srgbClr val="FF0000"/>
                    </a:solidFill>
                    <a:latin typeface="宋体"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i="1">
                            <a:solidFill>
                              <a:srgbClr val="FF0000"/>
                            </a:solidFill>
                            <a:latin typeface="Cambria Math" panose="02040503050406030204" pitchFamily="12" charset="0"/>
                            <a:ea typeface="Cambria Math" panose="02040503050406030204" pitchFamily="12" charset="0"/>
                          </a:rPr>
                          <m:t>𝑥</m:t>
                        </m:r>
                      </m:num>
                      <m:den>
                        <m:r>
                          <a:rPr lang="en-US" altLang="zh-CN" sz="2400" i="1">
                            <a:solidFill>
                              <a:srgbClr val="FF0000"/>
                            </a:solidFill>
                            <a:latin typeface="Cambria Math" panose="02040503050406030204" pitchFamily="12" charset="0"/>
                            <a:ea typeface="Cambria Math" panose="02040503050406030204" pitchFamily="12" charset="0"/>
                          </a:rPr>
                          <m:t>𝑥</m:t>
                        </m:r>
                        <m:r>
                          <a:rPr lang="en-US" altLang="zh-CN" sz="2400">
                            <a:solidFill>
                              <a:srgbClr val="FF0000"/>
                            </a:solidFill>
                            <a:latin typeface="Cambria Math" panose="02040503050406030204" pitchFamily="12" charset="0"/>
                            <a:ea typeface="Cambria Math" panose="02040503050406030204" pitchFamily="12" charset="0"/>
                          </a:rPr>
                          <m:t>+8</m:t>
                        </m:r>
                      </m:den>
                    </m:f>
                  </m:oMath>
                </a14:m>
                <a:r>
                  <a:rPr lang="zh-CN" altLang="zh-CN" sz="2400">
                    <a:solidFill>
                      <a:srgbClr val="FF0000"/>
                    </a:solidFill>
                    <a:latin typeface="宋体"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ad>
                          <m:radPr>
                            <m:degHide m:val="on"/>
                            <m:ctrlPr>
                              <a:rPr lang="en-US" altLang="zh-CN" sz="2400" i="1">
                                <a:solidFill>
                                  <a:srgbClr val="FF0000"/>
                                </a:solidFill>
                                <a:latin typeface="Cambria Math" panose="02040503050406030204" pitchFamily="18" charset="0"/>
                                <a:ea typeface="Cambria Math" panose="02040503050406030204" pitchFamily="12" charset="0"/>
                              </a:rPr>
                            </m:ctrlPr>
                          </m:radPr>
                          <m:deg/>
                          <m:e>
                            <m:r>
                              <a:rPr lang="en-US" altLang="zh-CN" sz="2400">
                                <a:solidFill>
                                  <a:srgbClr val="FF0000"/>
                                </a:solidFill>
                                <a:latin typeface="Cambria Math" panose="02040503050406030204" pitchFamily="12" charset="0"/>
                                <a:ea typeface="Cambria Math" panose="02040503050406030204" pitchFamily="12" charset="0"/>
                              </a:rPr>
                              <m:t>3</m:t>
                            </m:r>
                          </m:e>
                        </m:rad>
                      </m:num>
                      <m:den>
                        <m:r>
                          <a:rPr lang="en-US" altLang="zh-CN" sz="2400">
                            <a:solidFill>
                              <a:srgbClr val="FF0000"/>
                            </a:solidFill>
                            <a:latin typeface="Cambria Math" panose="02040503050406030204" pitchFamily="12" charset="0"/>
                            <a:ea typeface="Cambria Math" panose="02040503050406030204" pitchFamily="12" charset="0"/>
                          </a:rPr>
                          <m:t>3</m:t>
                        </m:r>
                      </m:den>
                    </m:f>
                  </m:oMath>
                </a14:m>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宋体" pitchFamily="24"/>
                    <a:ea typeface="宋体" pitchFamily="24"/>
                    <a:cs typeface="宋体" pitchFamily="24"/>
                  </a:rPr>
                  <a:t>∴</a:t>
                </a:r>
                <a:r>
                  <a:rPr lang="en-US" altLang="zh-CN" sz="2400" i="1">
                    <a:solidFill>
                      <a:srgbClr val="FF0000"/>
                    </a:solidFill>
                    <a:latin typeface="Times New Roman" pitchFamily="24"/>
                    <a:ea typeface="Times New Roman" pitchFamily="24"/>
                    <a:cs typeface="宋体" pitchFamily="24"/>
                  </a:rPr>
                  <a:t>x</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4</a:t>
                </a:r>
                <a14:m>
                  <m:oMath xmlns:m="http://schemas.openxmlformats.org/officeDocument/2006/math">
                    <m:rad>
                      <m:radPr>
                        <m:degHide m:val="on"/>
                        <m:ctrlPr>
                          <a:rPr lang="en-US" altLang="zh-CN" sz="2400" i="1">
                            <a:solidFill>
                              <a:srgbClr val="FF0000"/>
                            </a:solidFill>
                            <a:latin typeface="Cambria Math" panose="02040503050406030204" pitchFamily="18" charset="0"/>
                            <a:ea typeface="Cambria Math" panose="02040503050406030204" pitchFamily="12" charset="0"/>
                          </a:rPr>
                        </m:ctrlPr>
                      </m:radPr>
                      <m:deg/>
                      <m:e>
                        <m:r>
                          <a:rPr lang="en-US" altLang="zh-CN" sz="2400">
                            <a:solidFill>
                              <a:srgbClr val="FF0000"/>
                            </a:solidFill>
                            <a:latin typeface="Cambria Math" panose="02040503050406030204" pitchFamily="12" charset="0"/>
                            <a:ea typeface="Cambria Math" panose="02040503050406030204" pitchFamily="12" charset="0"/>
                          </a:rPr>
                          <m:t>3</m:t>
                        </m:r>
                      </m:e>
                    </m:rad>
                  </m:oMath>
                </a14:m>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4</a:t>
                </a:r>
                <a:r>
                  <a:rPr lang="zh-CN" altLang="zh-CN" sz="2400">
                    <a:solidFill>
                      <a:srgbClr val="FF0000"/>
                    </a:solidFill>
                    <a:latin typeface="宋体" pitchFamily="24"/>
                    <a:ea typeface="宋体" pitchFamily="24"/>
                    <a:cs typeface="宋体" pitchFamily="24"/>
                  </a:rPr>
                  <a:t>，</a:t>
                </a:r>
              </a:p>
            </p:txBody>
          </p:sp>
        </mc:Choice>
        <mc:Fallback>
          <p:sp>
            <p:nvSpPr>
              <p:cNvPr id="7" name="yt_shape_14219">
                <a:extLst>
                  <a:ext uri="{FF2B5EF4-FFF2-40B4-BE49-F238E27FC236}">
                    <a16:creationId xmlns:a16="http://schemas.microsoft.com/office/drawing/2014/main" id="{C252BBE8-77ED-62D2-6846-3BFB2D9602CC}"/>
                  </a:ext>
                </a:extLst>
              </p:cNvPr>
              <p:cNvSpPr txBox="1">
                <a:spLocks noRot="1" noChangeAspect="1" noMove="1" noResize="1" noEditPoints="1" noAdjustHandles="1" noChangeArrowheads="1" noChangeShapeType="1" noTextEdit="1"/>
              </p:cNvSpPr>
              <p:nvPr/>
            </p:nvSpPr>
            <p:spPr>
              <a:xfrm>
                <a:off x="511359" y="4874996"/>
                <a:ext cx="9879371" cy="589392"/>
              </a:xfrm>
              <a:prstGeom prst="rect">
                <a:avLst/>
              </a:prstGeom>
              <a:blipFill>
                <a:blip r:embed="rId6"/>
                <a:stretch>
                  <a:fillRect l="-1912" r="-925" b="-1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yt_shape_14224">
                <a:extLst>
                  <a:ext uri="{FF2B5EF4-FFF2-40B4-BE49-F238E27FC236}">
                    <a16:creationId xmlns:a16="http://schemas.microsoft.com/office/drawing/2014/main" id="{FC0ED00E-4396-7A5A-F6D6-6BEAD96F59D9}"/>
                  </a:ext>
                </a:extLst>
              </p:cNvPr>
              <p:cNvSpPr txBox="1"/>
              <p:nvPr/>
            </p:nvSpPr>
            <p:spPr>
              <a:xfrm>
                <a:off x="507294" y="5464388"/>
                <a:ext cx="6495368" cy="1177630"/>
              </a:xfrm>
              <a:prstGeom prst="rect">
                <a:avLst/>
              </a:prstGeom>
            </p:spPr>
            <p:txBody>
              <a:bodyPr vert="horz" wrap="non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经检验</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是原方程的根</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AG</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BG</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旗杆顶端</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到地面的距离即</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黑体" pitchFamily="24"/>
                    <a:cs typeface="宋体" pitchFamily="24"/>
                  </a:rPr>
                  <a:t>的长度约为</a:t>
                </a:r>
                <a:r>
                  <a:rPr lang="en-US" altLang="zh-CN" sz="2400" b="0" i="0" u="none">
                    <a:solidFill>
                      <a:srgbClr val="FF0000"/>
                    </a:solidFill>
                    <a:effectLst/>
                    <a:latin typeface="Times New Roman" pitchFamily="24"/>
                    <a:ea typeface="Times New Roman" pitchFamily="24"/>
                    <a:cs typeface="宋体" pitchFamily="24"/>
                  </a:rPr>
                  <a:t>12m</a:t>
                </a:r>
                <a:r>
                  <a:rPr lang="en-US" altLang="zh-CN" sz="2400" b="0" i="0" u="none">
                    <a:solidFill>
                      <a:srgbClr val="FF0000"/>
                    </a:solidFill>
                    <a:effectLst/>
                    <a:latin typeface="宋体" pitchFamily="24"/>
                    <a:ea typeface="宋体" pitchFamily="24"/>
                    <a:cs typeface="宋体" pitchFamily="24"/>
                  </a:rPr>
                  <a:t>.</a:t>
                </a:r>
              </a:p>
            </p:txBody>
          </p:sp>
        </mc:Choice>
        <mc:Fallback>
          <p:sp>
            <p:nvSpPr>
              <p:cNvPr id="8" name="yt_shape_14224">
                <a:extLst>
                  <a:ext uri="{FF2B5EF4-FFF2-40B4-BE49-F238E27FC236}">
                    <a16:creationId xmlns:a16="http://schemas.microsoft.com/office/drawing/2014/main" id="{FC0ED00E-4396-7A5A-F6D6-6BEAD96F59D9}"/>
                  </a:ext>
                </a:extLst>
              </p:cNvPr>
              <p:cNvSpPr txBox="1">
                <a:spLocks noRot="1" noChangeAspect="1" noMove="1" noResize="1" noEditPoints="1" noAdjustHandles="1" noChangeArrowheads="1" noChangeShapeType="1" noTextEdit="1"/>
              </p:cNvSpPr>
              <p:nvPr/>
            </p:nvSpPr>
            <p:spPr>
              <a:xfrm>
                <a:off x="507294" y="5464388"/>
                <a:ext cx="6495368" cy="1177630"/>
              </a:xfrm>
              <a:prstGeom prst="rect">
                <a:avLst/>
              </a:prstGeom>
              <a:blipFill>
                <a:blip r:embed="rId7"/>
                <a:stretch>
                  <a:fillRect l="-2814" t="-6701" r="-1876" b="-1494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blinds(horizontal)">
                                      <p:cBhvr>
                                        <p:cTn id="16" dur="500"/>
                                        <p:tgtEl>
                                          <p:spTgt spid="5">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linds(horizontal)">
                                      <p:cBhvr>
                                        <p:cTn id="19" dur="500"/>
                                        <p:tgtEl>
                                          <p:spTgt spid="6">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blinds(horizontal)">
                                      <p:cBhvr>
                                        <p:cTn id="28" dur="500"/>
                                        <p:tgtEl>
                                          <p:spTgt spid="8">
                                            <p:txEl>
                                              <p:pRg st="1" end="1"/>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Effect transition="in" filter="blinds(horizontal)">
                                      <p:cBhvr>
                                        <p:cTn id="31"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P spid="6" grpId="0" build="allAtOnce"/>
      <p:bldP spid="7" grpId="0" build="allAtOnce"/>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26" name="yt_shape_14226"/>
          <p:cNvSpPr txBox="1"/>
          <p:nvPr/>
        </p:nvSpPr>
        <p:spPr>
          <a:xfrm>
            <a:off x="540000" y="900000"/>
            <a:ext cx="3770263" cy="446084"/>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NEU-BZ-S92"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坡角</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坡度问题</a:t>
            </a:r>
          </a:p>
        </p:txBody>
      </p:sp>
      <mc:AlternateContent xmlns:mc="http://schemas.openxmlformats.org/markup-compatibility/2006" xmlns:a14="http://schemas.microsoft.com/office/drawing/2010/main">
        <mc:Choice Requires="a14">
          <p:sp>
            <p:nvSpPr>
              <p:cNvPr id="14227" name="yt_shape_14227"/>
              <p:cNvSpPr txBox="1"/>
              <p:nvPr/>
            </p:nvSpPr>
            <p:spPr>
              <a:xfrm>
                <a:off x="540119" y="1396872"/>
                <a:ext cx="11111999" cy="372339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安顺市中考改编</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随着我国科学技术的不断发展</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5G</a:t>
                </a:r>
                <a:r>
                  <a:rPr lang="zh-CN" altLang="zh-CN" sz="2400" b="0" i="0" u="none">
                    <a:solidFill>
                      <a:srgbClr val="000000"/>
                    </a:solidFill>
                    <a:effectLst/>
                    <a:latin typeface="Times New Roman" pitchFamily="24"/>
                    <a:ea typeface="宋体" pitchFamily="24"/>
                    <a:cs typeface="宋体" pitchFamily="24"/>
                  </a:rPr>
                  <a:t>移动通信技术日趋完善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某市政府为了实现</a:t>
                </a:r>
                <a:r>
                  <a:rPr lang="en-US" altLang="zh-CN" sz="2400" b="0" i="0" u="none">
                    <a:solidFill>
                      <a:srgbClr val="000000"/>
                    </a:solidFill>
                    <a:effectLst/>
                    <a:latin typeface="Times New Roman" pitchFamily="24"/>
                    <a:ea typeface="Times New Roman" pitchFamily="24"/>
                    <a:cs typeface="宋体" pitchFamily="24"/>
                  </a:rPr>
                  <a:t>5G</a:t>
                </a:r>
                <a:r>
                  <a:rPr lang="zh-CN" altLang="zh-CN" sz="2400" b="0" i="0" u="none">
                    <a:solidFill>
                      <a:srgbClr val="000000"/>
                    </a:solidFill>
                    <a:effectLst/>
                    <a:latin typeface="Times New Roman" pitchFamily="24"/>
                    <a:ea typeface="宋体" pitchFamily="24"/>
                    <a:cs typeface="宋体" pitchFamily="24"/>
                  </a:rPr>
                  <a:t>网络全覆盖</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2025</a:t>
                </a:r>
                <a:r>
                  <a:rPr lang="zh-CN" altLang="zh-CN" sz="2400" b="0" i="0" u="none">
                    <a:solidFill>
                      <a:srgbClr val="000000"/>
                    </a:solidFill>
                    <a:effectLst/>
                    <a:latin typeface="Times New Roman" pitchFamily="24"/>
                    <a:ea typeface="宋体" pitchFamily="24"/>
                    <a:cs typeface="宋体" pitchFamily="24"/>
                  </a:rPr>
                  <a:t>年拟建设</a:t>
                </a:r>
                <a:r>
                  <a:rPr lang="en-US" altLang="zh-CN" sz="2400" b="0" i="0" u="none">
                    <a:solidFill>
                      <a:srgbClr val="000000"/>
                    </a:solidFill>
                    <a:effectLst/>
                    <a:latin typeface="Times New Roman" pitchFamily="24"/>
                    <a:ea typeface="Times New Roman" pitchFamily="24"/>
                    <a:cs typeface="宋体" pitchFamily="24"/>
                  </a:rPr>
                  <a:t>5G</a:t>
                </a:r>
                <a:r>
                  <a:rPr lang="zh-CN" altLang="zh-CN" sz="2400" b="0" i="0" u="none">
                    <a:solidFill>
                      <a:srgbClr val="000000"/>
                    </a:solidFill>
                    <a:effectLst/>
                    <a:latin typeface="Times New Roman" pitchFamily="24"/>
                    <a:ea typeface="宋体" pitchFamily="24"/>
                    <a:cs typeface="宋体" pitchFamily="24"/>
                  </a:rPr>
                  <a:t>基站</a:t>
                </a:r>
                <a:r>
                  <a:rPr lang="en-US" altLang="zh-CN" sz="2400" b="0" i="0" u="none">
                    <a:solidFill>
                      <a:srgbClr val="000000"/>
                    </a:solidFill>
                    <a:effectLst/>
                    <a:latin typeface="Times New Roman" pitchFamily="24"/>
                    <a:ea typeface="Times New Roman" pitchFamily="24"/>
                    <a:cs typeface="宋体" pitchFamily="24"/>
                  </a:rPr>
                  <a:t>3000</a:t>
                </a:r>
                <a:r>
                  <a:rPr lang="zh-CN" altLang="zh-CN" sz="2400" b="0" i="0" u="none">
                    <a:solidFill>
                      <a:srgbClr val="000000"/>
                    </a:solidFill>
                    <a:effectLst/>
                    <a:latin typeface="Times New Roman" pitchFamily="24"/>
                    <a:ea typeface="宋体" pitchFamily="24"/>
                    <a:cs typeface="宋体" pitchFamily="24"/>
                  </a:rPr>
                  <a:t>个</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在斜坡</a:t>
                </a:r>
                <a:r>
                  <a:rPr lang="en-US" altLang="zh-CN" sz="2400" b="0" i="1" u="none">
                    <a:solidFill>
                      <a:srgbClr val="000000"/>
                    </a:solidFill>
                    <a:effectLst/>
                    <a:latin typeface="Times New Roman" pitchFamily="24"/>
                    <a:ea typeface="Times New Roman" pitchFamily="24"/>
                    <a:cs typeface="宋体" pitchFamily="24"/>
                  </a:rPr>
                  <a:t>CB</a:t>
                </a:r>
                <a:r>
                  <a:rPr lang="zh-CN" altLang="zh-CN" sz="2400" b="0" i="0" u="none">
                    <a:solidFill>
                      <a:srgbClr val="000000"/>
                    </a:solidFill>
                    <a:effectLst/>
                    <a:latin typeface="Times New Roman" pitchFamily="24"/>
                    <a:ea typeface="宋体" pitchFamily="24"/>
                    <a:cs typeface="宋体" pitchFamily="24"/>
                  </a:rPr>
                  <a:t>上有一建成的</a:t>
                </a:r>
                <a:r>
                  <a:rPr lang="en-US" altLang="zh-CN" sz="2400" b="0" i="0" u="none">
                    <a:solidFill>
                      <a:srgbClr val="000000"/>
                    </a:solidFill>
                    <a:effectLst/>
                    <a:latin typeface="Times New Roman" pitchFamily="24"/>
                    <a:ea typeface="Times New Roman" pitchFamily="24"/>
                    <a:cs typeface="宋体" pitchFamily="24"/>
                  </a:rPr>
                  <a:t>5G</a:t>
                </a:r>
                <a:r>
                  <a:rPr lang="zh-CN" altLang="zh-CN" sz="2400" b="0" i="0" u="none">
                    <a:solidFill>
                      <a:srgbClr val="000000"/>
                    </a:solidFill>
                    <a:effectLst/>
                    <a:latin typeface="Times New Roman" pitchFamily="24"/>
                    <a:ea typeface="宋体" pitchFamily="24"/>
                    <a:cs typeface="宋体" pitchFamily="24"/>
                  </a:rPr>
                  <a:t>基站塔</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小明在坡脚</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处测得塔顶</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45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然后他沿坡面</a:t>
                </a:r>
                <a:r>
                  <a:rPr lang="en-US" altLang="zh-CN" sz="2400" b="0" i="1" u="none">
                    <a:solidFill>
                      <a:srgbClr val="000000"/>
                    </a:solidFill>
                    <a:effectLst/>
                    <a:latin typeface="Times New Roman" pitchFamily="24"/>
                    <a:ea typeface="Times New Roman" pitchFamily="24"/>
                    <a:cs typeface="宋体" pitchFamily="24"/>
                  </a:rPr>
                  <a:t>CB</a:t>
                </a:r>
                <a:r>
                  <a:rPr lang="zh-CN" altLang="zh-CN" sz="2400" b="0" i="0" u="none">
                    <a:solidFill>
                      <a:srgbClr val="000000"/>
                    </a:solidFill>
                    <a:effectLst/>
                    <a:latin typeface="Times New Roman" pitchFamily="24"/>
                    <a:ea typeface="宋体" pitchFamily="24"/>
                    <a:cs typeface="宋体" pitchFamily="24"/>
                  </a:rPr>
                  <a:t>行走了</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Times New Roman" pitchFamily="24"/>
                    <a:ea typeface="宋体" pitchFamily="24"/>
                    <a:cs typeface="宋体" pitchFamily="24"/>
                  </a:rPr>
                  <a:t>米到达</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处离地平面的距离为</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且在</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处测得塔顶</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的仰角为</a:t>
                </a:r>
                <a:r>
                  <a:rPr lang="en-US" altLang="zh-CN" sz="2400" b="0" i="0" u="none">
                    <a:solidFill>
                      <a:srgbClr val="000000"/>
                    </a:solidFill>
                    <a:effectLst/>
                    <a:latin typeface="Times New Roman" pitchFamily="24"/>
                    <a:ea typeface="Times New Roman" pitchFamily="24"/>
                    <a:cs typeface="宋体" pitchFamily="24"/>
                  </a:rPr>
                  <a:t>53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均在同一平面内</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CE</a:t>
                </a:r>
                <a:r>
                  <a:rPr lang="zh-CN" altLang="zh-CN" sz="2400" b="0" i="0" u="none">
                    <a:solidFill>
                      <a:srgbClr val="000000"/>
                    </a:solidFill>
                    <a:effectLst/>
                    <a:latin typeface="Times New Roman" pitchFamily="24"/>
                    <a:ea typeface="宋体" pitchFamily="24"/>
                    <a:cs typeface="宋体" pitchFamily="24"/>
                  </a:rPr>
                  <a:t>为地平线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则坡面</a:t>
                </a:r>
                <a:r>
                  <a:rPr lang="en-US" altLang="zh-CN" sz="2400" b="0" i="1" u="none">
                    <a:solidFill>
                      <a:srgbClr val="000000"/>
                    </a:solidFill>
                    <a:effectLst/>
                    <a:latin typeface="Times New Roman" pitchFamily="24"/>
                    <a:ea typeface="Times New Roman" pitchFamily="24"/>
                    <a:cs typeface="宋体" pitchFamily="24"/>
                  </a:rPr>
                  <a:t>CB</a:t>
                </a:r>
                <a:r>
                  <a:rPr lang="zh-CN" altLang="zh-CN" sz="2400" b="0" i="0" u="none">
                    <a:solidFill>
                      <a:srgbClr val="000000"/>
                    </a:solidFill>
                    <a:effectLst/>
                    <a:latin typeface="Times New Roman" pitchFamily="24"/>
                    <a:ea typeface="宋体" pitchFamily="24"/>
                    <a:cs typeface="宋体" pitchFamily="24"/>
                  </a:rPr>
                  <a:t>的坡度为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基站塔</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的高为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17</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1" u="sng">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sin53</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cos53</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tan53</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 </a:t>
                </a:r>
              </a:p>
            </p:txBody>
          </p:sp>
        </mc:Choice>
        <mc:Fallback xmlns:a16="http://schemas.microsoft.com/office/drawing/2014/main" xmlns="">
          <p:sp>
            <p:nvSpPr>
              <p:cNvPr id="14227" name="yt_shape_14227" descr="{&quot;rangeId&quot;:26,&quot;hasSerialNum&quot;:1,&quot;mathAnswerShape&quot;:1}"/>
              <p:cNvSpPr txBox="1">
                <a:spLocks noRot="1" noChangeAspect="1" noMove="1" noResize="1" noEditPoints="1" noAdjustHandles="1" noChangeArrowheads="1" noChangeShapeType="1" noTextEdit="1"/>
              </p:cNvSpPr>
              <p:nvPr/>
            </p:nvSpPr>
            <p:spPr>
              <a:xfrm>
                <a:off x="540119" y="1396872"/>
                <a:ext cx="11111999" cy="3723392"/>
              </a:xfrm>
              <a:prstGeom prst="rect">
                <a:avLst/>
              </a:prstGeom>
              <a:blipFill>
                <a:blip r:embed="rId2"/>
                <a:stretch>
                  <a:fillRect l="-1701" t="-1309" r="-1647" b="-1800"/>
                </a:stretch>
              </a:blipFill>
            </p:spPr>
            <p:txBody>
              <a:bodyPr/>
              <a:lstStyle/>
              <a:p>
                <a:r>
                  <a:rPr lang="zh-CN" altLang="en-US">
                    <a:noFill/>
                  </a:rPr>
                  <a:t> </a:t>
                </a:r>
              </a:p>
            </p:txBody>
          </p:sp>
        </mc:Fallback>
      </mc:AlternateContent>
      <p:sp>
        <p:nvSpPr>
          <p:cNvPr id="14232" name="yt_shape_14232"/>
          <p:cNvSpPr txBox="1"/>
          <p:nvPr/>
        </p:nvSpPr>
        <p:spPr>
          <a:xfrm>
            <a:off x="540000" y="5171052"/>
            <a:ext cx="65" cy="322652"/>
          </a:xfrm>
          <a:prstGeom prst="rect">
            <a:avLst/>
          </a:prstGeom>
        </p:spPr>
        <p:txBody>
          <a:bodyPr vert="horz" wrap="none" lIns="0" tIns="0" rIns="0" bIns="0" rtlCol="0">
            <a:spAutoFit/>
          </a:bodyPr>
          <a:lstStyle/>
          <a:p>
            <a:pPr algn="l" eaLnBrk="1" latinLnBrk="0" hangingPunct="0">
              <a:lnSpc>
                <a:spcPct val="129999"/>
              </a:lnSpc>
            </a:pPr>
            <a:endParaRPr/>
          </a:p>
        </p:txBody>
      </p:sp>
      <p:pic>
        <p:nvPicPr>
          <p:cNvPr id="3" name="yt_shape_1683887707356">
            <a:extLst>
              <a:ext uri="{FF2B5EF4-FFF2-40B4-BE49-F238E27FC236}">
                <a16:creationId xmlns:a16="http://schemas.microsoft.com/office/drawing/2014/main" id="{3CDD4F66-FF45-1672-6823-38F7AD4B86E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38705"/>
            <a:ext cx="1168464" cy="364360"/>
          </a:xfrm>
          <a:prstGeom prst="rect">
            <a:avLst/>
          </a:prstGeom>
        </p:spPr>
      </p:pic>
      <p:sp>
        <p:nvSpPr>
          <p:cNvPr id="2" name="文本框 1">
            <a:extLst>
              <a:ext uri="{FF2B5EF4-FFF2-40B4-BE49-F238E27FC236}">
                <a16:creationId xmlns:a16="http://schemas.microsoft.com/office/drawing/2014/main" id="{E844C3CD-277B-8643-272F-5EE42EDBF655}"/>
              </a:ext>
            </a:extLst>
          </p:cNvPr>
          <p:cNvSpPr txBox="1"/>
          <p:nvPr/>
        </p:nvSpPr>
        <p:spPr>
          <a:xfrm>
            <a:off x="1364508" y="3727506"/>
            <a:ext cx="789686" cy="76703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a:t>
            </a:r>
            <a:endParaRPr lang="zh-CN" altLang="en-US">
              <a:solidFill>
                <a:srgbClr val="FF0000"/>
              </a:solidFill>
            </a:endParaRPr>
          </a:p>
        </p:txBody>
      </p:sp>
      <p:sp>
        <p:nvSpPr>
          <p:cNvPr id="4" name="文本框 3">
            <a:extLst>
              <a:ext uri="{FF2B5EF4-FFF2-40B4-BE49-F238E27FC236}">
                <a16:creationId xmlns:a16="http://schemas.microsoft.com/office/drawing/2014/main" id="{F3481F28-3949-32BE-FE4D-8ABF202BE3A1}"/>
              </a:ext>
            </a:extLst>
          </p:cNvPr>
          <p:cNvSpPr txBox="1"/>
          <p:nvPr/>
        </p:nvSpPr>
        <p:spPr>
          <a:xfrm>
            <a:off x="5088783" y="3727506"/>
            <a:ext cx="789686" cy="76703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17</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endParaRPr lang="zh-CN" altLang="en-US">
              <a:solidFill>
                <a:srgbClr val="FF0000"/>
              </a:solidFill>
            </a:endParaRPr>
          </a:p>
        </p:txBody>
      </p:sp>
      <p:grpSp>
        <p:nvGrpSpPr>
          <p:cNvPr id="5" name="yt_shape_14229" title="H_162.05669">
            <a:extLst>
              <a:ext uri="{FF2B5EF4-FFF2-40B4-BE49-F238E27FC236}">
                <a16:creationId xmlns:a16="http://schemas.microsoft.com/office/drawing/2014/main" id="{77931C46-9217-1344-E6B2-F2CAC6987C3C}"/>
              </a:ext>
            </a:extLst>
          </p:cNvPr>
          <p:cNvGrpSpPr/>
          <p:nvPr/>
        </p:nvGrpSpPr>
        <p:grpSpPr>
          <a:xfrm>
            <a:off x="5119778" y="4494536"/>
            <a:ext cx="1779670" cy="2058120"/>
            <a:chOff x="0" y="0"/>
            <a:chExt cx="1779670" cy="2058120"/>
          </a:xfrm>
        </p:grpSpPr>
        <p:pic>
          <p:nvPicPr>
            <p:cNvPr id="6" name="yt_image_14229">
              <a:extLst>
                <a:ext uri="{FF2B5EF4-FFF2-40B4-BE49-F238E27FC236}">
                  <a16:creationId xmlns:a16="http://schemas.microsoft.com/office/drawing/2014/main" id="{D7706BAE-CE08-A99D-C7A0-2546F2192185}"/>
                </a:ex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1779670" cy="1662120"/>
            </a:xfrm>
            <a:prstGeom prst="rect">
              <a:avLst/>
            </a:prstGeom>
            <a:noFill/>
            <a:extLst>
              <a:ext uri="{909E8E84-426E-40DD-AFC4-6F175D3DCCD1}">
                <a14:hiddenFill xmlns:a14="http://schemas.microsoft.com/office/drawing/2010/main">
                  <a:solidFill>
                    <a:srgbClr val="FFFFFF"/>
                  </a:solidFill>
                </a14:hiddenFill>
              </a:ext>
            </a:extLst>
          </p:spPr>
        </p:pic>
        <p:sp>
          <p:nvSpPr>
            <p:cNvPr id="7" name="yt_shape_14231">
              <a:extLst>
                <a:ext uri="{FF2B5EF4-FFF2-40B4-BE49-F238E27FC236}">
                  <a16:creationId xmlns:a16="http://schemas.microsoft.com/office/drawing/2014/main" id="{AE92542B-EA45-E010-5DD9-561A3E9443BC}"/>
                </a:ext>
              </a:extLst>
            </p:cNvPr>
            <p:cNvSpPr txBox="1"/>
            <p:nvPr/>
          </p:nvSpPr>
          <p:spPr>
            <a:xfrm>
              <a:off x="356554" y="169812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题图</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33" name="yt_shape_14233"/>
          <p:cNvSpPr txBox="1"/>
          <p:nvPr/>
        </p:nvSpPr>
        <p:spPr>
          <a:xfrm>
            <a:off x="540119" y="900000"/>
            <a:ext cx="11111999" cy="2215991"/>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营口市中考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在一次数学课外实践活动中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某小组要测量一幢大楼</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Times New Roman" pitchFamily="24"/>
                <a:ea typeface="宋体" pitchFamily="24"/>
                <a:cs typeface="宋体" pitchFamily="24"/>
              </a:rPr>
              <a:t>的高度</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在山坡的坡脚</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处测得大楼顶部</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的仰角是</a:t>
            </a:r>
            <a:r>
              <a:rPr lang="en-US" altLang="zh-CN" sz="2400" b="0" i="0" u="none">
                <a:solidFill>
                  <a:srgbClr val="000000"/>
                </a:solidFill>
                <a:effectLst/>
                <a:latin typeface="Times New Roman" pitchFamily="24"/>
                <a:ea typeface="Times New Roman" pitchFamily="24"/>
                <a:cs typeface="宋体" pitchFamily="24"/>
              </a:rPr>
              <a:t>58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沿着山坡向上走</a:t>
            </a:r>
            <a:r>
              <a:rPr lang="en-US" altLang="zh-CN" sz="2400" b="0" i="0" u="none">
                <a:solidFill>
                  <a:srgbClr val="000000"/>
                </a:solidFill>
                <a:effectLst/>
                <a:latin typeface="Times New Roman" pitchFamily="24"/>
                <a:ea typeface="Times New Roman" pitchFamily="24"/>
                <a:cs typeface="宋体" pitchFamily="24"/>
              </a:rPr>
              <a:t>75</a:t>
            </a:r>
            <a:r>
              <a:rPr lang="zh-CN" altLang="zh-CN" sz="2400" b="0" i="0" u="none">
                <a:solidFill>
                  <a:srgbClr val="000000"/>
                </a:solidFill>
                <a:effectLst/>
                <a:latin typeface="Times New Roman" pitchFamily="24"/>
                <a:ea typeface="宋体" pitchFamily="24"/>
                <a:cs typeface="宋体" pitchFamily="24"/>
              </a:rPr>
              <a:t>米到达</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处测得大楼顶部</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的仰角是</a:t>
            </a:r>
            <a:r>
              <a:rPr lang="en-US" altLang="zh-CN" sz="2400" b="0" i="0" u="none">
                <a:solidFill>
                  <a:srgbClr val="000000"/>
                </a:solidFill>
                <a:effectLst/>
                <a:latin typeface="Times New Roman" pitchFamily="24"/>
                <a:ea typeface="Times New Roman" pitchFamily="24"/>
                <a:cs typeface="宋体" pitchFamily="24"/>
              </a:rPr>
              <a:t>22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已知斜坡</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的坡度</a:t>
            </a:r>
            <a:r>
              <a:rPr lang="en-US" altLang="zh-CN" sz="2400" b="0" i="1" u="none">
                <a:solidFill>
                  <a:srgbClr val="000000"/>
                </a:solidFill>
                <a:effectLst/>
                <a:latin typeface="Times New Roman" pitchFamily="24"/>
                <a:ea typeface="Times New Roman" pitchFamily="24"/>
                <a:cs typeface="宋体" pitchFamily="24"/>
              </a:rPr>
              <a:t>i</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坡度是指坡面的铅直高度与水平宽度的比</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求大楼</a:t>
            </a:r>
            <a:r>
              <a:rPr lang="en-US" altLang="zh-CN" sz="2400" b="0" i="1" u="none">
                <a:solidFill>
                  <a:srgbClr val="000000"/>
                </a:solidFill>
                <a:effectLst/>
                <a:latin typeface="Times New Roman" pitchFamily="24"/>
                <a:ea typeface="Times New Roman" pitchFamily="24"/>
                <a:cs typeface="宋体" pitchFamily="24"/>
              </a:rPr>
              <a:t>MN</a:t>
            </a:r>
            <a:r>
              <a:rPr lang="zh-CN" altLang="zh-CN" sz="2400" b="0" i="0" u="none">
                <a:solidFill>
                  <a:srgbClr val="000000"/>
                </a:solidFill>
                <a:effectLst/>
                <a:latin typeface="Times New Roman" pitchFamily="24"/>
                <a:ea typeface="宋体" pitchFamily="24"/>
                <a:cs typeface="宋体" pitchFamily="24"/>
              </a:rPr>
              <a:t>的高度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图中的点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均在同一平面内</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在同一水平线上</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参考数据</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tan22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tan58</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宋体" pitchFamily="24"/>
                <a:ea typeface="宋体" pitchFamily="24"/>
                <a:cs typeface="宋体" pitchFamily="24"/>
              </a:rPr>
              <a:t>）</a:t>
            </a:r>
          </a:p>
        </p:txBody>
      </p:sp>
      <p:sp>
        <p:nvSpPr>
          <p:cNvPr id="14237" name="yt_shape_14237"/>
          <p:cNvSpPr txBox="1"/>
          <p:nvPr/>
        </p:nvSpPr>
        <p:spPr>
          <a:xfrm>
            <a:off x="540000" y="6066306"/>
            <a:ext cx="65" cy="276999"/>
          </a:xfrm>
          <a:prstGeom prst="rect">
            <a:avLst/>
          </a:prstGeom>
        </p:spPr>
        <p:txBody>
          <a:bodyPr vert="horz" wrap="none" lIns="0" tIns="0" rIns="0" bIns="0" rtlCol="0">
            <a:spAutoFit/>
          </a:bodyPr>
          <a:lstStyle/>
          <a:p>
            <a:pPr algn="l" eaLnBrk="1" latinLnBrk="0" hangingPunct="0"/>
            <a:endParaRPr/>
          </a:p>
        </p:txBody>
      </p:sp>
      <p:grpSp>
        <p:nvGrpSpPr>
          <p:cNvPr id="14234" name="yt_shape_14234" title="H_164.06725">
            <a:extLst>
              <a:ext uri="{FF2B5EF4-FFF2-40B4-BE49-F238E27FC236}">
                <a16:creationId xmlns:a16="http://schemas.microsoft.com/office/drawing/2014/main" id="{249740F1-2B05-4C5A-B423-6F681AEFABC2}"/>
              </a:ext>
            </a:extLst>
          </p:cNvPr>
          <p:cNvGrpSpPr/>
          <p:nvPr/>
        </p:nvGrpSpPr>
        <p:grpSpPr>
          <a:xfrm>
            <a:off x="9868499" y="3129401"/>
            <a:ext cx="1887321" cy="2092986"/>
            <a:chOff x="0" y="0"/>
            <a:chExt cx="1887321" cy="2092986"/>
          </a:xfrm>
        </p:grpSpPr>
        <p:pic>
          <p:nvPicPr>
            <p:cNvPr id="2" name="yt_image_1423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887321" cy="1687654"/>
            </a:xfrm>
            <a:prstGeom prst="rect">
              <a:avLst/>
            </a:prstGeom>
            <a:noFill/>
            <a:extLst>
              <a:ext uri="{909E8E84-426E-40DD-AFC4-6F175D3DCCD1}">
                <a14:hiddenFill xmlns:a14="http://schemas.microsoft.com/office/drawing/2010/main">
                  <a:solidFill>
                    <a:srgbClr val="FFFFFF"/>
                  </a:solidFill>
                </a14:hiddenFill>
              </a:ext>
            </a:extLst>
          </p:spPr>
        </p:pic>
        <p:sp>
          <p:nvSpPr>
            <p:cNvPr id="14236" name="yt_shape_14236"/>
            <p:cNvSpPr txBox="1"/>
            <p:nvPr/>
          </p:nvSpPr>
          <p:spPr>
            <a:xfrm>
              <a:off x="410379" y="1723654"/>
              <a:ext cx="1102562" cy="369332"/>
            </a:xfrm>
            <a:prstGeom prst="rect">
              <a:avLst/>
            </a:prstGeom>
          </p:spPr>
          <p:txBody>
            <a:bodyPr vert="horz" wrap="square" lIns="0" tIns="0" rIns="0" bIns="0" rtlCol="0">
              <a:spAutoFit/>
            </a:bodyPr>
            <a:lstStyle/>
            <a:p>
              <a:pPr algn="ctr" eaLnBrk="1" latinLnBrk="0" hangingPunct="0"/>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4238">
            <a:extLst>
              <a:ext uri="{FF2B5EF4-FFF2-40B4-BE49-F238E27FC236}">
                <a16:creationId xmlns:a16="http://schemas.microsoft.com/office/drawing/2014/main" id="{8EB3F5C2-C148-3748-0143-DD6FE7F2D511}"/>
              </a:ext>
            </a:extLst>
          </p:cNvPr>
          <p:cNvSpPr txBox="1"/>
          <p:nvPr/>
        </p:nvSpPr>
        <p:spPr>
          <a:xfrm>
            <a:off x="532393" y="3173275"/>
            <a:ext cx="7068049" cy="738664"/>
          </a:xfrm>
          <a:prstGeom prst="rect">
            <a:avLst/>
          </a:prstGeom>
        </p:spPr>
        <p:txBody>
          <a:bodyPr vert="horz" wrap="squar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BE</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垂足为</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BD</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垂足为</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则</a:t>
            </a:r>
            <a:r>
              <a:rPr lang="en-US" altLang="zh-CN" sz="2400" b="0" i="1" u="none">
                <a:solidFill>
                  <a:srgbClr val="FF0000"/>
                </a:solidFill>
                <a:effectLst/>
                <a:latin typeface="Times New Roman" pitchFamily="24"/>
                <a:ea typeface="Times New Roman" pitchFamily="24"/>
                <a:cs typeface="宋体" pitchFamily="24"/>
              </a:rPr>
              <a:t>BE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DN</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DB</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NE</a:t>
            </a:r>
            <a:r>
              <a:rPr lang="zh-CN" altLang="zh-CN" sz="2400" b="0" i="0" u="none">
                <a:solidFill>
                  <a:srgbClr val="FF0000"/>
                </a:solidFill>
                <a:effectLst/>
                <a:latin typeface="宋体" pitchFamily="24"/>
                <a:ea typeface="宋体" pitchFamily="24"/>
                <a:cs typeface="宋体" pitchFamily="24"/>
              </a:rPr>
              <a:t>，</a:t>
            </a:r>
          </a:p>
        </p:txBody>
      </p:sp>
      <p:pic>
        <p:nvPicPr>
          <p:cNvPr id="4" name="yt_image_14239">
            <a:extLst>
              <a:ext uri="{FF2B5EF4-FFF2-40B4-BE49-F238E27FC236}">
                <a16:creationId xmlns:a16="http://schemas.microsoft.com/office/drawing/2014/main" id="{F27AC237-00AD-4DF9-5E6B-B8DD52786193}"/>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7780869" y="3244174"/>
            <a:ext cx="1771515" cy="153640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5" name="yt_shape_14241">
                <a:extLst>
                  <a:ext uri="{FF2B5EF4-FFF2-40B4-BE49-F238E27FC236}">
                    <a16:creationId xmlns:a16="http://schemas.microsoft.com/office/drawing/2014/main" id="{2AA24D7C-A005-473B-CE53-B3DF62B39BF2}"/>
                  </a:ext>
                </a:extLst>
              </p:cNvPr>
              <p:cNvSpPr txBox="1"/>
              <p:nvPr/>
            </p:nvSpPr>
            <p:spPr>
              <a:xfrm>
                <a:off x="479376" y="3998737"/>
                <a:ext cx="9206751" cy="2416815"/>
              </a:xfrm>
              <a:prstGeom prst="rect">
                <a:avLst/>
              </a:prstGeom>
            </p:spPr>
            <p:txBody>
              <a:bodyPr vert="horz" wrap="none" lIns="0" tIns="0" rIns="0" bIns="0" rtlCol="0">
                <a:spAutoFit/>
              </a:bodyPr>
              <a:lstStyle/>
              <a:p>
                <a:pPr algn="l" eaLnBrk="1" latinLnBrk="0" hangingPunct="0"/>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斜坡</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黑体" pitchFamily="24"/>
                    <a:cs typeface="宋体" pitchFamily="24"/>
                  </a:rPr>
                  <a:t>的坡度</a:t>
                </a:r>
                <a:r>
                  <a:rPr lang="en-US" altLang="zh-CN" sz="2400" b="0" i="1" u="none">
                    <a:solidFill>
                      <a:srgbClr val="FF0000"/>
                    </a:solidFill>
                    <a:effectLst/>
                    <a:latin typeface="Times New Roman" pitchFamily="24"/>
                    <a:ea typeface="Times New Roman" pitchFamily="24"/>
                    <a:cs typeface="宋体" pitchFamily="24"/>
                  </a:rPr>
                  <a:t>i</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𝐵𝐸</m:t>
                        </m:r>
                      </m:num>
                      <m:den>
                        <m:r>
                          <a:rPr lang="en-US" altLang="zh-CN" sz="2400" b="0" i="1">
                            <a:solidFill>
                              <a:srgbClr val="FF0000"/>
                            </a:solidFill>
                            <a:effectLst/>
                            <a:latin typeface="Cambria Math" panose="02040503050406030204" pitchFamily="12" charset="0"/>
                            <a:ea typeface="Cambria Math" panose="02040503050406030204" pitchFamily="12" charset="0"/>
                          </a:rPr>
                          <m:t>𝐴𝐸</m:t>
                        </m:r>
                      </m:den>
                    </m:f>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4</m:t>
                        </m:r>
                      </m:den>
                    </m:f>
                  </m:oMath>
                </a14:m>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a:t>
                </a:r>
                <a:r>
                  <a:rPr lang="en-US" altLang="zh-CN" sz="2400" b="0" i="1" u="none">
                    <a:solidFill>
                      <a:srgbClr val="FF0000"/>
                    </a:solidFill>
                    <a:effectLst/>
                    <a:latin typeface="Times New Roman" pitchFamily="24"/>
                    <a:ea typeface="Times New Roman" pitchFamily="24"/>
                    <a:cs typeface="宋体" pitchFamily="24"/>
                  </a:rPr>
                  <a:t>BE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则</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ABE</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𝐸</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𝐵</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𝐸</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𝑎</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Cambria Math"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m:rPr>
                            <m:nor/>
                          </m:rPr>
                          <a:rPr lang="zh-CN" altLang="zh-CN" sz="2400" b="0" i="0">
                            <a:solidFill>
                              <a:srgbClr val="FF0000"/>
                            </a:solidFill>
                            <a:effectLst/>
                            <a:latin typeface="Cambria Math"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4</m:t>
                        </m:r>
                        <m:r>
                          <a:rPr lang="en-US" altLang="zh-CN" sz="2400" b="0" i="1">
                            <a:solidFill>
                              <a:srgbClr val="FF0000"/>
                            </a:solidFill>
                            <a:effectLst/>
                            <a:latin typeface="Cambria Math" panose="02040503050406030204" pitchFamily="12" charset="0"/>
                            <a:ea typeface="Cambria Math" panose="02040503050406030204" pitchFamily="12" charset="0"/>
                          </a:rPr>
                          <m:t>𝑎</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Cambria Math"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75</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75</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15</a:t>
                </a:r>
                <a:r>
                  <a:rPr lang="zh-CN" altLang="zh-CN" sz="2400" b="0" i="0" u="none">
                    <a:solidFill>
                      <a:srgbClr val="FF0000"/>
                    </a:solidFill>
                    <a:effectLst/>
                    <a:latin typeface="宋体" pitchFamily="24"/>
                    <a:ea typeface="宋体" pitchFamily="24"/>
                    <a:cs typeface="宋体" pitchFamily="24"/>
                  </a:rPr>
                  <a:t>，</a:t>
                </a:r>
              </a:p>
              <a:p>
                <a:pPr algn="l" eaLnBrk="1" latinLnBrk="0" hangingPunct="0"/>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DN</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p:txBody>
          </p:sp>
        </mc:Choice>
        <mc:Fallback>
          <p:sp>
            <p:nvSpPr>
              <p:cNvPr id="5" name="yt_shape_14241">
                <a:extLst>
                  <a:ext uri="{FF2B5EF4-FFF2-40B4-BE49-F238E27FC236}">
                    <a16:creationId xmlns:a16="http://schemas.microsoft.com/office/drawing/2014/main" id="{2AA24D7C-A005-473B-CE53-B3DF62B39BF2}"/>
                  </a:ext>
                </a:extLst>
              </p:cNvPr>
              <p:cNvSpPr txBox="1">
                <a:spLocks noRot="1" noChangeAspect="1" noMove="1" noResize="1" noEditPoints="1" noAdjustHandles="1" noChangeArrowheads="1" noChangeShapeType="1" noTextEdit="1"/>
              </p:cNvSpPr>
              <p:nvPr/>
            </p:nvSpPr>
            <p:spPr>
              <a:xfrm>
                <a:off x="479376" y="3998737"/>
                <a:ext cx="9206751" cy="2416815"/>
              </a:xfrm>
              <a:prstGeom prst="rect">
                <a:avLst/>
              </a:prstGeom>
              <a:blipFill>
                <a:blip r:embed="rId4"/>
                <a:stretch>
                  <a:fillRect l="-2053" t="-4798" r="-1258" b="-707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blinds(horizontal)">
                                      <p:cBhvr>
                                        <p:cTn id="16" dur="500"/>
                                        <p:tgtEl>
                                          <p:spTgt spid="5">
                                            <p:txEl>
                                              <p:pRg st="1" end="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linds(horizontal)">
                                      <p:cBhvr>
                                        <p:cTn id="19" dur="500"/>
                                        <p:tgtEl>
                                          <p:spTgt spid="5">
                                            <p:txEl>
                                              <p:pRg st="2" end="2"/>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blinds(horizontal)">
                                      <p:cBhvr>
                                        <p:cTn id="25" dur="500"/>
                                        <p:tgtEl>
                                          <p:spTgt spid="5">
                                            <p:txEl>
                                              <p:pRg st="4" end="4"/>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blinds(horizontal)">
                                      <p:cBhvr>
                                        <p:cTn id="2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41" name="yt_shape_14241"/>
          <p:cNvSpPr txBox="1"/>
          <p:nvPr/>
        </p:nvSpPr>
        <p:spPr>
          <a:xfrm>
            <a:off x="540000" y="900000"/>
            <a:ext cx="5092741" cy="23490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设</a:t>
            </a:r>
            <a:r>
              <a:rPr lang="en-US" altLang="zh-CN" sz="2400" b="0" i="1" u="none">
                <a:solidFill>
                  <a:srgbClr val="FF0000"/>
                </a:solidFill>
                <a:effectLst/>
                <a:latin typeface="Times New Roman" pitchFamily="24"/>
                <a:ea typeface="Times New Roman" pitchFamily="24"/>
                <a:cs typeface="宋体" pitchFamily="24"/>
              </a:rPr>
              <a:t>NA</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AN</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1" u="none">
                <a:solidFill>
                  <a:srgbClr val="FF0000"/>
                </a:solidFill>
                <a:effectLst/>
                <a:latin typeface="Times New Roman" pitchFamily="24"/>
                <a:ea typeface="Times New Roman" pitchFamily="24"/>
                <a:cs typeface="宋体" pitchFamily="24"/>
              </a:rPr>
              <a:t>ANM</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NAM</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58</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AN</a:t>
            </a:r>
            <a:r>
              <a:rPr lang="en-US" altLang="zh-CN" sz="2400" b="0" i="0" u="none">
                <a:solidFill>
                  <a:srgbClr val="FF0000"/>
                </a:solidFill>
                <a:effectLst/>
                <a:latin typeface="Times New Roman" pitchFamily="24"/>
                <a:ea typeface="Times New Roman" pitchFamily="24"/>
                <a:cs typeface="宋体" pitchFamily="24"/>
              </a:rPr>
              <a:t>·tan58</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DM</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DN</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2" name="yt_shape_2">
                <a:extLst>
                  <a:ext uri="{FF2B5EF4-FFF2-40B4-BE49-F238E27FC236}">
                    <a16:creationId xmlns:a16="http://schemas.microsoft.com/office/drawing/2014/main" id="{EFF04C19-561C-4302-304A-A387A82028B2}"/>
                  </a:ext>
                </a:extLst>
              </p:cNvPr>
              <p:cNvSpPr txBox="1"/>
              <p:nvPr/>
            </p:nvSpPr>
            <p:spPr>
              <a:xfrm>
                <a:off x="540000" y="3292393"/>
                <a:ext cx="4360809" cy="1129284"/>
              </a:xfrm>
              <a:prstGeom prst="rect">
                <a:avLst/>
              </a:prstGeom>
              <a:noFill/>
              <a:extLst>
                <a:ext uri="{909E8E84-426E-40DD-AFC4-6F175D3DCCD1}">
                  <a14:hiddenFill>
                    <a:solidFill>
                      <a:srgbClr val="FFFFFF"/>
                    </a:solidFill>
                  </a14:hiddenFill>
                </a:ext>
              </a:extLst>
            </p:spPr>
            <p:txBody>
              <a:bodyPr vert="horz" wrap="none" lIns="0" tIns="0" rIns="0" bIns="0" rtlCol="0">
                <a:spAutoFit/>
              </a:bodyPr>
              <a:lstStyle/>
              <a:p>
                <a:pPr lvl="0" hangingPunct="0">
                  <a:lnSpc>
                    <a:spcPct val="129999"/>
                  </a:lnSpc>
                </a:pPr>
                <a:r>
                  <a:rPr lang="zh-CN" altLang="zh-CN" sz="2400">
                    <a:solidFill>
                      <a:srgbClr val="FF0000"/>
                    </a:solidFill>
                    <a:latin typeface="Times New Roman" pitchFamily="24"/>
                    <a:ea typeface="黑体" pitchFamily="24"/>
                    <a:cs typeface="宋体" pitchFamily="24"/>
                  </a:rPr>
                  <a:t>在</a:t>
                </a:r>
                <a:r>
                  <a:rPr lang="en-US" altLang="zh-CN" sz="2400">
                    <a:solidFill>
                      <a:srgbClr val="FF0000"/>
                    </a:solidFill>
                    <a:latin typeface="Times New Roman" pitchFamily="24"/>
                    <a:ea typeface="Times New Roman" pitchFamily="24"/>
                    <a:cs typeface="宋体" pitchFamily="24"/>
                  </a:rPr>
                  <a:t>Rt△</a:t>
                </a:r>
                <a:r>
                  <a:rPr lang="en-US" altLang="zh-CN" sz="2400" i="1">
                    <a:solidFill>
                      <a:srgbClr val="FF0000"/>
                    </a:solidFill>
                    <a:latin typeface="Times New Roman" pitchFamily="24"/>
                    <a:ea typeface="Times New Roman" pitchFamily="24"/>
                    <a:cs typeface="宋体" pitchFamily="24"/>
                  </a:rPr>
                  <a:t>MDB</a:t>
                </a:r>
                <a:r>
                  <a:rPr lang="zh-CN" altLang="zh-CN" sz="2400">
                    <a:solidFill>
                      <a:srgbClr val="FF0000"/>
                    </a:solidFill>
                    <a:latin typeface="Times New Roman" pitchFamily="24"/>
                    <a:ea typeface="黑体" pitchFamily="24"/>
                    <a:cs typeface="宋体" pitchFamily="24"/>
                  </a:rPr>
                  <a:t>中</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a:t>
                </a:r>
                <a:r>
                  <a:rPr lang="en-US" altLang="zh-CN" sz="2400" i="1">
                    <a:solidFill>
                      <a:srgbClr val="FF0000"/>
                    </a:solidFill>
                    <a:latin typeface="Times New Roman" pitchFamily="24"/>
                    <a:ea typeface="Times New Roman" pitchFamily="24"/>
                    <a:cs typeface="宋体" pitchFamily="24"/>
                  </a:rPr>
                  <a:t>MBD</a:t>
                </a:r>
                <a:r>
                  <a:rPr lang="zh-CN"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22</a:t>
                </a:r>
                <a:r>
                  <a:rPr lang="en-US" altLang="zh-CN" sz="2400">
                    <a:solidFill>
                      <a:srgbClr val="FF0000"/>
                    </a:solidFill>
                    <a:latin typeface="宋体" pitchFamily="24"/>
                    <a:ea typeface="宋体" pitchFamily="24"/>
                    <a:cs typeface="宋体" pitchFamily="24"/>
                  </a:rPr>
                  <a:t>°</a:t>
                </a:r>
                <a:r>
                  <a:rPr lang="zh-CN" altLang="zh-CN" sz="2400">
                    <a:solidFill>
                      <a:srgbClr val="FF0000"/>
                    </a:solidFill>
                    <a:latin typeface="宋体" pitchFamily="24"/>
                    <a:ea typeface="宋体" pitchFamily="24"/>
                    <a:cs typeface="宋体" pitchFamily="24"/>
                  </a:rPr>
                  <a:t>，</a:t>
                </a:r>
              </a:p>
              <a:p>
                <a:pPr lvl="0" hangingPunct="0">
                  <a:lnSpc>
                    <a:spcPct val="129999"/>
                  </a:lnSpc>
                </a:pPr>
                <a:r>
                  <a:rPr lang="en-US"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tan22</a:t>
                </a:r>
                <a:r>
                  <a:rPr lang="en-US" altLang="zh-CN" sz="2400">
                    <a:solidFill>
                      <a:srgbClr val="FF0000"/>
                    </a:solidFill>
                    <a:latin typeface="宋体" pitchFamily="24"/>
                    <a:ea typeface="宋体" pitchFamily="24"/>
                    <a:cs typeface="宋体" pitchFamily="24"/>
                  </a:rPr>
                  <a:t>°</a:t>
                </a:r>
                <a:r>
                  <a:rPr lang="zh-CN" altLang="zh-CN" sz="2400">
                    <a:solidFill>
                      <a:srgbClr val="FF0000"/>
                    </a:solidFill>
                    <a:latin typeface="宋体"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i="1">
                            <a:solidFill>
                              <a:srgbClr val="FF0000"/>
                            </a:solidFill>
                            <a:latin typeface="Cambria Math" panose="02040503050406030204" pitchFamily="12" charset="0"/>
                            <a:ea typeface="Cambria Math" panose="02040503050406030204" pitchFamily="12" charset="0"/>
                          </a:rPr>
                          <m:t>𝐷𝑀</m:t>
                        </m:r>
                      </m:num>
                      <m:den>
                        <m:r>
                          <a:rPr lang="en-US" altLang="zh-CN" sz="2400" i="1">
                            <a:solidFill>
                              <a:srgbClr val="FF0000"/>
                            </a:solidFill>
                            <a:latin typeface="Cambria Math" panose="02040503050406030204" pitchFamily="12" charset="0"/>
                            <a:ea typeface="Cambria Math" panose="02040503050406030204" pitchFamily="12" charset="0"/>
                          </a:rPr>
                          <m:t>𝐷𝐵</m:t>
                        </m:r>
                      </m:den>
                    </m:f>
                  </m:oMath>
                </a14:m>
                <a:r>
                  <a:rPr lang="zh-CN" altLang="zh-CN" sz="2400">
                    <a:solidFill>
                      <a:srgbClr val="FF0000"/>
                    </a:solidFill>
                    <a:latin typeface="宋体"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a:solidFill>
                              <a:srgbClr val="FF0000"/>
                            </a:solidFill>
                            <a:latin typeface="Cambria Math" panose="02040503050406030204" pitchFamily="12" charset="0"/>
                            <a:ea typeface="Cambria Math" panose="02040503050406030204" pitchFamily="12" charset="0"/>
                          </a:rPr>
                          <m:t>1</m:t>
                        </m:r>
                        <m:r>
                          <m:rPr>
                            <m:nor/>
                          </m:rPr>
                          <a:rPr lang="en-US" altLang="zh-CN" sz="2400">
                            <a:solidFill>
                              <a:srgbClr val="FF0000"/>
                            </a:solidFill>
                            <a:latin typeface="Cambria Math" panose="02040503050406030204" pitchFamily="12" charset="0"/>
                            <a:ea typeface="宋体" panose="02040503050406030204" pitchFamily="12" charset="0"/>
                          </a:rPr>
                          <m:t>.</m:t>
                        </m:r>
                        <m:r>
                          <a:rPr lang="en-US" altLang="zh-CN" sz="2400">
                            <a:solidFill>
                              <a:srgbClr val="FF0000"/>
                            </a:solidFill>
                            <a:latin typeface="Cambria Math" panose="02040503050406030204" pitchFamily="12" charset="0"/>
                            <a:ea typeface="Cambria Math" panose="02040503050406030204" pitchFamily="12" charset="0"/>
                          </a:rPr>
                          <m:t>6</m:t>
                        </m:r>
                        <m:r>
                          <a:rPr lang="en-US" altLang="zh-CN" sz="2400" i="1">
                            <a:solidFill>
                              <a:srgbClr val="FF0000"/>
                            </a:solidFill>
                            <a:latin typeface="Cambria Math" panose="02040503050406030204" pitchFamily="12" charset="0"/>
                            <a:ea typeface="Cambria Math" panose="02040503050406030204" pitchFamily="12" charset="0"/>
                          </a:rPr>
                          <m:t>𝑥</m:t>
                        </m:r>
                        <m:r>
                          <m:rPr>
                            <m:nor/>
                          </m:rPr>
                          <a:rPr lang="zh-CN" altLang="zh-CN" sz="2400">
                            <a:solidFill>
                              <a:srgbClr val="FF0000"/>
                            </a:solidFill>
                            <a:latin typeface="Cambria Math" panose="02040503050406030204" pitchFamily="12" charset="0"/>
                            <a:ea typeface="宋体" panose="02040503050406030204" pitchFamily="12" charset="0"/>
                          </a:rPr>
                          <m:t>－</m:t>
                        </m:r>
                        <m:r>
                          <a:rPr lang="en-US" altLang="zh-CN" sz="2400">
                            <a:solidFill>
                              <a:srgbClr val="FF0000"/>
                            </a:solidFill>
                            <a:latin typeface="Cambria Math" panose="02040503050406030204" pitchFamily="12" charset="0"/>
                            <a:ea typeface="Cambria Math" panose="02040503050406030204" pitchFamily="12" charset="0"/>
                          </a:rPr>
                          <m:t>45</m:t>
                        </m:r>
                      </m:num>
                      <m:den>
                        <m:r>
                          <a:rPr lang="en-US" altLang="zh-CN" sz="2400" i="1">
                            <a:solidFill>
                              <a:srgbClr val="FF0000"/>
                            </a:solidFill>
                            <a:latin typeface="Cambria Math" panose="02040503050406030204" pitchFamily="12" charset="0"/>
                            <a:ea typeface="Cambria Math" panose="02040503050406030204" pitchFamily="12" charset="0"/>
                          </a:rPr>
                          <m:t>𝑥</m:t>
                        </m:r>
                        <m:r>
                          <a:rPr lang="en-US" altLang="zh-CN" sz="2400">
                            <a:solidFill>
                              <a:srgbClr val="FF0000"/>
                            </a:solidFill>
                            <a:latin typeface="Cambria Math" panose="02040503050406030204" pitchFamily="12" charset="0"/>
                            <a:ea typeface="Cambria Math" panose="02040503050406030204" pitchFamily="12" charset="0"/>
                          </a:rPr>
                          <m:t>+60</m:t>
                        </m:r>
                      </m:den>
                    </m:f>
                  </m:oMath>
                </a14:m>
                <a:r>
                  <a:rPr lang="en-US"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0</a:t>
                </a:r>
                <a:r>
                  <a:rPr lang="en-US" altLang="zh-CN" sz="2400">
                    <a:solidFill>
                      <a:srgbClr val="FF0000"/>
                    </a:solidFill>
                    <a:latin typeface="宋体" pitchFamily="24"/>
                    <a:ea typeface="宋体" pitchFamily="24"/>
                    <a:cs typeface="宋体" pitchFamily="24"/>
                  </a:rPr>
                  <a:t>.</a:t>
                </a:r>
                <a:r>
                  <a:rPr lang="en-US" altLang="zh-CN" sz="2400">
                    <a:solidFill>
                      <a:srgbClr val="FF0000"/>
                    </a:solidFill>
                    <a:latin typeface="Times New Roman" pitchFamily="24"/>
                    <a:ea typeface="Times New Roman" pitchFamily="24"/>
                    <a:cs typeface="宋体" pitchFamily="24"/>
                  </a:rPr>
                  <a:t>4</a:t>
                </a:r>
                <a:r>
                  <a:rPr lang="zh-CN" altLang="zh-CN" sz="2400">
                    <a:solidFill>
                      <a:srgbClr val="FF0000"/>
                    </a:solidFill>
                    <a:latin typeface="宋体" pitchFamily="24"/>
                    <a:ea typeface="宋体" pitchFamily="24"/>
                    <a:cs typeface="宋体" pitchFamily="24"/>
                  </a:rPr>
                  <a:t>，</a:t>
                </a:r>
                <a:endParaRPr lang="zh-CN" altLang="en-US">
                  <a:solidFill>
                    <a:srgbClr val="FF0000"/>
                  </a:solidFill>
                </a:endParaRPr>
              </a:p>
            </p:txBody>
          </p:sp>
        </mc:Choice>
        <mc:Fallback>
          <p:sp>
            <p:nvSpPr>
              <p:cNvPr id="2" name="yt_shape_2">
                <a:extLst>
                  <a:ext uri="{FF2B5EF4-FFF2-40B4-BE49-F238E27FC236}">
                    <a16:creationId xmlns:a16="http://schemas.microsoft.com/office/drawing/2014/main" id="{EFF04C19-561C-4302-304A-A387A82028B2}"/>
                  </a:ext>
                </a:extLst>
              </p:cNvPr>
              <p:cNvSpPr txBox="1">
                <a:spLocks noRot="1" noChangeAspect="1" noMove="1" noResize="1" noEditPoints="1" noAdjustHandles="1" noChangeArrowheads="1" noChangeShapeType="1" noTextEdit="1"/>
              </p:cNvSpPr>
              <p:nvPr/>
            </p:nvSpPr>
            <p:spPr>
              <a:xfrm>
                <a:off x="540000" y="3292393"/>
                <a:ext cx="4360809" cy="1129284"/>
              </a:xfrm>
              <a:prstGeom prst="rect">
                <a:avLst/>
              </a:prstGeom>
              <a:blipFill>
                <a:blip r:embed="rId2"/>
                <a:stretch>
                  <a:fillRect l="-4336" t="-4324" r="-3357" b="-8649"/>
                </a:stretch>
              </a:blipFill>
              <a:extLst>
                <a:ext uri="{909E8E84-426E-40DD-AFC4-6F175D3DCCD1}">
                  <a14:hiddenFill xmlns:a14="http://schemas.microsoft.com/office/drawing/2010/main">
                    <a:solidFill>
                      <a:srgbClr val="FFFFFF"/>
                    </a:solidFill>
                  </a14:hiddenFill>
                </a:ext>
              </a:extLst>
            </p:spPr>
            <p:txBody>
              <a:bodyPr/>
              <a:lstStyle/>
              <a:p>
                <a:r>
                  <a:rPr lang="zh-CN" altLang="en-US">
                    <a:noFill/>
                  </a:rPr>
                  <a:t> </a:t>
                </a:r>
              </a:p>
            </p:txBody>
          </p:sp>
        </mc:Fallback>
      </mc:AlternateContent>
      <p:sp>
        <p:nvSpPr>
          <p:cNvPr id="3" name="yt_shape_14243">
            <a:extLst>
              <a:ext uri="{FF2B5EF4-FFF2-40B4-BE49-F238E27FC236}">
                <a16:creationId xmlns:a16="http://schemas.microsoft.com/office/drawing/2014/main" id="{881A8F8D-C1AD-9680-3A86-7EB8BE3823A3}"/>
              </a:ext>
            </a:extLst>
          </p:cNvPr>
          <p:cNvSpPr txBox="1"/>
          <p:nvPr/>
        </p:nvSpPr>
        <p:spPr>
          <a:xfrm>
            <a:off x="540000" y="4472465"/>
            <a:ext cx="229069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57</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宋体" pitchFamily="24"/>
                <a:ea typeface="宋体" pitchFamily="24"/>
                <a:cs typeface="宋体" pitchFamily="24"/>
              </a:rPr>
              <a:t>，</a:t>
            </a:r>
          </a:p>
        </p:txBody>
      </p:sp>
      <p:sp>
        <p:nvSpPr>
          <p:cNvPr id="4" name="yt_shape_14244">
            <a:extLst>
              <a:ext uri="{FF2B5EF4-FFF2-40B4-BE49-F238E27FC236}">
                <a16:creationId xmlns:a16="http://schemas.microsoft.com/office/drawing/2014/main" id="{1E56DE63-6701-FAE4-FF04-45102BD5B9B7}"/>
              </a:ext>
            </a:extLst>
          </p:cNvPr>
          <p:cNvSpPr txBox="1"/>
          <p:nvPr/>
        </p:nvSpPr>
        <p:spPr>
          <a:xfrm>
            <a:off x="540000" y="4951768"/>
            <a:ext cx="4445128"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经检验</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57</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是原方程的根</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大楼</a:t>
            </a:r>
            <a:r>
              <a:rPr lang="en-US" altLang="zh-CN" sz="2400" b="0" i="1" u="none">
                <a:solidFill>
                  <a:srgbClr val="FF0000"/>
                </a:solidFill>
                <a:effectLst/>
                <a:latin typeface="Times New Roman" pitchFamily="24"/>
                <a:ea typeface="Times New Roman" pitchFamily="24"/>
                <a:cs typeface="宋体" pitchFamily="24"/>
              </a:rPr>
              <a:t>MN</a:t>
            </a:r>
            <a:r>
              <a:rPr lang="zh-CN" altLang="zh-CN" sz="2400" b="0" i="0" u="none">
                <a:solidFill>
                  <a:srgbClr val="FF0000"/>
                </a:solidFill>
                <a:effectLst/>
                <a:latin typeface="Times New Roman" pitchFamily="24"/>
                <a:ea typeface="黑体" pitchFamily="24"/>
                <a:cs typeface="宋体" pitchFamily="24"/>
              </a:rPr>
              <a:t>的高度约为</a:t>
            </a:r>
            <a:r>
              <a:rPr lang="en-US" altLang="zh-CN" sz="2400" b="0" i="0" u="none">
                <a:solidFill>
                  <a:srgbClr val="FF0000"/>
                </a:solidFill>
                <a:effectLst/>
                <a:latin typeface="Times New Roman" pitchFamily="24"/>
                <a:ea typeface="Times New Roman" pitchFamily="24"/>
                <a:cs typeface="宋体" pitchFamily="24"/>
              </a:rPr>
              <a:t>92</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41">
                                            <p:txEl>
                                              <p:pRg st="0" end="0"/>
                                            </p:txEl>
                                          </p:spTgt>
                                        </p:tgtEl>
                                        <p:attrNameLst>
                                          <p:attrName>style.visibility</p:attrName>
                                        </p:attrNameLst>
                                      </p:cBhvr>
                                      <p:to>
                                        <p:strVal val="visible"/>
                                      </p:to>
                                    </p:set>
                                    <p:animEffect transition="in" filter="blinds(horizontal)">
                                      <p:cBhvr>
                                        <p:cTn id="7" dur="500"/>
                                        <p:tgtEl>
                                          <p:spTgt spid="1424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241">
                                            <p:txEl>
                                              <p:pRg st="1" end="1"/>
                                            </p:txEl>
                                          </p:spTgt>
                                        </p:tgtEl>
                                        <p:attrNameLst>
                                          <p:attrName>style.visibility</p:attrName>
                                        </p:attrNameLst>
                                      </p:cBhvr>
                                      <p:to>
                                        <p:strVal val="visible"/>
                                      </p:to>
                                    </p:set>
                                    <p:animEffect transition="in" filter="blinds(horizontal)">
                                      <p:cBhvr>
                                        <p:cTn id="10" dur="500"/>
                                        <p:tgtEl>
                                          <p:spTgt spid="14241">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241">
                                            <p:txEl>
                                              <p:pRg st="2" end="2"/>
                                            </p:txEl>
                                          </p:spTgt>
                                        </p:tgtEl>
                                        <p:attrNameLst>
                                          <p:attrName>style.visibility</p:attrName>
                                        </p:attrNameLst>
                                      </p:cBhvr>
                                      <p:to>
                                        <p:strVal val="visible"/>
                                      </p:to>
                                    </p:set>
                                    <p:animEffect transition="in" filter="blinds(horizontal)">
                                      <p:cBhvr>
                                        <p:cTn id="13" dur="500"/>
                                        <p:tgtEl>
                                          <p:spTgt spid="14241">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241">
                                            <p:txEl>
                                              <p:pRg st="3" end="3"/>
                                            </p:txEl>
                                          </p:spTgt>
                                        </p:tgtEl>
                                        <p:attrNameLst>
                                          <p:attrName>style.visibility</p:attrName>
                                        </p:attrNameLst>
                                      </p:cBhvr>
                                      <p:to>
                                        <p:strVal val="visible"/>
                                      </p:to>
                                    </p:set>
                                    <p:animEffect transition="in" filter="blinds(horizontal)">
                                      <p:cBhvr>
                                        <p:cTn id="16" dur="500"/>
                                        <p:tgtEl>
                                          <p:spTgt spid="14241">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241">
                                            <p:txEl>
                                              <p:pRg st="4" end="4"/>
                                            </p:txEl>
                                          </p:spTgt>
                                        </p:tgtEl>
                                        <p:attrNameLst>
                                          <p:attrName>style.visibility</p:attrName>
                                        </p:attrNameLst>
                                      </p:cBhvr>
                                      <p:to>
                                        <p:strVal val="visible"/>
                                      </p:to>
                                    </p:set>
                                    <p:animEffect transition="in" filter="blinds(horizontal)">
                                      <p:cBhvr>
                                        <p:cTn id="19" dur="500"/>
                                        <p:tgtEl>
                                          <p:spTgt spid="14241">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blinds(horizontal)">
                                      <p:cBhvr>
                                        <p:cTn id="22" dur="500"/>
                                        <p:tgtEl>
                                          <p:spTgt spid="2">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blinds(horizontal)">
                                      <p:cBhvr>
                                        <p:cTn id="25" dur="500"/>
                                        <p:tgtEl>
                                          <p:spTgt spid="2">
                                            <p:txEl>
                                              <p:pRg st="1" end="1"/>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blinds(horizontal)">
                                      <p:cBhvr>
                                        <p:cTn id="28" dur="500"/>
                                        <p:tgtEl>
                                          <p:spTgt spid="3">
                                            <p:txEl>
                                              <p:pRg st="0" end="0"/>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blinds(horizontal)">
                                      <p:cBhvr>
                                        <p:cTn id="31" dur="500"/>
                                        <p:tgtEl>
                                          <p:spTgt spid="4">
                                            <p:txEl>
                                              <p:pRg st="0" end="0"/>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animEffect transition="in" filter="blinds(horizontal)">
                                      <p:cBhvr>
                                        <p:cTn id="34" dur="500"/>
                                        <p:tgtEl>
                                          <p:spTgt spid="4">
                                            <p:txEl>
                                              <p:pRg st="1" end="1"/>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blinds(horizontal)">
                                      <p:cBhvr>
                                        <p:cTn id="3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41" grpId="0" build="allAtOnce"/>
      <p:bldP spid="2" grpId="0" build="allAtOnce"/>
      <p:bldP spid="3" grpId="0" build="allAtOnce"/>
      <p:bldP spid="4"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1547</Words>
  <Application>Microsoft Office PowerPoint</Application>
  <PresentationFormat>宽屏</PresentationFormat>
  <Paragraphs>64</Paragraphs>
  <Slides>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NEU-BZ-S92</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123456789</cp:lastModifiedBy>
  <cp:revision>41</cp:revision>
  <dcterms:created xsi:type="dcterms:W3CDTF">2023-05-05T05:33:04Z</dcterms:created>
  <dcterms:modified xsi:type="dcterms:W3CDTF">2023-05-13T17:48:37Z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