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8" r:id="rId4"/>
    <p:sldId id="370" r:id="rId5"/>
    <p:sldId id="371" r:id="rId6"/>
    <p:sldId id="372" r:id="rId7"/>
    <p:sldId id="400" r:id="rId8"/>
    <p:sldId id="373" r:id="rId9"/>
    <p:sldId id="375" r:id="rId10"/>
    <p:sldId id="376" r:id="rId11"/>
    <p:sldId id="377" r:id="rId12"/>
    <p:sldId id="378" r:id="rId13"/>
    <p:sldId id="380" r:id="rId14"/>
    <p:sldId id="381" r:id="rId15"/>
    <p:sldId id="385" r:id="rId16"/>
    <p:sldId id="396" r:id="rId17"/>
    <p:sldId id="387" r:id="rId18"/>
    <p:sldId id="389" r:id="rId19"/>
    <p:sldId id="390" r:id="rId20"/>
    <p:sldId id="392" r:id="rId21"/>
    <p:sldId id="398" r:id="rId2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bin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bin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bin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bin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bin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bin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92" name="yt_image_1309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06547" cy="913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94" name="yt_shape_13094"/>
          <p:cNvSpPr txBox="1"/>
          <p:nvPr/>
        </p:nvSpPr>
        <p:spPr>
          <a:xfrm>
            <a:off x="540000" y="1863817"/>
            <a:ext cx="33342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成比例线段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95" name="yt_shape_13095"/>
              <p:cNvSpPr txBox="1"/>
              <p:nvPr/>
            </p:nvSpPr>
            <p:spPr>
              <a:xfrm>
                <a:off x="540000" y="2360689"/>
                <a:ext cx="6336991" cy="7449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095" name="yt_shape_13095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60689"/>
                <a:ext cx="6336991" cy="744948"/>
              </a:xfrm>
              <a:prstGeom prst="rect">
                <a:avLst/>
              </a:prstGeom>
              <a:blipFill>
                <a:blip r:embed="rId3"/>
                <a:stretch>
                  <a:fillRect l="-2984" r="-2021" b="-13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97" name="yt_table_13097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6751177"/>
                  </p:ext>
                </p:extLst>
              </p:nvPr>
            </p:nvGraphicFramePr>
            <p:xfrm>
              <a:off x="540000" y="3308789"/>
              <a:ext cx="7305041" cy="633667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097" name="yt_table_13097" descr="{&quot;rangeId&quot;:2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6751177"/>
                  </p:ext>
                </p:extLst>
              </p:nvPr>
            </p:nvGraphicFramePr>
            <p:xfrm>
              <a:off x="540000" y="3308789"/>
              <a:ext cx="7305041" cy="633667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854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880" r="-15073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620241">
            <a:extLst>
              <a:ext uri="{FF2B5EF4-FFF2-40B4-BE49-F238E27FC236}">
                <a16:creationId xmlns:a16="http://schemas.microsoft.com/office/drawing/2014/main" id="{5B6B5476-31EB-7467-85C1-4C36D038C6A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903113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AFE486-87CA-9B5C-719E-762932F93FD1}"/>
              </a:ext>
            </a:extLst>
          </p:cNvPr>
          <p:cNvSpPr txBox="1"/>
          <p:nvPr/>
        </p:nvSpPr>
        <p:spPr>
          <a:xfrm>
            <a:off x="5895432" y="2313883"/>
            <a:ext cx="400748" cy="8313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098">
            <a:extLst>
              <a:ext uri="{FF2B5EF4-FFF2-40B4-BE49-F238E27FC236}">
                <a16:creationId xmlns:a16="http://schemas.microsoft.com/office/drawing/2014/main" id="{97F452FD-4FE0-F638-8616-5592789EEBC7}"/>
              </a:ext>
            </a:extLst>
          </p:cNvPr>
          <p:cNvSpPr txBox="1"/>
          <p:nvPr/>
        </p:nvSpPr>
        <p:spPr>
          <a:xfrm>
            <a:off x="540000" y="41060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yt_table_13102_skip" title="H_100.44">
                <a:extLst>
                  <a:ext uri="{FF2B5EF4-FFF2-40B4-BE49-F238E27FC236}">
                    <a16:creationId xmlns:a16="http://schemas.microsoft.com/office/drawing/2014/main" id="{B1853B93-EC82-F374-0EA6-4837B0178A7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6567410"/>
                  </p:ext>
                </p:extLst>
              </p:nvPr>
            </p:nvGraphicFramePr>
            <p:xfrm>
              <a:off x="539881" y="5065442"/>
              <a:ext cx="7068287" cy="1275588"/>
            </p:xfrm>
            <a:graphic>
              <a:graphicData uri="http://schemas.openxmlformats.org/drawingml/2006/table">
                <a:tbl>
                  <a:tblPr/>
                  <a:tblGrid>
                    <a:gridCol w="4189872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  <a:gridCol w="2878415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𝐴𝑀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𝐶𝑁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𝐵𝑁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𝐷𝑀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𝑀𝐸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𝐸𝑁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𝐴𝑀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𝐷𝑀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yt_table_13102_skip" title="H_100.44">
                <a:extLst>
                  <a:ext uri="{FF2B5EF4-FFF2-40B4-BE49-F238E27FC236}">
                    <a16:creationId xmlns:a16="http://schemas.microsoft.com/office/drawing/2014/main" id="{B1853B93-EC82-F374-0EA6-4837B0178A7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6567410"/>
                  </p:ext>
                </p:extLst>
              </p:nvPr>
            </p:nvGraphicFramePr>
            <p:xfrm>
              <a:off x="539881" y="5065442"/>
              <a:ext cx="7068287" cy="1275588"/>
            </p:xfrm>
            <a:graphic>
              <a:graphicData uri="http://schemas.openxmlformats.org/drawingml/2006/table">
                <a:tbl>
                  <a:tblPr/>
                  <a:tblGrid>
                    <a:gridCol w="4189872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  <a:gridCol w="2878415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</a:tblGrid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r="-68750" b="-1141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45455" b="-1141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7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t="-100952" r="-68750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45455" t="-100952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6" name="yt_shape_13099_skip" title="H_136.13669">
            <a:extLst>
              <a:ext uri="{FF2B5EF4-FFF2-40B4-BE49-F238E27FC236}">
                <a16:creationId xmlns:a16="http://schemas.microsoft.com/office/drawing/2014/main" id="{76EB6624-D667-3D64-9438-B18EF3F7F590}"/>
              </a:ext>
            </a:extLst>
          </p:cNvPr>
          <p:cNvGrpSpPr/>
          <p:nvPr/>
        </p:nvGrpSpPr>
        <p:grpSpPr>
          <a:xfrm>
            <a:off x="9748513" y="4793680"/>
            <a:ext cx="1883554" cy="1728936"/>
            <a:chOff x="0" y="0"/>
            <a:chExt cx="1883554" cy="1728936"/>
          </a:xfrm>
        </p:grpSpPr>
        <p:pic>
          <p:nvPicPr>
            <p:cNvPr id="7" name="yt_image_13099">
              <a:extLst>
                <a:ext uri="{FF2B5EF4-FFF2-40B4-BE49-F238E27FC236}">
                  <a16:creationId xmlns:a16="http://schemas.microsoft.com/office/drawing/2014/main" id="{AE0FB850-8DD7-4DE5-FE77-83033FBFF018}"/>
                </a:ex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1883554" cy="1332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3101">
              <a:extLst>
                <a:ext uri="{FF2B5EF4-FFF2-40B4-BE49-F238E27FC236}">
                  <a16:creationId xmlns:a16="http://schemas.microsoft.com/office/drawing/2014/main" id="{E70977D9-9337-83AF-3216-7CFA1C16E9D9}"/>
                </a:ext>
              </a:extLst>
            </p:cNvPr>
            <p:cNvSpPr txBox="1"/>
            <p:nvPr/>
          </p:nvSpPr>
          <p:spPr>
            <a:xfrm>
              <a:off x="408496" y="13689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964C9792-03CE-69AE-08F5-955152F72477}"/>
              </a:ext>
            </a:extLst>
          </p:cNvPr>
          <p:cNvSpPr txBox="1"/>
          <p:nvPr/>
        </p:nvSpPr>
        <p:spPr>
          <a:xfrm>
            <a:off x="1059589" y="45346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8" name="yt_shape_13158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放映幻灯片时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通过光源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把幻灯片上的图形放大到屏幕上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若光源到幻灯片的距离为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到屏幕的距离为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且幻灯片中图形的高度为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则屏幕如图形的高度为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162" name="yt_shape_13162"/>
          <p:cNvSpPr txBox="1"/>
          <p:nvPr/>
        </p:nvSpPr>
        <p:spPr>
          <a:xfrm>
            <a:off x="540000" y="45181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59" name="yt_shape_13159" title="H_155.576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8426" y="2491930"/>
            <a:ext cx="1935147" cy="1975824"/>
            <a:chOff x="0" y="0"/>
            <a:chExt cx="1935147" cy="1975824"/>
          </a:xfrm>
        </p:grpSpPr>
        <p:pic>
          <p:nvPicPr>
            <p:cNvPr id="2" name="yt_image_1315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5147" cy="1579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61" name="yt_shape_13161"/>
            <p:cNvSpPr txBox="1"/>
            <p:nvPr/>
          </p:nvSpPr>
          <p:spPr>
            <a:xfrm>
              <a:off x="358109" y="16158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D6860E7-65EB-78E3-2783-D7C7E11F346F}"/>
              </a:ext>
            </a:extLst>
          </p:cNvPr>
          <p:cNvSpPr txBox="1"/>
          <p:nvPr/>
        </p:nvSpPr>
        <p:spPr>
          <a:xfrm>
            <a:off x="288850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63" name="yt_shape_13163"/>
              <p:cNvSpPr txBox="1"/>
              <p:nvPr/>
            </p:nvSpPr>
            <p:spPr>
              <a:xfrm>
                <a:off x="540120" y="900000"/>
                <a:ext cx="10884408" cy="30428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九章算术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是中国传统数学最重要的著作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勾股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章中有这样一个问题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今有邑方二百步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各中开门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出东门十五步有木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出南门几步而见木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用今天的话说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大意是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是一座边长为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是古代的长度单位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的正方形小城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东门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南门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出东门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步的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处有一树木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求出南门多少步恰好看到位于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处的树木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请你计算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2000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163" name="yt_shape_131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0884408" cy="3042821"/>
              </a:xfrm>
              <a:prstGeom prst="rect">
                <a:avLst/>
              </a:prstGeom>
              <a:blipFill>
                <a:blip r:embed="rId2"/>
                <a:stretch>
                  <a:fillRect l="-1737" t="-2405" r="-168" b="-20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68" name="yt_shape_13168"/>
          <p:cNvSpPr txBox="1"/>
          <p:nvPr/>
        </p:nvSpPr>
        <p:spPr>
          <a:xfrm>
            <a:off x="540000" y="399360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65" name="yt_shape_13165" title="H_170.27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1129" y="4367049"/>
            <a:ext cx="1449741" cy="2162448"/>
            <a:chOff x="0" y="0"/>
            <a:chExt cx="1449741" cy="2162448"/>
          </a:xfrm>
        </p:grpSpPr>
        <p:pic>
          <p:nvPicPr>
            <p:cNvPr id="2" name="yt_image_1316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49741" cy="17664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67" name="yt_shape_13167"/>
            <p:cNvSpPr txBox="1"/>
            <p:nvPr/>
          </p:nvSpPr>
          <p:spPr>
            <a:xfrm>
              <a:off x="115406" y="18024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941339-80E0-22F3-763B-7A38614A1FA7}"/>
                  </a:ext>
                </a:extLst>
              </p:cNvPr>
              <p:cNvSpPr txBox="1"/>
              <p:nvPr/>
            </p:nvSpPr>
            <p:spPr>
              <a:xfrm>
                <a:off x="4655840" y="3150974"/>
                <a:ext cx="999237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941339-80E0-22F3-763B-7A38614A1F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5840" y="3150974"/>
                <a:ext cx="999237" cy="6778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9" name="yt_shape_13169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三角形的中位线</a:t>
            </a:r>
          </a:p>
        </p:txBody>
      </p:sp>
      <p:sp>
        <p:nvSpPr>
          <p:cNvPr id="13170" name="yt_shape_13170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的平分线垂直于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的平分线垂直于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174" name="yt_table_13174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9037612"/>
                  </p:ext>
                </p:extLst>
              </p:nvPr>
            </p:nvGraphicFramePr>
            <p:xfrm>
              <a:off x="603500" y="4725144"/>
              <a:ext cx="7305041" cy="640017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450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51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52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4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174" name="yt_table_13174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9037612"/>
                  </p:ext>
                </p:extLst>
              </p:nvPr>
            </p:nvGraphicFramePr>
            <p:xfrm>
              <a:off x="603500" y="4725144"/>
              <a:ext cx="7305041" cy="640017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450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451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52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453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291" r="-24883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587" r="-151026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171" name="yt_shape_13171_skip" title="H_140.47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91049" y="2658873"/>
            <a:ext cx="2409901" cy="1784016"/>
            <a:chOff x="0" y="0"/>
            <a:chExt cx="2409901" cy="1784016"/>
          </a:xfrm>
        </p:grpSpPr>
        <p:pic>
          <p:nvPicPr>
            <p:cNvPr id="2" name="yt_image_13171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09901" cy="1388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73" name="yt_shape_13173"/>
            <p:cNvSpPr txBox="1"/>
            <p:nvPr/>
          </p:nvSpPr>
          <p:spPr>
            <a:xfrm>
              <a:off x="595486" y="14240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20389">
            <a:extLst>
              <a:ext uri="{FF2B5EF4-FFF2-40B4-BE49-F238E27FC236}">
                <a16:creationId xmlns:a16="http://schemas.microsoft.com/office/drawing/2014/main" id="{123EC0D6-092A-14AB-2E1B-9EDED78C58B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183B96A-4F4B-7A42-1ED4-44253EF9F4B2}"/>
              </a:ext>
            </a:extLst>
          </p:cNvPr>
          <p:cNvSpPr txBox="1"/>
          <p:nvPr/>
        </p:nvSpPr>
        <p:spPr>
          <a:xfrm>
            <a:off x="10557721" y="182555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75" name="yt_shape_13175"/>
              <p:cNvSpPr txBox="1"/>
              <p:nvPr/>
            </p:nvSpPr>
            <p:spPr>
              <a:xfrm>
                <a:off x="540119" y="900000"/>
                <a:ext cx="11111999" cy="1435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河南省中考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75" name="yt_shape_13175" descr="{&quot;rangeId&quot;:1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35521"/>
              </a:xfrm>
              <a:prstGeom prst="rect">
                <a:avLst/>
              </a:prstGeom>
              <a:blipFill>
                <a:blip r:embed="rId2"/>
                <a:stretch>
                  <a:fillRect l="-1701" t="-1702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80" name="yt_shape_13180"/>
          <p:cNvSpPr txBox="1"/>
          <p:nvPr/>
        </p:nvSpPr>
        <p:spPr>
          <a:xfrm>
            <a:off x="540000" y="43679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77" name="yt_shape_13177" title="H_140.065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5036" y="2538673"/>
            <a:ext cx="1461927" cy="1778832"/>
            <a:chOff x="0" y="0"/>
            <a:chExt cx="1461927" cy="1778832"/>
          </a:xfrm>
        </p:grpSpPr>
        <p:pic>
          <p:nvPicPr>
            <p:cNvPr id="2" name="yt_image_1317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1927" cy="1382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79" name="yt_shape_13179"/>
            <p:cNvSpPr txBox="1"/>
            <p:nvPr/>
          </p:nvSpPr>
          <p:spPr>
            <a:xfrm>
              <a:off x="121499" y="14188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3660939-6210-95A2-A822-5630BEEA4461}"/>
              </a:ext>
            </a:extLst>
          </p:cNvPr>
          <p:cNvSpPr txBox="1"/>
          <p:nvPr/>
        </p:nvSpPr>
        <p:spPr>
          <a:xfrm>
            <a:off x="1059708" y="1850462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1" name="yt_shape_13181"/>
          <p:cNvSpPr txBox="1"/>
          <p:nvPr/>
        </p:nvSpPr>
        <p:spPr>
          <a:xfrm>
            <a:off x="540000" y="900000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图形变换与坐标</a:t>
            </a:r>
          </a:p>
        </p:txBody>
      </p:sp>
      <p:sp>
        <p:nvSpPr>
          <p:cNvPr id="13182" name="yt_shape_13182"/>
          <p:cNvSpPr txBox="1"/>
          <p:nvPr/>
        </p:nvSpPr>
        <p:spPr>
          <a:xfrm>
            <a:off x="540120" y="1396872"/>
            <a:ext cx="10152538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83" name="yt_shape_13183"/>
              <p:cNvSpPr txBox="1"/>
              <p:nvPr/>
            </p:nvSpPr>
            <p:spPr>
              <a:xfrm>
                <a:off x="540119" y="2356307"/>
                <a:ext cx="11111999" cy="16025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德州市中考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放大为原来的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的对应点为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恰在某一反比例函数图象上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则该反比例函数的解析式为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83" name="yt_shape_13183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56307"/>
                <a:ext cx="11111999" cy="1602555"/>
              </a:xfrm>
              <a:prstGeom prst="rect">
                <a:avLst/>
              </a:prstGeom>
              <a:blipFill>
                <a:blip r:embed="rId2"/>
                <a:stretch>
                  <a:fillRect l="-1701" t="-4580" r="-823" b="-4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620422">
            <a:extLst>
              <a:ext uri="{FF2B5EF4-FFF2-40B4-BE49-F238E27FC236}">
                <a16:creationId xmlns:a16="http://schemas.microsoft.com/office/drawing/2014/main" id="{25642269-FEAE-B1A8-751B-6E3B5B5EC89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6C2C6B-100B-BC53-4792-8B7CBA5BE704}"/>
              </a:ext>
            </a:extLst>
          </p:cNvPr>
          <p:cNvSpPr txBox="1"/>
          <p:nvPr/>
        </p:nvSpPr>
        <p:spPr>
          <a:xfrm>
            <a:off x="1028299" y="182276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EE6BE8D-8F9A-9B6A-3A21-492206F149B6}"/>
                  </a:ext>
                </a:extLst>
              </p:cNvPr>
              <p:cNvSpPr txBox="1"/>
              <p:nvPr/>
            </p:nvSpPr>
            <p:spPr>
              <a:xfrm>
                <a:off x="5936508" y="3179527"/>
                <a:ext cx="1358012" cy="678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EE6BE8D-8F9A-9B6A-3A21-492206F149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6508" y="3179527"/>
                <a:ext cx="1358012" cy="678003"/>
              </a:xfrm>
              <a:prstGeom prst="rect">
                <a:avLst/>
              </a:prstGeom>
              <a:blipFill>
                <a:blip r:embed="rId4"/>
                <a:stretch>
                  <a:fillRect l="-7175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6" name="yt_shape_13186"/>
          <p:cNvSpPr txBox="1"/>
          <p:nvPr/>
        </p:nvSpPr>
        <p:spPr>
          <a:xfrm>
            <a:off x="540000" y="1773896"/>
            <a:ext cx="71718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O'A'B'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187" name="yt_shape_13187"/>
              <p:cNvSpPr txBox="1"/>
              <p:nvPr/>
            </p:nvSpPr>
            <p:spPr>
              <a:xfrm>
                <a:off x="540119" y="2253199"/>
                <a:ext cx="11111999" cy="5922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的条件下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187" name="yt_shape_131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53199"/>
                <a:ext cx="11111999" cy="592213"/>
              </a:xfrm>
              <a:prstGeom prst="rect">
                <a:avLst/>
              </a:prstGeom>
              <a:blipFill>
                <a:blip r:embed="rId2"/>
                <a:stretch>
                  <a:fillRect l="-1701" r="-110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3189"/>
          <p:cNvSpPr txBox="1"/>
          <p:nvPr/>
        </p:nvSpPr>
        <p:spPr>
          <a:xfrm>
            <a:off x="540000" y="3102618"/>
            <a:ext cx="38215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O'A'B'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190" name="yt_shape_1319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99072" y="2973168"/>
            <a:ext cx="2852928" cy="2883608"/>
            <a:chOff x="0" y="0"/>
            <a:chExt cx="2852928" cy="2883608"/>
          </a:xfrm>
        </p:grpSpPr>
        <p:pic>
          <p:nvPicPr>
            <p:cNvPr id="3" name="yt_image_13190" descr="{&quot;rangeId&quot;:0,&quot;⚘_4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852928" cy="2419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92" name="yt_shape_13192"/>
            <p:cNvSpPr txBox="1"/>
            <p:nvPr/>
          </p:nvSpPr>
          <p:spPr>
            <a:xfrm>
              <a:off x="828911" y="2455093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2E785F-3165-A091-8CF6-0C83C3262699}"/>
                  </a:ext>
                </a:extLst>
              </p:cNvPr>
              <p:cNvSpPr txBox="1"/>
              <p:nvPr/>
            </p:nvSpPr>
            <p:spPr>
              <a:xfrm>
                <a:off x="9608396" y="2125443"/>
                <a:ext cx="1656461" cy="6800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2E785F-3165-A091-8CF6-0C83C32626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8396" y="2125443"/>
                <a:ext cx="1656461" cy="680098"/>
              </a:xfrm>
              <a:prstGeom prst="rect">
                <a:avLst/>
              </a:prstGeom>
              <a:blipFill>
                <a:blip r:embed="rId4"/>
                <a:stretch>
                  <a:fillRect l="-5515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3185">
            <a:extLst>
              <a:ext uri="{FF2B5EF4-FFF2-40B4-BE49-F238E27FC236}">
                <a16:creationId xmlns:a16="http://schemas.microsoft.com/office/drawing/2014/main" id="{D46B64F6-E5CF-F398-C42B-9EA70AD3705C}"/>
              </a:ext>
            </a:extLst>
          </p:cNvPr>
          <p:cNvSpPr txBox="1"/>
          <p:nvPr/>
        </p:nvSpPr>
        <p:spPr>
          <a:xfrm>
            <a:off x="573347" y="8013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实践与操作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6" name="yt_image_13194">
            <a:extLst>
              <a:ext uri="{FF2B5EF4-FFF2-40B4-BE49-F238E27FC236}">
                <a16:creationId xmlns:a16="http://schemas.microsoft.com/office/drawing/2014/main" id="{2DDD7212-368F-BAA6-7E83-90EE90AFEBC1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03912" y="3023210"/>
            <a:ext cx="2747806" cy="243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6" name="yt_shape_13196"/>
          <p:cNvSpPr txBox="1"/>
          <p:nvPr/>
        </p:nvSpPr>
        <p:spPr>
          <a:xfrm>
            <a:off x="540119" y="90000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轴的上方画出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O'A'B'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放大后的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NEU-BZ-S92" pitchFamily="24"/>
                <a:ea typeface="宋体" pitchFamily="24"/>
                <a:cs typeface="宋体" pitchFamily="24"/>
              </a:rPr>
              <a:t>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NEU-BZ-S92" pitchFamily="24"/>
                <a:ea typeface="宋体" pitchFamily="24"/>
                <a:cs typeface="宋体" pitchFamily="24"/>
              </a:rPr>
              <a:t>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NEU-BZ-S92" pitchFamily="24"/>
                <a:ea typeface="宋体" pitchFamily="24"/>
                <a:cs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3197"/>
          <p:cNvSpPr txBox="1"/>
          <p:nvPr/>
        </p:nvSpPr>
        <p:spPr>
          <a:xfrm>
            <a:off x="540000" y="2018659"/>
            <a:ext cx="39946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NEU-BZ-S92" pitchFamily="24"/>
                <a:ea typeface="宋体" pitchFamily="24"/>
                <a:cs typeface="宋体" pitchFamily="24"/>
              </a:rPr>
              <a:t>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NEU-BZ-S92" pitchFamily="24"/>
                <a:ea typeface="宋体" pitchFamily="24"/>
                <a:cs typeface="宋体" pitchFamily="24"/>
              </a:rPr>
              <a:t>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NEU-BZ-S92" pitchFamily="24"/>
                <a:ea typeface="宋体" pitchFamily="24"/>
                <a:cs typeface="宋体" pitchFamily="24"/>
              </a:rPr>
              <a:t>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198" name="yt_shape_1319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99071" y="2018659"/>
            <a:ext cx="2852928" cy="2883608"/>
            <a:chOff x="0" y="0"/>
            <a:chExt cx="2852928" cy="2883608"/>
          </a:xfrm>
        </p:grpSpPr>
        <p:pic>
          <p:nvPicPr>
            <p:cNvPr id="5" name="yt_image_13198" descr="{&quot;rangeId&quot;:0,&quot;⚘_4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52928" cy="2419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00" name="yt_shape_13200"/>
            <p:cNvSpPr txBox="1"/>
            <p:nvPr/>
          </p:nvSpPr>
          <p:spPr>
            <a:xfrm>
              <a:off x="828911" y="2455093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2" name="yt_image_13194">
            <a:extLst>
              <a:ext uri="{FF2B5EF4-FFF2-40B4-BE49-F238E27FC236}">
                <a16:creationId xmlns:a16="http://schemas.microsoft.com/office/drawing/2014/main" id="{53E02519-E3CA-76C7-D09A-1DBA621D55B7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3952" y="2043104"/>
            <a:ext cx="2747806" cy="243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2" name="yt_shape_13202"/>
          <p:cNvSpPr txBox="1"/>
          <p:nvPr/>
        </p:nvSpPr>
        <p:spPr>
          <a:xfrm>
            <a:off x="540000" y="900000"/>
            <a:ext cx="2551981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c112bd3-b219-4b65-b15b-dbf797997bab.png&quot;}"/>
            </a:endParaRPr>
          </a:p>
        </p:txBody>
      </p:sp>
      <p:sp>
        <p:nvSpPr>
          <p:cNvPr id="13203" name="yt_shape_13203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在方格纸中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每个小格的顶点称为格点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以格点的连线为边的三角形称为格点三角形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的方格纸中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如果想作格点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相似比不能为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207" name="yt_shape_13207"/>
          <p:cNvSpPr txBox="1"/>
          <p:nvPr/>
        </p:nvSpPr>
        <p:spPr>
          <a:xfrm>
            <a:off x="540000" y="51451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04" name="yt_shape_13204" title="H_145.6781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5578" y="3244641"/>
            <a:ext cx="1620842" cy="1850112"/>
            <a:chOff x="0" y="0"/>
            <a:chExt cx="1620842" cy="1850112"/>
          </a:xfrm>
        </p:grpSpPr>
        <p:pic>
          <p:nvPicPr>
            <p:cNvPr id="2" name="yt_image_1320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0842" cy="1454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06" name="yt_shape_13206"/>
            <p:cNvSpPr txBox="1"/>
            <p:nvPr/>
          </p:nvSpPr>
          <p:spPr>
            <a:xfrm>
              <a:off x="200957" y="14901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20464">
            <a:extLst>
              <a:ext uri="{FF2B5EF4-FFF2-40B4-BE49-F238E27FC236}">
                <a16:creationId xmlns:a16="http://schemas.microsoft.com/office/drawing/2014/main" id="{AFF8F7A8-6091-1703-FB40-A229C001A80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52"/>
            <a:ext cx="2400364" cy="6352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A73B188-31DA-0F31-69F5-7FB30526E74C}"/>
              </a:ext>
            </a:extLst>
          </p:cNvPr>
          <p:cNvSpPr txBox="1"/>
          <p:nvPr/>
        </p:nvSpPr>
        <p:spPr>
          <a:xfrm>
            <a:off x="4158508" y="2556881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08" name="yt_shape_13208"/>
              <p:cNvSpPr txBox="1"/>
              <p:nvPr/>
            </p:nvSpPr>
            <p:spPr>
              <a:xfrm>
                <a:off x="540119" y="900000"/>
                <a:ext cx="11111999" cy="107279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上海市中考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08" name="yt_shape_13208" descr="{&quot;rangeId&quot;:2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2794"/>
              </a:xfrm>
              <a:prstGeom prst="rect">
                <a:avLst/>
              </a:prstGeom>
              <a:blipFill>
                <a:blip r:embed="rId2"/>
                <a:stretch>
                  <a:fillRect l="-1701" t="-6818" r="-549" b="-11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13" name="yt_shape_13213"/>
          <p:cNvSpPr txBox="1"/>
          <p:nvPr/>
        </p:nvSpPr>
        <p:spPr>
          <a:xfrm>
            <a:off x="540000" y="391463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10" name="yt_shape_13210" title="H_128.78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7644" y="2228588"/>
            <a:ext cx="1416711" cy="1635624"/>
            <a:chOff x="0" y="0"/>
            <a:chExt cx="1416711" cy="1635624"/>
          </a:xfrm>
        </p:grpSpPr>
        <p:pic>
          <p:nvPicPr>
            <p:cNvPr id="2" name="yt_image_1321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6711" cy="1239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12" name="yt_shape_13212"/>
            <p:cNvSpPr txBox="1"/>
            <p:nvPr/>
          </p:nvSpPr>
          <p:spPr>
            <a:xfrm>
              <a:off x="98891" y="12756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9282A3-7C64-4863-A61C-A1C43CD6CDD2}"/>
                  </a:ext>
                </a:extLst>
              </p:cNvPr>
              <p:cNvSpPr txBox="1"/>
              <p:nvPr/>
            </p:nvSpPr>
            <p:spPr>
              <a:xfrm>
                <a:off x="4503567" y="1328682"/>
                <a:ext cx="1046862" cy="680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, 'hasSerialNum': 1, 'mathAnswerShape': 1}">
                <a:extLst>
                  <a:ext uri="{FF2B5EF4-FFF2-40B4-BE49-F238E27FC236}">
                    <a16:creationId xmlns:a16="http://schemas.microsoft.com/office/drawing/2014/main" id="{269282A3-7C64-4863-A61C-A1C43CD6CD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3567" y="1328682"/>
                <a:ext cx="1046862" cy="680543"/>
              </a:xfrm>
              <a:prstGeom prst="rect">
                <a:avLst/>
              </a:prstGeom>
              <a:blipFill>
                <a:blip r:embed="rId4"/>
                <a:stretch>
                  <a:fillRect b="-13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E0BF219-9587-5874-7C14-9B0C3E87A291}"/>
              </a:ext>
            </a:extLst>
          </p:cNvPr>
          <p:cNvCxnSpPr/>
          <p:nvPr/>
        </p:nvCxnSpPr>
        <p:spPr>
          <a:xfrm>
            <a:off x="4288778" y="1981469"/>
            <a:ext cx="11716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4" name="yt_shape_13214"/>
          <p:cNvSpPr txBox="1"/>
          <p:nvPr/>
        </p:nvSpPr>
        <p:spPr>
          <a:xfrm>
            <a:off x="540000" y="900000"/>
            <a:ext cx="2539157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d44d7fd-fece-4eac-99b1-53aaf816f44d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15" name="yt_shape_13215"/>
              <p:cNvSpPr txBox="1"/>
              <p:nvPr/>
            </p:nvSpPr>
            <p:spPr>
              <a:xfrm>
                <a:off x="540120" y="1652711"/>
                <a:ext cx="10740264" cy="16133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陕西省中考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垂足分别为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215" name="yt_shape_132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652711"/>
                <a:ext cx="10740264" cy="1613327"/>
              </a:xfrm>
              <a:prstGeom prst="rect">
                <a:avLst/>
              </a:prstGeom>
              <a:blipFill>
                <a:blip r:embed="rId2"/>
                <a:stretch>
                  <a:fillRect l="-1760" t="-4151" b="-7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20" name="yt_shape_13220"/>
          <p:cNvSpPr txBox="1"/>
          <p:nvPr/>
        </p:nvSpPr>
        <p:spPr>
          <a:xfrm>
            <a:off x="540000" y="52579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17" name="yt_shape_13217" title="H_131.39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8529" y="3538824"/>
            <a:ext cx="1874941" cy="1668672"/>
            <a:chOff x="0" y="0"/>
            <a:chExt cx="1874941" cy="1668672"/>
          </a:xfrm>
        </p:grpSpPr>
        <p:pic>
          <p:nvPicPr>
            <p:cNvPr id="2" name="yt_image_1321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4941" cy="1272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19" name="yt_shape_13219"/>
            <p:cNvSpPr txBox="1"/>
            <p:nvPr/>
          </p:nvSpPr>
          <p:spPr>
            <a:xfrm>
              <a:off x="328006" y="130867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20490">
            <a:extLst>
              <a:ext uri="{FF2B5EF4-FFF2-40B4-BE49-F238E27FC236}">
                <a16:creationId xmlns:a16="http://schemas.microsoft.com/office/drawing/2014/main" id="{217BAD7B-0351-2E4A-BB76-E1A999275C2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483"/>
            <a:ext cx="2387664" cy="63616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92432F-01BC-B548-B8BA-06E421DFF027}"/>
                  </a:ext>
                </a:extLst>
              </p:cNvPr>
              <p:cNvSpPr txBox="1"/>
              <p:nvPr/>
            </p:nvSpPr>
            <p:spPr>
              <a:xfrm>
                <a:off x="2855640" y="2459327"/>
                <a:ext cx="888174" cy="7403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92432F-01BC-B548-B8BA-06E421DFF0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640" y="2459327"/>
                <a:ext cx="888174" cy="74036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3" name="yt_shape_13103"/>
          <p:cNvSpPr txBox="1"/>
          <p:nvPr/>
        </p:nvSpPr>
        <p:spPr>
          <a:xfrm>
            <a:off x="540000" y="900000"/>
            <a:ext cx="30264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相似图形</a:t>
            </a:r>
          </a:p>
        </p:txBody>
      </p:sp>
      <p:sp>
        <p:nvSpPr>
          <p:cNvPr id="13104" name="yt_shape_13104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重庆北碚区校级月考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下列选项中的图形与如图所示的图形相似的是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108" name="yt_shape_13108"/>
          <p:cNvSpPr txBox="1"/>
          <p:nvPr/>
        </p:nvSpPr>
        <p:spPr>
          <a:xfrm>
            <a:off x="540000" y="35261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05" name="yt_shape_13105" title="H_76.132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1979" y="2393613"/>
            <a:ext cx="1328041" cy="1605319"/>
            <a:chOff x="-283467" y="-638431"/>
            <a:chExt cx="1328041" cy="1605319"/>
          </a:xfrm>
        </p:grpSpPr>
        <p:pic>
          <p:nvPicPr>
            <p:cNvPr id="2" name="yt_image_1310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283467" y="-638431"/>
              <a:ext cx="1328041" cy="10455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07" name="yt_shape_13107"/>
            <p:cNvSpPr txBox="1"/>
            <p:nvPr/>
          </p:nvSpPr>
          <p:spPr>
            <a:xfrm>
              <a:off x="-170727" y="6068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109" name="yt_image_131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879" y="4369934"/>
            <a:ext cx="6685785" cy="139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7620274">
            <a:extLst>
              <a:ext uri="{FF2B5EF4-FFF2-40B4-BE49-F238E27FC236}">
                <a16:creationId xmlns:a16="http://schemas.microsoft.com/office/drawing/2014/main" id="{694BE6CE-6A8F-9ABD-9A13-814EBF14EC5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FBC0C1A-778F-FDC8-0347-A34573A2B64A}"/>
              </a:ext>
            </a:extLst>
          </p:cNvPr>
          <p:cNvSpPr txBox="1"/>
          <p:nvPr/>
        </p:nvSpPr>
        <p:spPr>
          <a:xfrm>
            <a:off x="10597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1" name="yt_shape_1322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222" name="yt_shape_13222"/>
          <p:cNvSpPr txBox="1"/>
          <p:nvPr/>
        </p:nvSpPr>
        <p:spPr>
          <a:xfrm>
            <a:off x="540000" y="1859435"/>
            <a:ext cx="61891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3223"/>
          <p:cNvSpPr txBox="1"/>
          <p:nvPr/>
        </p:nvSpPr>
        <p:spPr>
          <a:xfrm>
            <a:off x="540000" y="2338738"/>
            <a:ext cx="5915081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GECF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是菱形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GFO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是平行四边形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GECF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是菱形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13224" name="yt_shape_1322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79821" y="2338738"/>
            <a:ext cx="2572178" cy="1923811"/>
            <a:chOff x="0" y="0"/>
            <a:chExt cx="2572178" cy="1923811"/>
          </a:xfrm>
        </p:grpSpPr>
        <p:pic>
          <p:nvPicPr>
            <p:cNvPr id="3" name="yt_image_13224" descr="{&quot;rangeId&quot;:0,&quot;⚘_6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72178" cy="1459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26" name="yt_shape_13226"/>
            <p:cNvSpPr txBox="1"/>
            <p:nvPr/>
          </p:nvSpPr>
          <p:spPr>
            <a:xfrm>
              <a:off x="688536" y="1495296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8" name="yt_shape_13228"/>
          <p:cNvSpPr txBox="1"/>
          <p:nvPr/>
        </p:nvSpPr>
        <p:spPr>
          <a:xfrm>
            <a:off x="540000" y="900000"/>
            <a:ext cx="71141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229"/>
              <p:cNvSpPr txBox="1"/>
              <p:nvPr/>
            </p:nvSpPr>
            <p:spPr>
              <a:xfrm>
                <a:off x="540119" y="1531667"/>
                <a:ext cx="8503821" cy="49543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FHC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FHC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是菱形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3229" descr="{&quot;rangeId&quot;:2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8503821" cy="4954370"/>
              </a:xfrm>
              <a:prstGeom prst="rect">
                <a:avLst/>
              </a:prstGeom>
              <a:blipFill>
                <a:blip r:embed="rId2"/>
                <a:stretch>
                  <a:fillRect l="-2222" t="-984" b="-2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231" name="yt_shape_132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79821" y="1531667"/>
            <a:ext cx="2572178" cy="1923811"/>
            <a:chOff x="0" y="0"/>
            <a:chExt cx="2572178" cy="1923811"/>
          </a:xfrm>
        </p:grpSpPr>
        <p:pic>
          <p:nvPicPr>
            <p:cNvPr id="5" name="yt_image_13231" descr="{&quot;rangeId&quot;:0,&quot;⚘_6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72178" cy="1459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33" name="yt_shape_13233"/>
            <p:cNvSpPr txBox="1"/>
            <p:nvPr/>
          </p:nvSpPr>
          <p:spPr>
            <a:xfrm>
              <a:off x="688536" y="1495296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1" name="yt_shape_13111"/>
          <p:cNvSpPr txBox="1"/>
          <p:nvPr/>
        </p:nvSpPr>
        <p:spPr>
          <a:xfrm>
            <a:off x="540000" y="900000"/>
            <a:ext cx="425757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相似三角形的判定</a:t>
            </a:r>
          </a:p>
        </p:txBody>
      </p:sp>
      <p:sp>
        <p:nvSpPr>
          <p:cNvPr id="13112" name="yt_shape_13112"/>
          <p:cNvSpPr txBox="1"/>
          <p:nvPr/>
        </p:nvSpPr>
        <p:spPr>
          <a:xfrm>
            <a:off x="540000" y="1396872"/>
            <a:ext cx="77617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下列条件不能判定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116" name="yt_table_13116_skip" title="H_83.5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3023941"/>
                  </p:ext>
                </p:extLst>
              </p:nvPr>
            </p:nvGraphicFramePr>
            <p:xfrm>
              <a:off x="540000" y="4077072"/>
              <a:ext cx="6620193" cy="1061149"/>
            </p:xfrm>
            <a:graphic>
              <a:graphicData uri="http://schemas.openxmlformats.org/drawingml/2006/table">
                <a:tbl>
                  <a:tblPr/>
                  <a:tblGrid>
                    <a:gridCol w="3599180">
                      <a:extLst>
                        <a:ext uri="{9D8B030D-6E8A-4147-A177-3AD203B41FA5}">
                          <a16:colId xmlns:a16="http://schemas.microsoft.com/office/drawing/2014/main" val="10444"/>
                        </a:ext>
                      </a:extLst>
                    </a:gridCol>
                    <a:gridCol w="3021013">
                      <a:extLst>
                        <a:ext uri="{9D8B030D-6E8A-4147-A177-3AD203B41FA5}">
                          <a16:colId xmlns:a16="http://schemas.microsoft.com/office/drawing/2014/main" val="104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·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116" name="yt_table_13116_skip" title="H_83.5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3023941"/>
                  </p:ext>
                </p:extLst>
              </p:nvPr>
            </p:nvGraphicFramePr>
            <p:xfrm>
              <a:off x="540000" y="4077072"/>
              <a:ext cx="6620193" cy="1061149"/>
            </p:xfrm>
            <a:graphic>
              <a:graphicData uri="http://schemas.openxmlformats.org/drawingml/2006/table">
                <a:tbl>
                  <a:tblPr/>
                  <a:tblGrid>
                    <a:gridCol w="3599180">
                      <a:extLst>
                        <a:ext uri="{9D8B030D-6E8A-4147-A177-3AD203B41FA5}">
                          <a16:colId xmlns:a16="http://schemas.microsoft.com/office/drawing/2014/main" val="10444"/>
                        </a:ext>
                      </a:extLst>
                    </a:gridCol>
                    <a:gridCol w="3021013">
                      <a:extLst>
                        <a:ext uri="{9D8B030D-6E8A-4147-A177-3AD203B41FA5}">
                          <a16:colId xmlns:a16="http://schemas.microsoft.com/office/drawing/2014/main" val="1044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9"/>
                      </a:ext>
                    </a:extLst>
                  </a:tr>
                  <a:tr h="63677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·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9153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113" name="yt_shape_13113_skip" title="H_122.76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880" y="2156678"/>
            <a:ext cx="1846890" cy="1559160"/>
            <a:chOff x="0" y="0"/>
            <a:chExt cx="1846890" cy="1559160"/>
          </a:xfrm>
        </p:grpSpPr>
        <p:pic>
          <p:nvPicPr>
            <p:cNvPr id="2" name="yt_image_13113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6890" cy="11631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15" name="yt_shape_13115"/>
            <p:cNvSpPr txBox="1"/>
            <p:nvPr/>
          </p:nvSpPr>
          <p:spPr>
            <a:xfrm>
              <a:off x="390164" y="11991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20300">
            <a:extLst>
              <a:ext uri="{FF2B5EF4-FFF2-40B4-BE49-F238E27FC236}">
                <a16:creationId xmlns:a16="http://schemas.microsoft.com/office/drawing/2014/main" id="{A2D3C4D6-F3A6-5533-ADC8-174B18147F6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C345EDA-C12C-9D06-8D4F-9B65D2953268}"/>
              </a:ext>
            </a:extLst>
          </p:cNvPr>
          <p:cNvSpPr txBox="1"/>
          <p:nvPr/>
        </p:nvSpPr>
        <p:spPr>
          <a:xfrm>
            <a:off x="7306401" y="135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17" name="yt_shape_13117"/>
              <p:cNvSpPr txBox="1"/>
              <p:nvPr/>
            </p:nvSpPr>
            <p:spPr>
              <a:xfrm>
                <a:off x="540119" y="900000"/>
                <a:ext cx="11111999" cy="19070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在由小正方形组成的网格图形中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每个小正方形的顶点称为格点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顶点都是格点的三角形称为格点三角形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的网格图形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每个小正方形的边长均为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是网格图形中的格点三角形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若在该图中画一个与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相似的格点三角形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则面积最大的三角形的斜边长是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17" name="yt_shape_13117" descr="{&quot;rangeId&quot;: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907061"/>
              </a:xfrm>
              <a:prstGeom prst="rect">
                <a:avLst/>
              </a:prstGeom>
              <a:blipFill>
                <a:blip r:embed="rId2"/>
                <a:stretch>
                  <a:fillRect l="-1701" t="-3846" r="-1482" b="-7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22" name="yt_shape_13122"/>
          <p:cNvSpPr txBox="1"/>
          <p:nvPr/>
        </p:nvSpPr>
        <p:spPr>
          <a:xfrm>
            <a:off x="540000" y="518474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19" name="yt_shape_13119" title="H_167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1448" y="3244241"/>
            <a:ext cx="1709103" cy="2124216"/>
            <a:chOff x="0" y="0"/>
            <a:chExt cx="1709103" cy="2124216"/>
          </a:xfrm>
        </p:grpSpPr>
        <p:pic>
          <p:nvPicPr>
            <p:cNvPr id="2" name="yt_image_1311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9103" cy="1728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21" name="yt_shape_13121"/>
            <p:cNvSpPr txBox="1"/>
            <p:nvPr/>
          </p:nvSpPr>
          <p:spPr>
            <a:xfrm>
              <a:off x="321270" y="17642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29463E3-6F53-9AE8-048E-338E86AA48EF}"/>
                  </a:ext>
                </a:extLst>
              </p:cNvPr>
              <p:cNvSpPr txBox="1"/>
              <p:nvPr/>
            </p:nvSpPr>
            <p:spPr>
              <a:xfrm>
                <a:off x="6546107" y="2198708"/>
                <a:ext cx="10057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, 'mathAnswerShape': 1, 'pageBreak': True}">
                <a:extLst>
                  <a:ext uri="{FF2B5EF4-FFF2-40B4-BE49-F238E27FC236}">
                    <a16:creationId xmlns:a16="http://schemas.microsoft.com/office/drawing/2014/main" id="{529463E3-6F53-9AE8-048E-338E86AA48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6107" y="2198708"/>
                <a:ext cx="1005714" cy="520713"/>
              </a:xfrm>
              <a:prstGeom prst="rect">
                <a:avLst/>
              </a:prstGeom>
              <a:blipFill>
                <a:blip r:embed="rId4"/>
                <a:stretch>
                  <a:fillRect l="-9697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3" name="yt_shape_13123"/>
          <p:cNvSpPr txBox="1"/>
          <p:nvPr/>
        </p:nvSpPr>
        <p:spPr>
          <a:xfrm>
            <a:off x="407368" y="908720"/>
            <a:ext cx="1165181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菏泽市中考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127" name="yt_shape_13127"/>
          <p:cNvSpPr txBox="1"/>
          <p:nvPr/>
        </p:nvSpPr>
        <p:spPr>
          <a:xfrm>
            <a:off x="540000" y="364861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24" name="yt_shape_13124" title="H_124.91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92344" y="2065638"/>
            <a:ext cx="1691586" cy="1586376"/>
            <a:chOff x="0" y="0"/>
            <a:chExt cx="1691586" cy="1586376"/>
          </a:xfrm>
        </p:grpSpPr>
        <p:pic>
          <p:nvPicPr>
            <p:cNvPr id="2" name="yt_image_1312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1586" cy="1190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26" name="yt_shape_13126"/>
            <p:cNvSpPr txBox="1"/>
            <p:nvPr/>
          </p:nvSpPr>
          <p:spPr>
            <a:xfrm>
              <a:off x="312512" y="1226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3128">
            <a:extLst>
              <a:ext uri="{FF2B5EF4-FFF2-40B4-BE49-F238E27FC236}">
                <a16:creationId xmlns:a16="http://schemas.microsoft.com/office/drawing/2014/main" id="{EB4EEBD3-C0D8-3563-9B84-B66E92D10C34}"/>
              </a:ext>
            </a:extLst>
          </p:cNvPr>
          <p:cNvSpPr txBox="1"/>
          <p:nvPr/>
        </p:nvSpPr>
        <p:spPr>
          <a:xfrm>
            <a:off x="440715" y="1993961"/>
            <a:ext cx="3265317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9" name="yt_shape_1312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上海市中考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在等腰三角形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131">
                <a:extLst>
                  <a:ext uri="{FF2B5EF4-FFF2-40B4-BE49-F238E27FC236}">
                    <a16:creationId xmlns:a16="http://schemas.microsoft.com/office/drawing/2014/main" id="{7E658173-FAD3-F6F3-FC0B-8F86D1E2E057}"/>
                  </a:ext>
                </a:extLst>
              </p:cNvPr>
              <p:cNvSpPr txBox="1"/>
              <p:nvPr/>
            </p:nvSpPr>
            <p:spPr>
              <a:xfrm>
                <a:off x="528882" y="2492896"/>
                <a:ext cx="4475905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Times New Roman" pitchFamily="24"/>
                            <a:ea typeface="Times New Roman" pitchFamily="24"/>
                            <a:cs typeface="宋体" pitchFamily="24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Times New Roman" pitchFamily="24"/>
                                <a:ea typeface="Times New Roman" pitchFamily="24"/>
                                <a:cs typeface="宋体" pitchFamily="24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Times New Roman" pitchFamily="24"/>
                                <a:ea typeface="Times New Roman" pitchFamily="24"/>
                                <a:cs typeface="宋体" pitchFamily="24"/>
                              </a:rPr>
                              <m:t>𝐴𝐶</m:t>
                            </m:r>
                            <m: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Times New Roman" pitchFamily="24"/>
                                <a:ea typeface="Times New Roman" pitchFamily="24"/>
                                <a:cs typeface="宋体" pitchFamily="24"/>
                              </a:rPr>
                              <m:t>＝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Times New Roman" pitchFamily="24"/>
                                <a:ea typeface="Times New Roman" pitchFamily="24"/>
                                <a:cs typeface="宋体" pitchFamily="24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Times New Roman" pitchFamily="24"/>
                                <a:ea typeface="Times New Roman" pitchFamily="24"/>
                                <a:cs typeface="宋体" pitchFamily="24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Times New Roman" pitchFamily="24"/>
                                <a:ea typeface="Times New Roman" pitchFamily="24"/>
                                <a:cs typeface="宋体" pitchFamily="24"/>
                              </a:rPr>
                              <m:t>∠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Times New Roman" pitchFamily="24"/>
                                <a:ea typeface="Times New Roman" pitchFamily="24"/>
                                <a:cs typeface="宋体" pitchFamily="24"/>
                              </a:rPr>
                              <m:t>𝐶</m:t>
                            </m:r>
                            <m: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Times New Roman" pitchFamily="24"/>
                                <a:ea typeface="Times New Roman" pitchFamily="24"/>
                                <a:cs typeface="宋体" pitchFamily="24"/>
                              </a:rPr>
                              <m:t>＝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Times New Roman" pitchFamily="24"/>
                                <a:ea typeface="Times New Roman" pitchFamily="24"/>
                                <a:cs typeface="宋体" pitchFamily="24"/>
                              </a:rPr>
                              <m:t>∠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Times New Roman" pitchFamily="24"/>
                                <a:ea typeface="Times New Roman" pitchFamily="24"/>
                                <a:cs typeface="宋体" pitchFamily="24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Times New Roman" pitchFamily="24"/>
                                <a:ea typeface="Times New Roman" pitchFamily="24"/>
                                <a:cs typeface="宋体" pitchFamily="24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Times New Roman" pitchFamily="24"/>
                                <a:ea typeface="Times New Roman" pitchFamily="24"/>
                                <a:cs typeface="宋体" pitchFamily="24"/>
                              </a:rPr>
                              <m:t>𝐶𝐸</m:t>
                            </m:r>
                            <m: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Times New Roman" pitchFamily="24"/>
                                <a:ea typeface="Times New Roman" pitchFamily="24"/>
                                <a:cs typeface="宋体" pitchFamily="24"/>
                              </a:rPr>
                              <m:t>＝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Times New Roman" pitchFamily="24"/>
                                <a:ea typeface="Times New Roman" pitchFamily="24"/>
                                <a:cs typeface="宋体" pitchFamily="24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Times New Roman" pitchFamily="24"/>
                                <a:ea typeface="Times New Roman" pitchFamily="24"/>
                                <a:cs typeface="宋体" pitchFamily="24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i="1">
                  <a:solidFill>
                    <a:srgbClr val="FF0000"/>
                  </a:solidFill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3131">
                <a:extLst>
                  <a:ext uri="{FF2B5EF4-FFF2-40B4-BE49-F238E27FC236}">
                    <a16:creationId xmlns:a16="http://schemas.microsoft.com/office/drawing/2014/main" id="{7E658173-FAD3-F6F3-FC0B-8F86D1E2E0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882" y="2492896"/>
                <a:ext cx="4475905" cy="3764428"/>
              </a:xfrm>
              <a:prstGeom prst="rect">
                <a:avLst/>
              </a:prstGeom>
              <a:blipFill>
                <a:blip r:embed="rId2"/>
                <a:stretch>
                  <a:fillRect l="-4223" t="-3079" b="-40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yt_shape_13133">
            <a:extLst>
              <a:ext uri="{FF2B5EF4-FFF2-40B4-BE49-F238E27FC236}">
                <a16:creationId xmlns:a16="http://schemas.microsoft.com/office/drawing/2014/main" id="{F895F973-185E-647A-799B-B1807D9DE56A}"/>
              </a:ext>
            </a:extLst>
          </p:cNvPr>
          <p:cNvGrpSpPr/>
          <p:nvPr/>
        </p:nvGrpSpPr>
        <p:grpSpPr>
          <a:xfrm>
            <a:off x="9336360" y="2420888"/>
            <a:ext cx="1852570" cy="1611475"/>
            <a:chOff x="0" y="0"/>
            <a:chExt cx="1852570" cy="1611475"/>
          </a:xfrm>
        </p:grpSpPr>
        <p:pic>
          <p:nvPicPr>
            <p:cNvPr id="4" name="yt_image_13133" descr="{&quot;rangeId&quot;:0,&quot;⚘_2&quot;:1}">
              <a:extLst>
                <a:ext uri="{FF2B5EF4-FFF2-40B4-BE49-F238E27FC236}">
                  <a16:creationId xmlns:a16="http://schemas.microsoft.com/office/drawing/2014/main" id="{68105084-B2AD-060D-E3F6-AAE9E817188B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52570" cy="1146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3135">
              <a:extLst>
                <a:ext uri="{FF2B5EF4-FFF2-40B4-BE49-F238E27FC236}">
                  <a16:creationId xmlns:a16="http://schemas.microsoft.com/office/drawing/2014/main" id="{96E18ED2-D62B-B6FC-DAB3-4BF76EDD77FF}"/>
                </a:ext>
              </a:extLst>
            </p:cNvPr>
            <p:cNvSpPr txBox="1"/>
            <p:nvPr/>
          </p:nvSpPr>
          <p:spPr>
            <a:xfrm>
              <a:off x="405676" y="1182960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7" name="yt_shape_13137"/>
          <p:cNvSpPr txBox="1"/>
          <p:nvPr/>
        </p:nvSpPr>
        <p:spPr>
          <a:xfrm>
            <a:off x="540000" y="900000"/>
            <a:ext cx="30248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138"/>
              <p:cNvSpPr txBox="1"/>
              <p:nvPr/>
            </p:nvSpPr>
            <p:spPr>
              <a:xfrm>
                <a:off x="540000" y="1412776"/>
                <a:ext cx="5690789" cy="52574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AQ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𝐴𝑄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𝐴𝑄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AQF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𝐵𝑄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𝐹𝑄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1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2776"/>
                <a:ext cx="5690789" cy="5257465"/>
              </a:xfrm>
              <a:prstGeom prst="rect">
                <a:avLst/>
              </a:prstGeom>
              <a:blipFill>
                <a:blip r:embed="rId2"/>
                <a:stretch>
                  <a:fillRect l="-3323" t="-1044" r="-2465" b="-2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140" name="yt_shape_1314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76320" y="1556792"/>
            <a:ext cx="1852570" cy="1611475"/>
            <a:chOff x="0" y="0"/>
            <a:chExt cx="1852570" cy="1611475"/>
          </a:xfrm>
        </p:grpSpPr>
        <p:pic>
          <p:nvPicPr>
            <p:cNvPr id="5" name="yt_image_13140" descr="{&quot;rangeId&quot;:0,&quot;⚘_2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52570" cy="1146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42" name="yt_shape_13142"/>
            <p:cNvSpPr txBox="1"/>
            <p:nvPr/>
          </p:nvSpPr>
          <p:spPr>
            <a:xfrm>
              <a:off x="405676" y="1182960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4" name="yt_shape_13144"/>
          <p:cNvSpPr txBox="1"/>
          <p:nvPr/>
        </p:nvSpPr>
        <p:spPr>
          <a:xfrm>
            <a:off x="540000" y="900000"/>
            <a:ext cx="51809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相似三角形的性质及应用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45" name="yt_shape_13145"/>
              <p:cNvSpPr txBox="1"/>
              <p:nvPr/>
            </p:nvSpPr>
            <p:spPr>
              <a:xfrm>
                <a:off x="540119" y="1396872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海南省中考改编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则图中阴影部分的面积为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145" name="yt_shape_13145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150" name="yt_table_1315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645104"/>
              </p:ext>
            </p:extLst>
          </p:nvPr>
        </p:nvGraphicFramePr>
        <p:xfrm>
          <a:off x="556463" y="4725144"/>
          <a:ext cx="7809866" cy="424371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</a:tbl>
          </a:graphicData>
        </a:graphic>
      </p:graphicFrame>
      <p:grpSp>
        <p:nvGrpSpPr>
          <p:cNvPr id="13147" name="yt_shape_13147_skip" title="H_120.16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2120" y="2815993"/>
            <a:ext cx="1547760" cy="1526112"/>
            <a:chOff x="0" y="0"/>
            <a:chExt cx="1547760" cy="1526112"/>
          </a:xfrm>
        </p:grpSpPr>
        <p:pic>
          <p:nvPicPr>
            <p:cNvPr id="2" name="yt_image_1314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47760" cy="1130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49" name="yt_shape_13149"/>
            <p:cNvSpPr txBox="1"/>
            <p:nvPr/>
          </p:nvSpPr>
          <p:spPr>
            <a:xfrm>
              <a:off x="240599" y="11661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20350">
            <a:extLst>
              <a:ext uri="{FF2B5EF4-FFF2-40B4-BE49-F238E27FC236}">
                <a16:creationId xmlns:a16="http://schemas.microsoft.com/office/drawing/2014/main" id="{268EF898-A911-1011-1867-3CF24AC3EFB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0C17299-187B-187C-05FE-ADA30C35FD48}"/>
              </a:ext>
            </a:extLst>
          </p:cNvPr>
          <p:cNvSpPr txBox="1"/>
          <p:nvPr/>
        </p:nvSpPr>
        <p:spPr>
          <a:xfrm>
            <a:off x="9195646" y="1825554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52" name="yt_shape_13152"/>
              <p:cNvSpPr txBox="1"/>
              <p:nvPr/>
            </p:nvSpPr>
            <p:spPr>
              <a:xfrm>
                <a:off x="540119" y="900000"/>
                <a:ext cx="11111999" cy="10700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徐州市中考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若方格纸中每个小正方形的边长均为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则阴影部分的面积为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52" name="yt_shape_13152" descr="{&quot;rangeId&quot;:1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0037"/>
              </a:xfrm>
              <a:prstGeom prst="rect">
                <a:avLst/>
              </a:prstGeom>
              <a:blipFill>
                <a:blip r:embed="rId2"/>
                <a:stretch>
                  <a:fillRect l="-1701" t="-6857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57" name="yt_shape_13157"/>
          <p:cNvSpPr txBox="1"/>
          <p:nvPr/>
        </p:nvSpPr>
        <p:spPr>
          <a:xfrm>
            <a:off x="540000" y="42846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54" name="yt_shape_13154" title="H_158.17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9563" y="2225447"/>
            <a:ext cx="1612872" cy="2008872"/>
            <a:chOff x="0" y="0"/>
            <a:chExt cx="1612872" cy="2008872"/>
          </a:xfrm>
        </p:grpSpPr>
        <p:pic>
          <p:nvPicPr>
            <p:cNvPr id="2" name="yt_image_1315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2872" cy="1612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56" name="yt_shape_13156"/>
            <p:cNvSpPr txBox="1"/>
            <p:nvPr/>
          </p:nvSpPr>
          <p:spPr>
            <a:xfrm>
              <a:off x="273155" y="16488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CEF60D-97F0-194C-CD75-061714E0A70D}"/>
                  </a:ext>
                </a:extLst>
              </p:cNvPr>
              <p:cNvSpPr txBox="1"/>
              <p:nvPr/>
            </p:nvSpPr>
            <p:spPr>
              <a:xfrm>
                <a:off x="1364508" y="1247732"/>
                <a:ext cx="742061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, 'mathAnswerShape': 1, 'pageBreak': True}">
                <a:extLst>
                  <a:ext uri="{FF2B5EF4-FFF2-40B4-BE49-F238E27FC236}">
                    <a16:creationId xmlns:a16="http://schemas.microsoft.com/office/drawing/2014/main" id="{EFCEF60D-97F0-194C-CD75-061714E0A7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1247732"/>
                <a:ext cx="742061" cy="6778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1877</Words>
  <Application>Microsoft Office PowerPoint</Application>
  <PresentationFormat>宽屏</PresentationFormat>
  <Paragraphs>137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2023-05-13T16:14:03Z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