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1" r:id="rId5"/>
    <p:sldId id="379" r:id="rId6"/>
    <p:sldId id="388" r:id="rId7"/>
    <p:sldId id="381" r:id="rId8"/>
    <p:sldId id="382" r:id="rId9"/>
    <p:sldId id="383" r:id="rId10"/>
    <p:sldId id="386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2" name="yt_shape_15132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133" name="yt_shape_15133"/>
          <p:cNvSpPr txBox="1"/>
          <p:nvPr/>
        </p:nvSpPr>
        <p:spPr>
          <a:xfrm>
            <a:off x="540000" y="1379303"/>
            <a:ext cx="9746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洛阳市东升中学月考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34" name="yt_table_15134" title="H_73.6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3865473"/>
                  </p:ext>
                </p:extLst>
              </p:nvPr>
            </p:nvGraphicFramePr>
            <p:xfrm>
              <a:off x="540000" y="2010970"/>
              <a:ext cx="6833046" cy="935102"/>
            </p:xfrm>
            <a:graphic>
              <a:graphicData uri="http://schemas.openxmlformats.org/drawingml/2006/table">
                <a:tbl>
                  <a:tblPr/>
                  <a:tblGrid>
                    <a:gridCol w="4807840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  <a:gridCol w="2025206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34" name="yt_table_15134" descr="{&quot;rangeId&quot;:2,&quot;type&quot;:&quot;Option&quot;}" title="H_73.6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3865473"/>
                  </p:ext>
                </p:extLst>
              </p:nvPr>
            </p:nvGraphicFramePr>
            <p:xfrm>
              <a:off x="540000" y="2010970"/>
              <a:ext cx="6833046" cy="935102"/>
            </p:xfrm>
            <a:graphic>
              <a:graphicData uri="http://schemas.openxmlformats.org/drawingml/2006/table">
                <a:tbl>
                  <a:tblPr/>
                  <a:tblGrid>
                    <a:gridCol w="4807840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  <a:gridCol w="2025206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42205" b="-1434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6937" t="-3947" b="-1434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42205" b="-379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6937" t="-100000" b="-379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35" name="yt_shape_15135"/>
              <p:cNvSpPr txBox="1"/>
              <p:nvPr/>
            </p:nvSpPr>
            <p:spPr>
              <a:xfrm>
                <a:off x="540000" y="2996653"/>
                <a:ext cx="950273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南阳十三中月考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下列二次根式中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可以合并的是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135" name="yt_shape_1513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6653"/>
                <a:ext cx="9502730" cy="465577"/>
              </a:xfrm>
              <a:prstGeom prst="rect">
                <a:avLst/>
              </a:prstGeom>
              <a:blipFill>
                <a:blip r:embed="rId3"/>
                <a:stretch>
                  <a:fillRect l="-1990" t="-5263" r="-9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37" name="yt_table_15137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0344973"/>
                  </p:ext>
                </p:extLst>
              </p:nvPr>
            </p:nvGraphicFramePr>
            <p:xfrm>
              <a:off x="540000" y="3665382"/>
              <a:ext cx="8924799" cy="911733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729"/>
                        </a:ext>
                      </a:extLst>
                    </a:gridCol>
                    <a:gridCol w="2305495">
                      <a:extLst>
                        <a:ext uri="{9D8B030D-6E8A-4147-A177-3AD203B41FA5}">
                          <a16:colId xmlns:a16="http://schemas.microsoft.com/office/drawing/2014/main" val="10730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731"/>
                        </a:ext>
                      </a:extLst>
                    </a:gridCol>
                    <a:gridCol w="1632077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37" name="yt_table_15137" descr="{&quot;rangeId&quot;:3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0344973"/>
                  </p:ext>
                </p:extLst>
              </p:nvPr>
            </p:nvGraphicFramePr>
            <p:xfrm>
              <a:off x="540000" y="3665382"/>
              <a:ext cx="8924799" cy="911733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729"/>
                        </a:ext>
                      </a:extLst>
                    </a:gridCol>
                    <a:gridCol w="2305495">
                      <a:extLst>
                        <a:ext uri="{9D8B030D-6E8A-4147-A177-3AD203B41FA5}">
                          <a16:colId xmlns:a16="http://schemas.microsoft.com/office/drawing/2014/main" val="10730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731"/>
                        </a:ext>
                      </a:extLst>
                    </a:gridCol>
                    <a:gridCol w="1632077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6448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8730" r="-17883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3382" r="-6568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6642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138" name="yt_shape_15138"/>
          <p:cNvSpPr txBox="1"/>
          <p:nvPr/>
        </p:nvSpPr>
        <p:spPr>
          <a:xfrm>
            <a:off x="540000" y="4627702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广安市期末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39" name="yt_table_15139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3330006"/>
                  </p:ext>
                </p:extLst>
              </p:nvPr>
            </p:nvGraphicFramePr>
            <p:xfrm>
              <a:off x="540000" y="5259369"/>
              <a:ext cx="7614921" cy="982854"/>
            </p:xfrm>
            <a:graphic>
              <a:graphicData uri="http://schemas.openxmlformats.org/drawingml/2006/table">
                <a:tbl>
                  <a:tblPr/>
                  <a:tblGrid>
                    <a:gridCol w="4807840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807081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39" name="yt_table_15139" descr="{&quot;rangeId&quot;:4,&quot;type&quot;:&quot;Option&quot;}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3330006"/>
                  </p:ext>
                </p:extLst>
              </p:nvPr>
            </p:nvGraphicFramePr>
            <p:xfrm>
              <a:off x="540000" y="5259369"/>
              <a:ext cx="7614921" cy="982854"/>
            </p:xfrm>
            <a:graphic>
              <a:graphicData uri="http://schemas.openxmlformats.org/drawingml/2006/table">
                <a:tbl>
                  <a:tblPr/>
                  <a:tblGrid>
                    <a:gridCol w="4807840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807081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896" r="-58428" b="-146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1150" t="-3896" b="-1467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4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4118" r="-58428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1150" t="-94118" b="-3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58320D-DEB7-93AE-9E53-C2AFF8C0A71B}"/>
              </a:ext>
            </a:extLst>
          </p:cNvPr>
          <p:cNvSpPr txBox="1"/>
          <p:nvPr/>
        </p:nvSpPr>
        <p:spPr>
          <a:xfrm>
            <a:off x="9289189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684E90-21A0-D4CD-7294-7ACA08C09C42}"/>
              </a:ext>
            </a:extLst>
          </p:cNvPr>
          <p:cNvSpPr txBox="1"/>
          <p:nvPr/>
        </p:nvSpPr>
        <p:spPr>
          <a:xfrm>
            <a:off x="9048015" y="2949847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35E1B2-088E-D98A-6F6E-ECE57599B685}"/>
              </a:ext>
            </a:extLst>
          </p:cNvPr>
          <p:cNvSpPr txBox="1"/>
          <p:nvPr/>
        </p:nvSpPr>
        <p:spPr>
          <a:xfrm>
            <a:off x="5936389" y="45808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214" name="yt_shape_15214"/>
              <p:cNvSpPr txBox="1"/>
              <p:nvPr/>
            </p:nvSpPr>
            <p:spPr>
              <a:xfrm>
                <a:off x="540000" y="609228"/>
                <a:ext cx="11111999" cy="13890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按照上述两个等式及其验证过程的基本思路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猜想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的变形结果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并进行验证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5214" name="yt_shape_15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9228"/>
                <a:ext cx="11111999" cy="1389035"/>
              </a:xfrm>
              <a:prstGeom prst="rect">
                <a:avLst/>
              </a:prstGeom>
              <a:blipFill>
                <a:blip r:embed="rId2"/>
                <a:stretch>
                  <a:fillRect l="-1701" b="-11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216" name="yt_shape_15216"/>
              <p:cNvSpPr txBox="1"/>
              <p:nvPr/>
            </p:nvSpPr>
            <p:spPr>
              <a:xfrm>
                <a:off x="540000" y="1844824"/>
                <a:ext cx="11111999" cy="18976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猜想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验证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4+4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5216" name="yt_shape_152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1897635"/>
              </a:xfrm>
              <a:prstGeom prst="rect">
                <a:avLst/>
              </a:prstGeom>
              <a:blipFill>
                <a:blip r:embed="rId3"/>
                <a:stretch>
                  <a:fillRect l="-1701" r="-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218">
            <a:extLst>
              <a:ext uri="{FF2B5EF4-FFF2-40B4-BE49-F238E27FC236}">
                <a16:creationId xmlns:a16="http://schemas.microsoft.com/office/drawing/2014/main" id="{B26C3466-73CA-0091-0734-FBB2ED761953}"/>
              </a:ext>
            </a:extLst>
          </p:cNvPr>
          <p:cNvSpPr txBox="1"/>
          <p:nvPr/>
        </p:nvSpPr>
        <p:spPr>
          <a:xfrm>
            <a:off x="540000" y="386104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针对上述各式反映的规律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并给出证明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219">
                <a:extLst>
                  <a:ext uri="{FF2B5EF4-FFF2-40B4-BE49-F238E27FC236}">
                    <a16:creationId xmlns:a16="http://schemas.microsoft.com/office/drawing/2014/main" id="{98FB5A3A-1520-E7C5-CB74-A704B5C9F84C}"/>
                  </a:ext>
                </a:extLst>
              </p:cNvPr>
              <p:cNvSpPr txBox="1"/>
              <p:nvPr/>
            </p:nvSpPr>
            <p:spPr>
              <a:xfrm>
                <a:off x="539881" y="4804003"/>
                <a:ext cx="9381094" cy="1897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219">
                <a:extLst>
                  <a:ext uri="{FF2B5EF4-FFF2-40B4-BE49-F238E27FC236}">
                    <a16:creationId xmlns:a16="http://schemas.microsoft.com/office/drawing/2014/main" id="{98FB5A3A-1520-E7C5-CB74-A704B5C9F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804003"/>
                <a:ext cx="9381094" cy="1897635"/>
              </a:xfrm>
              <a:prstGeom prst="rect">
                <a:avLst/>
              </a:prstGeom>
              <a:blipFill>
                <a:blip r:embed="rId4"/>
                <a:stretch>
                  <a:fillRect l="-2016" r="-910" b="-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16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40" name="yt_shape_15140"/>
              <p:cNvSpPr txBox="1"/>
              <p:nvPr/>
            </p:nvSpPr>
            <p:spPr>
              <a:xfrm>
                <a:off x="540000" y="900000"/>
                <a:ext cx="5805307" cy="478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140" name="yt_shape_1514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05307" cy="478977"/>
              </a:xfrm>
              <a:prstGeom prst="rect">
                <a:avLst/>
              </a:prstGeom>
              <a:blipFill>
                <a:blip r:embed="rId2"/>
                <a:stretch>
                  <a:fillRect l="-3256" t="-5128" r="-2206" b="-35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142" name="yt_table_1514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226761"/>
              </p:ext>
            </p:extLst>
          </p:nvPr>
        </p:nvGraphicFramePr>
        <p:xfrm>
          <a:off x="540000" y="1582129"/>
          <a:ext cx="8229347" cy="424371"/>
        </p:xfrm>
        <a:graphic>
          <a:graphicData uri="http://schemas.openxmlformats.org/drawingml/2006/table">
            <a:tbl>
              <a:tblPr/>
              <a:tblGrid>
                <a:gridCol w="2334070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2392807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2392807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144" name="yt_shape_15144"/>
              <p:cNvSpPr txBox="1"/>
              <p:nvPr/>
            </p:nvSpPr>
            <p:spPr>
              <a:xfrm>
                <a:off x="540000" y="2057194"/>
                <a:ext cx="6880538" cy="70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144" name="yt_shape_1514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7194"/>
                <a:ext cx="6880538" cy="707310"/>
              </a:xfrm>
              <a:prstGeom prst="rect">
                <a:avLst/>
              </a:prstGeom>
              <a:blipFill>
                <a:blip r:embed="rId3"/>
                <a:stretch>
                  <a:fillRect l="-2748" r="-1684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46" name="yt_table_15146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5393063"/>
                  </p:ext>
                </p:extLst>
              </p:nvPr>
            </p:nvGraphicFramePr>
            <p:xfrm>
              <a:off x="540000" y="2967656"/>
              <a:ext cx="8597774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46" name="yt_table_15146" descr="{&quot;rangeId&quot;:6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5393063"/>
                  </p:ext>
                </p:extLst>
              </p:nvPr>
            </p:nvGraphicFramePr>
            <p:xfrm>
              <a:off x="540000" y="2967656"/>
              <a:ext cx="8597774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896" r="-26840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7455" t="-3896" r="-16157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7959" t="-3896" r="-6199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0658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47" name="yt_shape_15147"/>
              <p:cNvSpPr txBox="1"/>
              <p:nvPr/>
            </p:nvSpPr>
            <p:spPr>
              <a:xfrm>
                <a:off x="540119" y="3480495"/>
                <a:ext cx="11111999" cy="12488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四个点中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147" name="yt_shape_1514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80495"/>
                <a:ext cx="11111999" cy="1248803"/>
              </a:xfrm>
              <a:prstGeom prst="rect">
                <a:avLst/>
              </a:prstGeom>
              <a:blipFill>
                <a:blip r:embed="rId5"/>
                <a:stretch>
                  <a:fillRect l="-1701" t="-1951" r="-494" b="-6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149" name="yt_table_1514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0313"/>
              </p:ext>
            </p:extLst>
          </p:nvPr>
        </p:nvGraphicFramePr>
        <p:xfrm>
          <a:off x="540000" y="4932450"/>
          <a:ext cx="6209602" cy="848742"/>
        </p:xfrm>
        <a:graphic>
          <a:graphicData uri="http://schemas.openxmlformats.org/drawingml/2006/table">
            <a:tbl>
              <a:tblPr/>
              <a:tblGrid>
                <a:gridCol w="4726877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E0D8D2-9E61-06AB-9EFF-8AB4B706EF8B}"/>
              </a:ext>
            </a:extLst>
          </p:cNvPr>
          <p:cNvSpPr txBox="1"/>
          <p:nvPr/>
        </p:nvSpPr>
        <p:spPr>
          <a:xfrm>
            <a:off x="5386352" y="853194"/>
            <a:ext cx="383286" cy="5679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A8BB6A-478B-C76D-5E59-C73BB3C0C522}"/>
              </a:ext>
            </a:extLst>
          </p:cNvPr>
          <p:cNvSpPr txBox="1"/>
          <p:nvPr/>
        </p:nvSpPr>
        <p:spPr>
          <a:xfrm>
            <a:off x="6433721" y="2010388"/>
            <a:ext cx="400748" cy="79408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9EDB8F-A165-BE2A-A9C3-2DFA2AF30427}"/>
              </a:ext>
            </a:extLst>
          </p:cNvPr>
          <p:cNvSpPr txBox="1"/>
          <p:nvPr/>
        </p:nvSpPr>
        <p:spPr>
          <a:xfrm>
            <a:off x="7084333" y="3955469"/>
            <a:ext cx="400748" cy="8085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51" name="yt_shape_15151"/>
              <p:cNvSpPr txBox="1"/>
              <p:nvPr/>
            </p:nvSpPr>
            <p:spPr>
              <a:xfrm>
                <a:off x="540000" y="900000"/>
                <a:ext cx="1059597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的整数部分和小数部分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151" name="yt_shape_1515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95978" cy="465577"/>
              </a:xfrm>
              <a:prstGeom prst="rect">
                <a:avLst/>
              </a:prstGeom>
              <a:blipFill>
                <a:blip r:embed="rId2"/>
                <a:stretch>
                  <a:fillRect l="-1784" t="-5263" r="-74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53" name="yt_table_15153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2626582"/>
                  </p:ext>
                </p:extLst>
              </p:nvPr>
            </p:nvGraphicFramePr>
            <p:xfrm>
              <a:off x="540000" y="1568729"/>
              <a:ext cx="4986910" cy="922148"/>
            </p:xfrm>
            <a:graphic>
              <a:graphicData uri="http://schemas.openxmlformats.org/drawingml/2006/table">
                <a:tbl>
                  <a:tblPr/>
                  <a:tblGrid>
                    <a:gridCol w="2959545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  <a:gridCol w="2027365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53" name="yt_table_15153" descr="{&quot;rangeId&quot;:8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2626582"/>
                  </p:ext>
                </p:extLst>
              </p:nvPr>
            </p:nvGraphicFramePr>
            <p:xfrm>
              <a:off x="540000" y="1568729"/>
              <a:ext cx="4986910" cy="922148"/>
            </p:xfrm>
            <a:graphic>
              <a:graphicData uri="http://schemas.openxmlformats.org/drawingml/2006/table">
                <a:tbl>
                  <a:tblPr/>
                  <a:tblGrid>
                    <a:gridCol w="2959545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  <a:gridCol w="2027365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8519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5946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6851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5946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154" name="yt_shape_15154"/>
              <p:cNvSpPr txBox="1"/>
              <p:nvPr/>
            </p:nvSpPr>
            <p:spPr>
              <a:xfrm>
                <a:off x="540119" y="2541461"/>
                <a:ext cx="10380417" cy="9465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定义一种新运算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对于任意实数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规定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NEU-BZ-S92" pitchFamily="24"/>
                    <a:ea typeface="Times New Roman" pitchFamily="24"/>
                    <a:cs typeface="宋体" pitchFamily="24"/>
                  </a:rPr>
                  <a:t>※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154" name="yt_shape_15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1461"/>
                <a:ext cx="10380417" cy="946541"/>
              </a:xfrm>
              <a:prstGeom prst="rect">
                <a:avLst/>
              </a:prstGeom>
              <a:blipFill>
                <a:blip r:embed="rId4"/>
                <a:stretch>
                  <a:fillRect l="-1821" t="-5806" r="-1351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56" name="yt_table_15156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9456923"/>
                  </p:ext>
                </p:extLst>
              </p:nvPr>
            </p:nvGraphicFramePr>
            <p:xfrm>
              <a:off x="540000" y="3691154"/>
              <a:ext cx="4724972" cy="923227"/>
            </p:xfrm>
            <a:graphic>
              <a:graphicData uri="http://schemas.openxmlformats.org/drawingml/2006/table">
                <a:tbl>
                  <a:tblPr/>
                  <a:tblGrid>
                    <a:gridCol w="2959545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56" name="yt_table_15156" descr="{&quot;rangeId&quot;:9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9456923"/>
                  </p:ext>
                </p:extLst>
              </p:nvPr>
            </p:nvGraphicFramePr>
            <p:xfrm>
              <a:off x="540000" y="3691154"/>
              <a:ext cx="4724972" cy="923227"/>
            </p:xfrm>
            <a:graphic>
              <a:graphicData uri="http://schemas.openxmlformats.org/drawingml/2006/table">
                <a:tbl>
                  <a:tblPr/>
                  <a:tblGrid>
                    <a:gridCol w="2959545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947" r="-59671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7586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3947" r="-5967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7586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D685F3-30FB-1D2D-F732-60B12DCB1010}"/>
              </a:ext>
            </a:extLst>
          </p:cNvPr>
          <p:cNvSpPr txBox="1"/>
          <p:nvPr/>
        </p:nvSpPr>
        <p:spPr>
          <a:xfrm>
            <a:off x="10130690" y="853194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570C79-9920-866E-7AD1-5D9BF06128BD}"/>
              </a:ext>
            </a:extLst>
          </p:cNvPr>
          <p:cNvSpPr txBox="1"/>
          <p:nvPr/>
        </p:nvSpPr>
        <p:spPr>
          <a:xfrm>
            <a:off x="8472264" y="2970143"/>
            <a:ext cx="400748" cy="5555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58" name="yt_shape_15158"/>
              <p:cNvSpPr txBox="1"/>
              <p:nvPr/>
            </p:nvSpPr>
            <p:spPr>
              <a:xfrm>
                <a:off x="540120" y="900000"/>
                <a:ext cx="10533538" cy="45016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包头市中考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可以合并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包头市中考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158" name="yt_shape_15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0533538" cy="4501682"/>
              </a:xfrm>
              <a:prstGeom prst="rect">
                <a:avLst/>
              </a:prstGeom>
              <a:blipFill>
                <a:blip r:embed="rId2"/>
                <a:stretch>
                  <a:fillRect l="-1794" t="-1220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369CF2-AED7-8BBE-0D49-9EF877560A36}"/>
              </a:ext>
            </a:extLst>
          </p:cNvPr>
          <p:cNvSpPr txBox="1"/>
          <p:nvPr/>
        </p:nvSpPr>
        <p:spPr>
          <a:xfrm>
            <a:off x="988465" y="1844824"/>
            <a:ext cx="2601337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BDEA44-DC4D-3F6E-0039-480245AD8F8C}"/>
              </a:ext>
            </a:extLst>
          </p:cNvPr>
          <p:cNvSpPr txBox="1"/>
          <p:nvPr/>
        </p:nvSpPr>
        <p:spPr>
          <a:xfrm>
            <a:off x="7165487" y="2478223"/>
            <a:ext cx="332486" cy="61475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BBD25C-B4D8-2EF8-1DAC-8170580022EE}"/>
                  </a:ext>
                </a:extLst>
              </p:cNvPr>
              <p:cNvSpPr txBox="1"/>
              <p:nvPr/>
            </p:nvSpPr>
            <p:spPr>
              <a:xfrm>
                <a:off x="7957713" y="2999367"/>
                <a:ext cx="15265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69BBD25C-B4D8-2EF8-1DAC-817058002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7713" y="2999367"/>
                <a:ext cx="1526541" cy="615392"/>
              </a:xfrm>
              <a:prstGeom prst="rect">
                <a:avLst/>
              </a:prstGeom>
              <a:blipFill>
                <a:blip r:embed="rId3"/>
                <a:stretch>
                  <a:fillRect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178F4D5-B63C-4D1A-7220-C59E480584AA}"/>
              </a:ext>
            </a:extLst>
          </p:cNvPr>
          <p:cNvCxnSpPr/>
          <p:nvPr/>
        </p:nvCxnSpPr>
        <p:spPr>
          <a:xfrm>
            <a:off x="7680176" y="3521147"/>
            <a:ext cx="16513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66C757-2B13-AB90-DACF-065B2B51FE1F}"/>
                  </a:ext>
                </a:extLst>
              </p:cNvPr>
              <p:cNvSpPr txBox="1"/>
              <p:nvPr/>
            </p:nvSpPr>
            <p:spPr>
              <a:xfrm>
                <a:off x="6157298" y="3521147"/>
                <a:ext cx="613474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hasSerialNum': 1, 'mathAnswerShape': 1}">
                <a:extLst>
                  <a:ext uri="{FF2B5EF4-FFF2-40B4-BE49-F238E27FC236}">
                    <a16:creationId xmlns:a16="http://schemas.microsoft.com/office/drawing/2014/main" id="{D766C757-2B13-AB90-DACF-065B2B51FE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7298" y="3521147"/>
                <a:ext cx="613474" cy="8973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62419BD-16DD-A402-A72A-2A31D354FDB8}"/>
              </a:ext>
            </a:extLst>
          </p:cNvPr>
          <p:cNvCxnSpPr/>
          <p:nvPr/>
        </p:nvCxnSpPr>
        <p:spPr>
          <a:xfrm>
            <a:off x="5951984" y="432493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36579C2-66FE-6F47-7934-006793C887CC}"/>
              </a:ext>
            </a:extLst>
          </p:cNvPr>
          <p:cNvSpPr txBox="1"/>
          <p:nvPr/>
        </p:nvSpPr>
        <p:spPr>
          <a:xfrm>
            <a:off x="4187210" y="4324930"/>
            <a:ext cx="484886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B45364-FB24-A566-90E5-72EF31C4F2E0}"/>
              </a:ext>
            </a:extLst>
          </p:cNvPr>
          <p:cNvSpPr txBox="1"/>
          <p:nvPr/>
        </p:nvSpPr>
        <p:spPr>
          <a:xfrm>
            <a:off x="2342535" y="4846709"/>
            <a:ext cx="4848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170">
                <a:extLst>
                  <a:ext uri="{FF2B5EF4-FFF2-40B4-BE49-F238E27FC236}">
                    <a16:creationId xmlns:a16="http://schemas.microsoft.com/office/drawing/2014/main" id="{78F4DDAE-BF30-40B7-8B13-3C5532A6D047}"/>
                  </a:ext>
                </a:extLst>
              </p:cNvPr>
              <p:cNvSpPr txBox="1"/>
              <p:nvPr/>
            </p:nvSpPr>
            <p:spPr>
              <a:xfrm>
                <a:off x="540120" y="5401682"/>
                <a:ext cx="8859285" cy="4801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在第二象限内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" name="yt_shape_15170">
                <a:extLst>
                  <a:ext uri="{FF2B5EF4-FFF2-40B4-BE49-F238E27FC236}">
                    <a16:creationId xmlns:a16="http://schemas.microsoft.com/office/drawing/2014/main" id="{78F4DDAE-BF30-40B7-8B13-3C5532A6D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401682"/>
                <a:ext cx="8859285" cy="480196"/>
              </a:xfrm>
              <a:prstGeom prst="rect">
                <a:avLst/>
              </a:prstGeom>
              <a:blipFill>
                <a:blip r:embed="rId5"/>
                <a:stretch>
                  <a:fillRect l="-2134" r="-275" b="-36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856A186-6EC4-4836-D1E3-5CCCB047A7FB}"/>
                  </a:ext>
                </a:extLst>
              </p:cNvPr>
              <p:cNvSpPr txBox="1"/>
              <p:nvPr/>
            </p:nvSpPr>
            <p:spPr>
              <a:xfrm>
                <a:off x="7875355" y="5354876"/>
                <a:ext cx="995044" cy="5691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856A186-6EC4-4836-D1E3-5CCCB047A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5355" y="5354876"/>
                <a:ext cx="995044" cy="569164"/>
              </a:xfrm>
              <a:prstGeom prst="rect">
                <a:avLst/>
              </a:prstGeom>
              <a:blipFill>
                <a:blip r:embed="rId6"/>
                <a:stretch>
                  <a:fillRect l="-9816" r="-1840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ACB63DD-3A57-AC42-607A-7EFD91197252}"/>
              </a:ext>
            </a:extLst>
          </p:cNvPr>
          <p:cNvCxnSpPr/>
          <p:nvPr/>
        </p:nvCxnSpPr>
        <p:spPr>
          <a:xfrm>
            <a:off x="7660566" y="5896284"/>
            <a:ext cx="142462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  <p:bldP spid="10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2" name="yt_shape_15172"/>
          <p:cNvSpPr txBox="1"/>
          <p:nvPr/>
        </p:nvSpPr>
        <p:spPr>
          <a:xfrm>
            <a:off x="479376" y="90872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173" name="yt_shape_15173"/>
          <p:cNvSpPr txBox="1"/>
          <p:nvPr/>
        </p:nvSpPr>
        <p:spPr>
          <a:xfrm>
            <a:off x="479376" y="138802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174" name="yt_shape_15174"/>
              <p:cNvSpPr txBox="1"/>
              <p:nvPr/>
            </p:nvSpPr>
            <p:spPr>
              <a:xfrm>
                <a:off x="479376" y="1867326"/>
                <a:ext cx="3318601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5174" name="yt_shape_15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67326"/>
                <a:ext cx="3318601" cy="469167"/>
              </a:xfrm>
              <a:prstGeom prst="rect">
                <a:avLst/>
              </a:prstGeom>
              <a:blipFill>
                <a:blip r:embed="rId2"/>
                <a:stretch>
                  <a:fillRect l="-5699" t="-2597" r="-459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176" name="yt_shape_15176"/>
              <p:cNvSpPr txBox="1"/>
              <p:nvPr/>
            </p:nvSpPr>
            <p:spPr>
              <a:xfrm>
                <a:off x="479376" y="2387281"/>
                <a:ext cx="3732176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5176" name="yt_shape_15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87281"/>
                <a:ext cx="3732176" cy="999376"/>
              </a:xfrm>
              <a:prstGeom prst="rect">
                <a:avLst/>
              </a:prstGeom>
              <a:blipFill>
                <a:blip r:embed="rId3"/>
                <a:stretch>
                  <a:fillRect l="-5065" t="-1829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178" name="yt_shape_15178"/>
              <p:cNvSpPr txBox="1"/>
              <p:nvPr/>
            </p:nvSpPr>
            <p:spPr>
              <a:xfrm>
                <a:off x="479376" y="3437445"/>
                <a:ext cx="4072012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5178" name="yt_shape_15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437445"/>
                <a:ext cx="4072012" cy="466218"/>
              </a:xfrm>
              <a:prstGeom prst="rect">
                <a:avLst/>
              </a:prstGeom>
              <a:blipFill>
                <a:blip r:embed="rId4"/>
                <a:stretch>
                  <a:fillRect l="-4641" t="-5263" r="-344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180" name="yt_shape_15180"/>
              <p:cNvSpPr txBox="1"/>
              <p:nvPr/>
            </p:nvSpPr>
            <p:spPr>
              <a:xfrm>
                <a:off x="479376" y="3954451"/>
                <a:ext cx="3748206" cy="20121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5180" name="yt_shape_15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54451"/>
                <a:ext cx="3748206" cy="2012154"/>
              </a:xfrm>
              <a:prstGeom prst="rect">
                <a:avLst/>
              </a:prstGeom>
              <a:blipFill>
                <a:blip r:embed="rId5"/>
                <a:stretch>
                  <a:fillRect l="-5041" t="-1212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76" grpId="0" build="allAtOnce"/>
      <p:bldP spid="1518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82" name="yt_shape_15182"/>
              <p:cNvSpPr txBox="1"/>
              <p:nvPr/>
            </p:nvSpPr>
            <p:spPr>
              <a:xfrm>
                <a:off x="540000" y="900000"/>
                <a:ext cx="3478773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5182" name="yt_shape_15182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478773" cy="466666"/>
              </a:xfrm>
              <a:prstGeom prst="rect">
                <a:avLst/>
              </a:prstGeom>
              <a:blipFill>
                <a:blip r:embed="rId2"/>
                <a:stretch>
                  <a:fillRect l="-5439" t="-5263" r="-438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84" name="yt_shape_15184"/>
              <p:cNvSpPr txBox="1"/>
              <p:nvPr/>
            </p:nvSpPr>
            <p:spPr>
              <a:xfrm>
                <a:off x="540000" y="1417454"/>
                <a:ext cx="3821815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</a:p>
            </p:txBody>
          </p:sp>
        </mc:Choice>
        <mc:Fallback xmlns="">
          <p:sp>
            <p:nvSpPr>
              <p:cNvPr id="15184" name="yt_shape_15184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7454"/>
                <a:ext cx="3821815" cy="955390"/>
              </a:xfrm>
              <a:prstGeom prst="rect">
                <a:avLst/>
              </a:prstGeom>
              <a:blipFill>
                <a:blip r:embed="rId3"/>
                <a:stretch>
                  <a:fillRect l="-4944" t="-2564" r="-366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86" name="yt_shape_15186"/>
              <p:cNvSpPr txBox="1"/>
              <p:nvPr/>
            </p:nvSpPr>
            <p:spPr>
              <a:xfrm>
                <a:off x="540000" y="2423632"/>
                <a:ext cx="730802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86" name="yt_shape_1518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3632"/>
                <a:ext cx="7308026" cy="920637"/>
              </a:xfrm>
              <a:prstGeom prst="rect">
                <a:avLst/>
              </a:prstGeom>
              <a:blipFill>
                <a:blip r:embed="rId4"/>
                <a:stretch>
                  <a:fillRect l="-2588" r="-1586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88" name="yt_shape_15188"/>
              <p:cNvSpPr txBox="1"/>
              <p:nvPr/>
            </p:nvSpPr>
            <p:spPr>
              <a:xfrm>
                <a:off x="540000" y="3395057"/>
                <a:ext cx="5538824" cy="14845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5188" name="yt_shape_15188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5057"/>
                <a:ext cx="5538824" cy="1484509"/>
              </a:xfrm>
              <a:prstGeom prst="rect">
                <a:avLst/>
              </a:prstGeom>
              <a:blipFill>
                <a:blip r:embed="rId5"/>
                <a:stretch>
                  <a:fillRect l="-3414" r="-2313" b="-4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84" grpId="0" build="allAtOnce"/>
      <p:bldP spid="1518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0" name="yt_shape_1519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某学校计划在校园内修建一个正方形的花坛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在花坛中央还要修一个正方形的小喷水池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如果小喷水池的面积为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花坛的绿化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那么花坛的外周与小喷水池的周长一共是多少米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5194" name="yt_shape_15194"/>
          <p:cNvSpPr txBox="1"/>
          <p:nvPr/>
        </p:nvSpPr>
        <p:spPr>
          <a:xfrm>
            <a:off x="540000" y="42388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91" name="yt_shape_15191" title="H_133.58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5731" y="2491930"/>
            <a:ext cx="1300536" cy="1696536"/>
            <a:chOff x="0" y="0"/>
            <a:chExt cx="1300536" cy="1696536"/>
          </a:xfrm>
        </p:grpSpPr>
        <p:pic>
          <p:nvPicPr>
            <p:cNvPr id="2" name="yt_image_1519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0536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93" name="yt_shape_15193"/>
            <p:cNvSpPr txBox="1"/>
            <p:nvPr/>
          </p:nvSpPr>
          <p:spPr>
            <a:xfrm>
              <a:off x="40804" y="13365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195" name="yt_shape_15195"/>
              <p:cNvSpPr txBox="1"/>
              <p:nvPr/>
            </p:nvSpPr>
            <p:spPr>
              <a:xfrm>
                <a:off x="540000" y="4612320"/>
                <a:ext cx="10917412" cy="462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由题意可知喷水池的边长为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花坛的外周边长为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10+8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95" name="yt_shape_15195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2320"/>
                <a:ext cx="10917412" cy="462434"/>
              </a:xfrm>
              <a:prstGeom prst="rect">
                <a:avLst/>
              </a:prstGeom>
              <a:blipFill>
                <a:blip r:embed="rId3"/>
                <a:stretch>
                  <a:fillRect l="-1732" t="-5333" r="-726" b="-3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97" name="yt_shape_15197"/>
              <p:cNvSpPr txBox="1"/>
              <p:nvPr/>
            </p:nvSpPr>
            <p:spPr>
              <a:xfrm>
                <a:off x="540000" y="5125542"/>
                <a:ext cx="895501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所以周长一共是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97" name="yt_shape_15197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25542"/>
                <a:ext cx="8955016" cy="466666"/>
              </a:xfrm>
              <a:prstGeom prst="rect">
                <a:avLst/>
              </a:prstGeom>
              <a:blipFill>
                <a:blip r:embed="rId4"/>
                <a:stretch>
                  <a:fillRect l="-2110" t="-5263" r="-95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99" name="yt_shape_15199"/>
              <p:cNvSpPr txBox="1"/>
              <p:nvPr/>
            </p:nvSpPr>
            <p:spPr>
              <a:xfrm>
                <a:off x="540000" y="5642996"/>
                <a:ext cx="668144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花坛的外周与小喷水池的周长一共是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99" name="yt_shape_15199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42996"/>
                <a:ext cx="6681444" cy="466666"/>
              </a:xfrm>
              <a:prstGeom prst="rect">
                <a:avLst/>
              </a:prstGeom>
              <a:blipFill>
                <a:blip r:embed="rId5"/>
                <a:stretch>
                  <a:fillRect l="-2828" t="-5263" r="-173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95" grpId="0" build="allAtOnce"/>
      <p:bldP spid="15197" grpId="0" build="allAtOnce"/>
      <p:bldP spid="1519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01" name="yt_shape_15201"/>
              <p:cNvSpPr txBox="1"/>
              <p:nvPr/>
            </p:nvSpPr>
            <p:spPr>
              <a:xfrm>
                <a:off x="540000" y="900000"/>
                <a:ext cx="981396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01" name="yt_shape_15201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13969" cy="469167"/>
              </a:xfrm>
              <a:prstGeom prst="rect">
                <a:avLst/>
              </a:prstGeom>
              <a:blipFill>
                <a:blip r:embed="rId2"/>
                <a:stretch>
                  <a:fillRect l="-1927" t="-3896" r="-93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03" name="yt_shape_15203"/>
          <p:cNvSpPr txBox="1"/>
          <p:nvPr/>
        </p:nvSpPr>
        <p:spPr>
          <a:xfrm>
            <a:off x="540000" y="1419955"/>
            <a:ext cx="290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04" name="yt_shape_15204"/>
              <p:cNvSpPr txBox="1"/>
              <p:nvPr/>
            </p:nvSpPr>
            <p:spPr>
              <a:xfrm>
                <a:off x="540000" y="1899258"/>
                <a:ext cx="6753837" cy="1523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04" name="yt_shape_15204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9258"/>
                <a:ext cx="6753837" cy="1523750"/>
              </a:xfrm>
              <a:prstGeom prst="rect">
                <a:avLst/>
              </a:prstGeom>
              <a:blipFill>
                <a:blip r:embed="rId3"/>
                <a:stretch>
                  <a:fillRect l="-2800" t="-1200" r="-1807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06" name="yt_shape_15206"/>
          <p:cNvSpPr txBox="1"/>
          <p:nvPr/>
        </p:nvSpPr>
        <p:spPr>
          <a:xfrm>
            <a:off x="540119" y="347379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为边长能否构成三角形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求出该三角形的周长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07" name="yt_shape_15207"/>
              <p:cNvSpPr txBox="1"/>
              <p:nvPr/>
            </p:nvSpPr>
            <p:spPr>
              <a:xfrm>
                <a:off x="540000" y="4416751"/>
                <a:ext cx="7061228" cy="1953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为边能构成三角形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为边能构成三角形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周长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07" name="yt_shape_15207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6751"/>
                <a:ext cx="7061228" cy="1953805"/>
              </a:xfrm>
              <a:prstGeom prst="rect">
                <a:avLst/>
              </a:prstGeom>
              <a:blipFill>
                <a:blip r:embed="rId4"/>
                <a:stretch>
                  <a:fillRect l="-2677" t="-2813" r="-1641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04" grpId="0" build="allAtOnce"/>
      <p:bldP spid="1520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10" name="yt_shape_15210"/>
              <p:cNvSpPr txBox="1"/>
              <p:nvPr/>
            </p:nvSpPr>
            <p:spPr>
              <a:xfrm>
                <a:off x="540000" y="900000"/>
                <a:ext cx="9857955" cy="2377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观察下列各式及其验证过程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验证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2+2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验证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3+3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10" name="yt_shape_15210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57955" cy="2377767"/>
              </a:xfrm>
              <a:prstGeom prst="rect">
                <a:avLst/>
              </a:prstGeom>
              <a:blipFill>
                <a:blip r:embed="rId2"/>
                <a:stretch>
                  <a:fillRect l="-1917" t="-2308" r="-989" b="-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1198</Words>
  <Application>Microsoft Office PowerPoint</Application>
  <PresentationFormat>宽屏</PresentationFormat>
  <Paragraphs>102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2023-05-13T13:46:49Z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