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3" r:id="rId5"/>
    <p:sldId id="374" r:id="rId6"/>
    <p:sldId id="376" r:id="rId7"/>
    <p:sldId id="377" r:id="rId8"/>
    <p:sldId id="379" r:id="rId9"/>
    <p:sldId id="382" r:id="rId10"/>
    <p:sldId id="384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35" name="yt_image_13235" title="H_50.97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7" name="yt_shape_13237"/>
          <p:cNvSpPr txBox="1"/>
          <p:nvPr/>
        </p:nvSpPr>
        <p:spPr>
          <a:xfrm>
            <a:off x="540119" y="1547209"/>
            <a:ext cx="10524433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利用物体在太阳光下的影子进行测量的根据是在同一时刻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物高与影长成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利用直角三角形进行测量的根据是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勾股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其内容是直角三角形的直角边的平方和等于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斜边的平方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构造相似三角形进行测量的根据是相似三角形的对应角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9D94FC-1935-C391-94D7-39CCC21E784F}"/>
              </a:ext>
            </a:extLst>
          </p:cNvPr>
          <p:cNvSpPr txBox="1"/>
          <p:nvPr/>
        </p:nvSpPr>
        <p:spPr>
          <a:xfrm>
            <a:off x="1055440" y="19525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F94767-32FC-9086-C737-EBCC344840B5}"/>
              </a:ext>
            </a:extLst>
          </p:cNvPr>
          <p:cNvSpPr txBox="1"/>
          <p:nvPr/>
        </p:nvSpPr>
        <p:spPr>
          <a:xfrm>
            <a:off x="5631708" y="245137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勾股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6D50B8-15B5-F913-C311-BD8C9B66AF80}"/>
              </a:ext>
            </a:extLst>
          </p:cNvPr>
          <p:cNvSpPr txBox="1"/>
          <p:nvPr/>
        </p:nvSpPr>
        <p:spPr>
          <a:xfrm>
            <a:off x="3287688" y="290524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斜边的平方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5C6BAB-0D96-D9A6-4AF9-0855E92ADAED}"/>
              </a:ext>
            </a:extLst>
          </p:cNvPr>
          <p:cNvSpPr txBox="1"/>
          <p:nvPr/>
        </p:nvSpPr>
        <p:spPr>
          <a:xfrm>
            <a:off x="8374907" y="340235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0D434E-E33E-9FB5-0E47-4DD30CD1DC67}"/>
              </a:ext>
            </a:extLst>
          </p:cNvPr>
          <p:cNvSpPr txBox="1"/>
          <p:nvPr/>
        </p:nvSpPr>
        <p:spPr>
          <a:xfrm>
            <a:off x="1055440" y="383096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</a:t>
            </a:r>
            <a:r>
              <a:rPr kumimoji="0" lang="zh-CN" altLang="en-US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例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4" name="yt_shape_13294"/>
          <p:cNvSpPr txBox="1"/>
          <p:nvPr/>
        </p:nvSpPr>
        <p:spPr>
          <a:xfrm>
            <a:off x="540119" y="900000"/>
            <a:ext cx="9609332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如图所示是一条东西走向的笔直公路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表示公路北侧间隔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米的两棵树所在的位置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表示电视塔所在的位置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小王在公路南侧所在直线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上行走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当他到达点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恰好挡住电视塔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当他继续走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也恰好挡住电视塔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假设公路两侧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且公路的宽为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求电视塔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到公路南侧所在直线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295" name="yt_shape_13295" title="H_147.245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9516" y="1124744"/>
            <a:ext cx="1711756" cy="1870012"/>
            <a:chOff x="0" y="0"/>
            <a:chExt cx="1711756" cy="1870012"/>
          </a:xfrm>
        </p:grpSpPr>
        <p:pic>
          <p:nvPicPr>
            <p:cNvPr id="2" name="yt_image_13295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1756" cy="1474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7" name="yt_shape_13297"/>
            <p:cNvSpPr txBox="1"/>
            <p:nvPr/>
          </p:nvSpPr>
          <p:spPr>
            <a:xfrm>
              <a:off x="246414" y="15100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3299">
            <a:extLst>
              <a:ext uri="{FF2B5EF4-FFF2-40B4-BE49-F238E27FC236}">
                <a16:creationId xmlns:a16="http://schemas.microsoft.com/office/drawing/2014/main" id="{8CC57D29-29AA-B621-4473-2275C38FD52C}"/>
              </a:ext>
            </a:extLst>
          </p:cNvPr>
          <p:cNvSpPr txBox="1"/>
          <p:nvPr/>
        </p:nvSpPr>
        <p:spPr>
          <a:xfrm>
            <a:off x="540119" y="3140968"/>
            <a:ext cx="671818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3300">
            <a:extLst>
              <a:ext uri="{FF2B5EF4-FFF2-40B4-BE49-F238E27FC236}">
                <a16:creationId xmlns:a16="http://schemas.microsoft.com/office/drawing/2014/main" id="{6B3F8C4F-E544-0D4D-12A8-8A2ED650E58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1095" y="4068628"/>
            <a:ext cx="1622658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302">
            <a:extLst>
              <a:ext uri="{FF2B5EF4-FFF2-40B4-BE49-F238E27FC236}">
                <a16:creationId xmlns:a16="http://schemas.microsoft.com/office/drawing/2014/main" id="{D73C88C9-4255-17A3-640F-DE619A9FA976}"/>
              </a:ext>
            </a:extLst>
          </p:cNvPr>
          <p:cNvSpPr txBox="1"/>
          <p:nvPr/>
        </p:nvSpPr>
        <p:spPr>
          <a:xfrm>
            <a:off x="540119" y="3595930"/>
            <a:ext cx="478656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3303">
            <a:extLst>
              <a:ext uri="{FF2B5EF4-FFF2-40B4-BE49-F238E27FC236}">
                <a16:creationId xmlns:a16="http://schemas.microsoft.com/office/drawing/2014/main" id="{66A966E6-B0D1-76F1-3FD9-A191DE73BA01}"/>
              </a:ext>
            </a:extLst>
          </p:cNvPr>
          <p:cNvSpPr txBox="1"/>
          <p:nvPr/>
        </p:nvSpPr>
        <p:spPr>
          <a:xfrm>
            <a:off x="540119" y="4075024"/>
            <a:ext cx="434093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304">
                <a:extLst>
                  <a:ext uri="{FF2B5EF4-FFF2-40B4-BE49-F238E27FC236}">
                    <a16:creationId xmlns:a16="http://schemas.microsoft.com/office/drawing/2014/main" id="{85269508-D20D-534F-AC47-1DC73F6456A1}"/>
                  </a:ext>
                </a:extLst>
              </p:cNvPr>
              <p:cNvSpPr txBox="1"/>
              <p:nvPr/>
            </p:nvSpPr>
            <p:spPr>
              <a:xfrm>
                <a:off x="540119" y="4519016"/>
                <a:ext cx="3409459" cy="5645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𝑃𝑄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7" name="yt_shape_13304">
                <a:extLst>
                  <a:ext uri="{FF2B5EF4-FFF2-40B4-BE49-F238E27FC236}">
                    <a16:creationId xmlns:a16="http://schemas.microsoft.com/office/drawing/2014/main" id="{85269508-D20D-534F-AC47-1DC73F6456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19016"/>
                <a:ext cx="3409459" cy="564514"/>
              </a:xfrm>
              <a:prstGeom prst="rect">
                <a:avLst/>
              </a:prstGeom>
              <a:blipFill>
                <a:blip r:embed="rId4"/>
                <a:stretch>
                  <a:fillRect l="-5546" t="-7527" r="-4293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3306">
            <a:extLst>
              <a:ext uri="{FF2B5EF4-FFF2-40B4-BE49-F238E27FC236}">
                <a16:creationId xmlns:a16="http://schemas.microsoft.com/office/drawing/2014/main" id="{22872DE3-7782-C13B-1382-25BD4AED6DA4}"/>
              </a:ext>
            </a:extLst>
          </p:cNvPr>
          <p:cNvSpPr txBox="1"/>
          <p:nvPr/>
        </p:nvSpPr>
        <p:spPr>
          <a:xfrm>
            <a:off x="540119" y="5158190"/>
            <a:ext cx="6137899" cy="11079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经检验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是所列方程的解且符合题意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3307">
            <a:extLst>
              <a:ext uri="{FF2B5EF4-FFF2-40B4-BE49-F238E27FC236}">
                <a16:creationId xmlns:a16="http://schemas.microsoft.com/office/drawing/2014/main" id="{F1196848-4D66-66BD-B79E-2D255DF9B5E0}"/>
              </a:ext>
            </a:extLst>
          </p:cNvPr>
          <p:cNvSpPr txBox="1"/>
          <p:nvPr/>
        </p:nvSpPr>
        <p:spPr>
          <a:xfrm>
            <a:off x="540119" y="6340846"/>
            <a:ext cx="707886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电视塔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到公路南侧所在直线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" name="yt_shape_1324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cdb6064-ee6c-4f90-9c0e-44cdcec5c2ab.png&quot;}"/>
            </a:endParaRPr>
          </a:p>
        </p:txBody>
      </p:sp>
      <p:sp>
        <p:nvSpPr>
          <p:cNvPr id="13241" name="yt_shape_13241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利用太阳光进行测量</a:t>
            </a:r>
          </a:p>
        </p:txBody>
      </p:sp>
      <p:sp>
        <p:nvSpPr>
          <p:cNvPr id="13242" name="yt_shape_13242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某一时刻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的小明在阳光下的影长是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同一时刻同一地点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测得某旗杆的影长是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则该旗杆的高度是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43" name="yt_table_1324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612577"/>
              </p:ext>
            </p:extLst>
          </p:nvPr>
        </p:nvGraphicFramePr>
        <p:xfrm>
          <a:off x="540000" y="3151862"/>
          <a:ext cx="4216718" cy="848742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</a:tbl>
          </a:graphicData>
        </a:graphic>
      </p:graphicFrame>
      <p:pic>
        <p:nvPicPr>
          <p:cNvPr id="3" name="yt_shape_1683887626250">
            <a:extLst>
              <a:ext uri="{FF2B5EF4-FFF2-40B4-BE49-F238E27FC236}">
                <a16:creationId xmlns:a16="http://schemas.microsoft.com/office/drawing/2014/main" id="{AEF624E5-7A08-477A-18C1-1E33D95C3DD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626267">
            <a:extLst>
              <a:ext uri="{FF2B5EF4-FFF2-40B4-BE49-F238E27FC236}">
                <a16:creationId xmlns:a16="http://schemas.microsoft.com/office/drawing/2014/main" id="{7B7B0765-8B29-B234-1A36-02A491DE0F6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819251-9BEA-4735-DD22-A5325E220B9D}"/>
              </a:ext>
            </a:extLst>
          </p:cNvPr>
          <p:cNvSpPr txBox="1"/>
          <p:nvPr/>
        </p:nvSpPr>
        <p:spPr>
          <a:xfrm>
            <a:off x="6325446" y="25965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245">
            <a:extLst>
              <a:ext uri="{FF2B5EF4-FFF2-40B4-BE49-F238E27FC236}">
                <a16:creationId xmlns:a16="http://schemas.microsoft.com/office/drawing/2014/main" id="{11536A40-C3B2-3D41-FCAF-C2D4F7CC7E12}"/>
              </a:ext>
            </a:extLst>
          </p:cNvPr>
          <p:cNvSpPr txBox="1"/>
          <p:nvPr/>
        </p:nvSpPr>
        <p:spPr>
          <a:xfrm>
            <a:off x="531581" y="413733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米的某学生测量学校旗杆的高度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当他站在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他头顶端的影子正好与旗杆顶端的影子重合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则旗杆的高度是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6" name="yt_table_13247_skip" title="H_66.83008">
            <a:extLst>
              <a:ext uri="{FF2B5EF4-FFF2-40B4-BE49-F238E27FC236}">
                <a16:creationId xmlns:a16="http://schemas.microsoft.com/office/drawing/2014/main" id="{343E886E-9444-206B-D23D-429E7DA0F7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944532"/>
              </p:ext>
            </p:extLst>
          </p:nvPr>
        </p:nvGraphicFramePr>
        <p:xfrm>
          <a:off x="531462" y="5576903"/>
          <a:ext cx="4370706" cy="848742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</a:tbl>
          </a:graphicData>
        </a:graphic>
      </p:graphicFrame>
      <p:pic>
        <p:nvPicPr>
          <p:cNvPr id="7" name="yt_image_13246_skip" title="H_100.66961">
            <a:extLst>
              <a:ext uri="{FF2B5EF4-FFF2-40B4-BE49-F238E27FC236}">
                <a16:creationId xmlns:a16="http://schemas.microsoft.com/office/drawing/2014/main" id="{0C630CC2-095E-194F-1E66-78D289574A99}"/>
              </a:ex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87862" y="5270486"/>
            <a:ext cx="1701939" cy="127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E8C82C3-099A-2243-C5C7-64971C59EEA6}"/>
              </a:ext>
            </a:extLst>
          </p:cNvPr>
          <p:cNvSpPr txBox="1"/>
          <p:nvPr/>
        </p:nvSpPr>
        <p:spPr>
          <a:xfrm>
            <a:off x="1355970" y="50415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9" name="yt_shape_13249"/>
          <p:cNvSpPr txBox="1"/>
          <p:nvPr/>
        </p:nvSpPr>
        <p:spPr>
          <a:xfrm>
            <a:off x="540000" y="900000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利用勾股定理测量</a:t>
            </a:r>
          </a:p>
        </p:txBody>
      </p:sp>
      <p:sp>
        <p:nvSpPr>
          <p:cNvPr id="13250" name="yt_shape_1325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一场暴雨过后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垂直于地面的一棵树在距地面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米处折断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恰好碰到地面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经测量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则树高为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254" name="yt_table_13254_skip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1646236"/>
                  </p:ext>
                </p:extLst>
              </p:nvPr>
            </p:nvGraphicFramePr>
            <p:xfrm>
              <a:off x="596444" y="4293096"/>
              <a:ext cx="5225034" cy="929260"/>
            </p:xfrm>
            <a:graphic>
              <a:graphicData uri="http://schemas.openxmlformats.org/drawingml/2006/table">
                <a:tbl>
                  <a:tblPr/>
                  <a:tblGrid>
                    <a:gridCol w="3612007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  <a:gridCol w="1613027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254" name="yt_table_13254_skip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1646236"/>
                  </p:ext>
                </p:extLst>
              </p:nvPr>
            </p:nvGraphicFramePr>
            <p:xfrm>
              <a:off x="596444" y="4293096"/>
              <a:ext cx="5225034" cy="929260"/>
            </p:xfrm>
            <a:graphic>
              <a:graphicData uri="http://schemas.openxmlformats.org/drawingml/2006/table">
                <a:tbl>
                  <a:tblPr/>
                  <a:tblGrid>
                    <a:gridCol w="3612007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  <a:gridCol w="1613027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44688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3774" t="-3896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9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263" r="-44688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51" name="yt_shape_13251_skip" title="H_123.1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0606" y="2535419"/>
            <a:ext cx="1850787" cy="1564344"/>
            <a:chOff x="0" y="0"/>
            <a:chExt cx="1850787" cy="1564344"/>
          </a:xfrm>
        </p:grpSpPr>
        <p:pic>
          <p:nvPicPr>
            <p:cNvPr id="2" name="yt_image_1325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50787" cy="1168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3" name="yt_shape_13253"/>
            <p:cNvSpPr txBox="1"/>
            <p:nvPr/>
          </p:nvSpPr>
          <p:spPr>
            <a:xfrm>
              <a:off x="392112" y="12043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26298">
            <a:extLst>
              <a:ext uri="{FF2B5EF4-FFF2-40B4-BE49-F238E27FC236}">
                <a16:creationId xmlns:a16="http://schemas.microsoft.com/office/drawing/2014/main" id="{89DC576B-4367-6A0C-2D91-148D9282E4B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D2C3DDF-E02B-F387-DCCE-0B1F723E2ADA}"/>
              </a:ext>
            </a:extLst>
          </p:cNvPr>
          <p:cNvSpPr txBox="1"/>
          <p:nvPr/>
        </p:nvSpPr>
        <p:spPr>
          <a:xfrm>
            <a:off x="6155583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5" name="yt_shape_13255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我国古代数学著作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中记载了一个问题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今有池方一丈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jiā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生其中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出水一尺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引葭赴岸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适与岸齐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问水深几何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尺是长度单位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其大意为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有一个水池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水面是一个边长为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在水池正中央有一根芦苇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它高出水面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如果把这根芦苇拉向水池一边的中点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它的顶端恰好到达池边的水面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水的深度是多少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则水深为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59" name="yt_table_1325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396909"/>
              </p:ext>
            </p:extLst>
          </p:nvPr>
        </p:nvGraphicFramePr>
        <p:xfrm>
          <a:off x="540119" y="5745814"/>
          <a:ext cx="9017763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2470277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grpSp>
        <p:nvGrpSpPr>
          <p:cNvPr id="13256" name="yt_shape_13256_skip" title="H_145.21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8055" y="3608960"/>
            <a:ext cx="1155889" cy="1844280"/>
            <a:chOff x="0" y="0"/>
            <a:chExt cx="1155889" cy="1844280"/>
          </a:xfrm>
        </p:grpSpPr>
        <p:pic>
          <p:nvPicPr>
            <p:cNvPr id="2" name="yt_image_1325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55889" cy="1448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8" name="yt_shape_13258"/>
            <p:cNvSpPr txBox="1"/>
            <p:nvPr/>
          </p:nvSpPr>
          <p:spPr>
            <a:xfrm>
              <a:off x="44663" y="14842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126E2E-DD9B-9938-1ECF-F17A46A6C5AF}"/>
              </a:ext>
            </a:extLst>
          </p:cNvPr>
          <p:cNvSpPr txBox="1"/>
          <p:nvPr/>
        </p:nvSpPr>
        <p:spPr>
          <a:xfrm>
            <a:off x="9746507" y="2755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1" name="yt_shape_13261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利用相似三角形测量</a:t>
            </a:r>
          </a:p>
        </p:txBody>
      </p:sp>
      <p:sp>
        <p:nvSpPr>
          <p:cNvPr id="13262" name="yt_shape_13262"/>
          <p:cNvSpPr txBox="1"/>
          <p:nvPr/>
        </p:nvSpPr>
        <p:spPr>
          <a:xfrm>
            <a:off x="540119" y="139687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要测量河两岸相对的两点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向前走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处立一根标杆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然后方向不变继续朝前走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处沿垂直于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的方向再走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目标物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标杆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66" name="yt_shape_13266"/>
          <p:cNvSpPr txBox="1"/>
          <p:nvPr/>
        </p:nvSpPr>
        <p:spPr>
          <a:xfrm>
            <a:off x="540000" y="52981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63" name="yt_shape_13263" title="H_140.065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2286" y="3468934"/>
            <a:ext cx="2067427" cy="1778832"/>
            <a:chOff x="0" y="0"/>
            <a:chExt cx="2067427" cy="1778832"/>
          </a:xfrm>
        </p:grpSpPr>
        <p:pic>
          <p:nvPicPr>
            <p:cNvPr id="2" name="yt_image_1326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7427" cy="1382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5" name="yt_shape_13265"/>
            <p:cNvSpPr txBox="1"/>
            <p:nvPr/>
          </p:nvSpPr>
          <p:spPr>
            <a:xfrm>
              <a:off x="500432" y="14188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26329">
            <a:extLst>
              <a:ext uri="{FF2B5EF4-FFF2-40B4-BE49-F238E27FC236}">
                <a16:creationId xmlns:a16="http://schemas.microsoft.com/office/drawing/2014/main" id="{8100CC0D-CE9A-430D-533A-B464EBF9CF6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E06A748-D9A9-525C-FC06-CC64473512FC}"/>
              </a:ext>
            </a:extLst>
          </p:cNvPr>
          <p:cNvSpPr txBox="1"/>
          <p:nvPr/>
        </p:nvSpPr>
        <p:spPr>
          <a:xfrm>
            <a:off x="2955183" y="277653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7" name="yt_shape_13267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为了估算河的宽度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我们可以在河对岸选定一个目标点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在近岸取点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共线且直线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与河垂直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接着再过点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上选择适当的点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且垂直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求河的宽度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271" name="yt_shape_13271"/>
          <p:cNvSpPr txBox="1"/>
          <p:nvPr/>
        </p:nvSpPr>
        <p:spPr>
          <a:xfrm>
            <a:off x="540000" y="53001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68" name="yt_shape_13268" title="H_179.35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3160746"/>
            <a:ext cx="1777854" cy="2277792"/>
            <a:chOff x="0" y="0"/>
            <a:chExt cx="1777854" cy="2277792"/>
          </a:xfrm>
        </p:grpSpPr>
        <p:pic>
          <p:nvPicPr>
            <p:cNvPr id="2" name="yt_image_13268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7854" cy="1881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70" name="yt_shape_13270"/>
            <p:cNvSpPr txBox="1"/>
            <p:nvPr/>
          </p:nvSpPr>
          <p:spPr>
            <a:xfrm>
              <a:off x="355646" y="19177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272">
                <a:extLst>
                  <a:ext uri="{FF2B5EF4-FFF2-40B4-BE49-F238E27FC236}">
                    <a16:creationId xmlns:a16="http://schemas.microsoft.com/office/drawing/2014/main" id="{DEE8EAB0-9C39-2DCE-6512-1B4FD7F5CFAE}"/>
                  </a:ext>
                </a:extLst>
              </p:cNvPr>
              <p:cNvSpPr txBox="1"/>
              <p:nvPr/>
            </p:nvSpPr>
            <p:spPr>
              <a:xfrm>
                <a:off x="548377" y="2924944"/>
                <a:ext cx="4906792" cy="24459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根据题意得出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QR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PQR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PST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𝑃𝑄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𝑄𝑆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𝑄𝑅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𝑆𝑇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𝑃𝑄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3272">
                <a:extLst>
                  <a:ext uri="{FF2B5EF4-FFF2-40B4-BE49-F238E27FC236}">
                    <a16:creationId xmlns:a16="http://schemas.microsoft.com/office/drawing/2014/main" id="{DEE8EAB0-9C39-2DCE-6512-1B4FD7F5C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377" y="2924944"/>
                <a:ext cx="4906792" cy="2445991"/>
              </a:xfrm>
              <a:prstGeom prst="rect">
                <a:avLst/>
              </a:prstGeom>
              <a:blipFill>
                <a:blip r:embed="rId3"/>
                <a:stretch>
                  <a:fillRect l="-3851" t="-2244" r="-2112" b="-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3274">
            <a:extLst>
              <a:ext uri="{FF2B5EF4-FFF2-40B4-BE49-F238E27FC236}">
                <a16:creationId xmlns:a16="http://schemas.microsoft.com/office/drawing/2014/main" id="{8B8207A3-DF07-7BDC-A13D-3AD6B10CF13D}"/>
              </a:ext>
            </a:extLst>
          </p:cNvPr>
          <p:cNvSpPr txBox="1"/>
          <p:nvPr/>
        </p:nvSpPr>
        <p:spPr>
          <a:xfrm>
            <a:off x="550032" y="5490119"/>
            <a:ext cx="302647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河的宽度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5" name="yt_shape_13275"/>
          <p:cNvSpPr txBox="1"/>
          <p:nvPr/>
        </p:nvSpPr>
        <p:spPr>
          <a:xfrm>
            <a:off x="540000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构造相似三角形出错</a:t>
            </a:r>
          </a:p>
        </p:txBody>
      </p:sp>
      <p:sp>
        <p:nvSpPr>
          <p:cNvPr id="2" name="yt_shape_13276">
            <a:extLst>
              <a:ext uri="{FF2B5EF4-FFF2-40B4-BE49-F238E27FC236}">
                <a16:creationId xmlns:a16="http://schemas.microsoft.com/office/drawing/2014/main" id="{FDACE720-08CA-9713-2504-2F6F412B9EF5}"/>
              </a:ext>
            </a:extLst>
          </p:cNvPr>
          <p:cNvSpPr txBox="1"/>
          <p:nvPr/>
        </p:nvSpPr>
        <p:spPr>
          <a:xfrm>
            <a:off x="540001" y="141277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泉州六中月考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在阳光下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一名同学测得一根长为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米的竹竿的影长为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同时另一名同学测量树的高度时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发现树的影子不全落在地面上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有一部分落在教学楼的第一级台阶上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测得此台阶上影子长为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一级台阶高为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若此时落在地面上的影子长为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则树高为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4" name="yt_shape_13277" title="H_137.00409">
            <a:extLst>
              <a:ext uri="{FF2B5EF4-FFF2-40B4-BE49-F238E27FC236}">
                <a16:creationId xmlns:a16="http://schemas.microsoft.com/office/drawing/2014/main" id="{5C63E76A-741F-D2FD-41B1-0FB06DB8A8E3}"/>
              </a:ext>
            </a:extLst>
          </p:cNvPr>
          <p:cNvGrpSpPr/>
          <p:nvPr/>
        </p:nvGrpSpPr>
        <p:grpSpPr>
          <a:xfrm>
            <a:off x="5421180" y="3484838"/>
            <a:ext cx="1349402" cy="1739952"/>
            <a:chOff x="0" y="0"/>
            <a:chExt cx="1349402" cy="1739952"/>
          </a:xfrm>
        </p:grpSpPr>
        <p:pic>
          <p:nvPicPr>
            <p:cNvPr id="5" name="yt_image_13277">
              <a:extLst>
                <a:ext uri="{FF2B5EF4-FFF2-40B4-BE49-F238E27FC236}">
                  <a16:creationId xmlns:a16="http://schemas.microsoft.com/office/drawing/2014/main" id="{E27E327F-45D3-2748-76B0-DEDB2B80D3D6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49402" cy="1343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3279">
              <a:extLst>
                <a:ext uri="{FF2B5EF4-FFF2-40B4-BE49-F238E27FC236}">
                  <a16:creationId xmlns:a16="http://schemas.microsoft.com/office/drawing/2014/main" id="{3BADE11C-BD19-8F62-5DCE-46091C99C49D}"/>
                </a:ext>
              </a:extLst>
            </p:cNvPr>
            <p:cNvSpPr txBox="1"/>
            <p:nvPr/>
          </p:nvSpPr>
          <p:spPr>
            <a:xfrm>
              <a:off x="141420" y="13799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25044AF-D5FD-947D-B12A-437990C6411A}"/>
              </a:ext>
            </a:extLst>
          </p:cNvPr>
          <p:cNvSpPr txBox="1"/>
          <p:nvPr/>
        </p:nvSpPr>
        <p:spPr>
          <a:xfrm>
            <a:off x="7612789" y="2792434"/>
            <a:ext cx="1083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" name="yt_shape_1328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9e9b00d-18c8-48eb-b7b4-dc18efb70109.png&quot;}"/>
            </a:endParaRPr>
          </a:p>
        </p:txBody>
      </p:sp>
      <p:sp>
        <p:nvSpPr>
          <p:cNvPr id="13282" name="yt_shape_13282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的筷子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置于底面直径为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的圆柱形水杯中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设筷子露在杯子外面的长为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86" name="yt_shape_13286"/>
          <p:cNvSpPr txBox="1"/>
          <p:nvPr/>
        </p:nvSpPr>
        <p:spPr>
          <a:xfrm>
            <a:off x="540000" y="482955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83" name="yt_shape_13283" title="H_158.638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42305" y="2764510"/>
            <a:ext cx="1107388" cy="2014704"/>
            <a:chOff x="0" y="0"/>
            <a:chExt cx="1107388" cy="2014704"/>
          </a:xfrm>
        </p:grpSpPr>
        <p:pic>
          <p:nvPicPr>
            <p:cNvPr id="2" name="yt_image_1328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07388" cy="1618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85" name="yt_shape_13285"/>
            <p:cNvSpPr txBox="1"/>
            <p:nvPr/>
          </p:nvSpPr>
          <p:spPr>
            <a:xfrm>
              <a:off x="20413" y="16547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287" name="yt_shape_13287"/>
          <p:cNvSpPr txBox="1"/>
          <p:nvPr/>
        </p:nvSpPr>
        <p:spPr>
          <a:xfrm>
            <a:off x="540119" y="520299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董玲同学为了测量校内旗杆高度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她把一面小镜子水平放在地面上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镜子离旗杆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她眼部以下距地面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当她离镜子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刚好由镜中看到旗杆顶端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则旗杆高度为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4" name="yt_shape_1683887626371">
            <a:extLst>
              <a:ext uri="{FF2B5EF4-FFF2-40B4-BE49-F238E27FC236}">
                <a16:creationId xmlns:a16="http://schemas.microsoft.com/office/drawing/2014/main" id="{D88127EC-BDCF-8728-3D01-3857E29387C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C4AECF1-874B-349B-2BAD-879B3A381A54}"/>
              </a:ext>
            </a:extLst>
          </p:cNvPr>
          <p:cNvSpPr txBox="1"/>
          <p:nvPr/>
        </p:nvSpPr>
        <p:spPr>
          <a:xfrm>
            <a:off x="8136782" y="2081393"/>
            <a:ext cx="1540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9466C2-839C-D6F6-F891-6B3E2BBA26B5}"/>
              </a:ext>
            </a:extLst>
          </p:cNvPr>
          <p:cNvSpPr txBox="1"/>
          <p:nvPr/>
        </p:nvSpPr>
        <p:spPr>
          <a:xfrm>
            <a:off x="2583708" y="6107167"/>
            <a:ext cx="778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8" name="yt_shape_1328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ca67a59-d50d-4711-be03-8f3f02ec6f25.png&quot;}"/>
            </a:endParaRPr>
          </a:p>
        </p:txBody>
      </p:sp>
      <p:sp>
        <p:nvSpPr>
          <p:cNvPr id="13289" name="yt_shape_13289"/>
          <p:cNvSpPr txBox="1"/>
          <p:nvPr/>
        </p:nvSpPr>
        <p:spPr>
          <a:xfrm>
            <a:off x="540119" y="1661816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我国古代有这样一道数学问题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枯木一根直立地上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高二丈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周三尺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有葛藤自根缠绕而上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五周而达其顶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问葛藤之长几何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把枯木看作一个圆柱体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因一丈是十尺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则该圆柱的高为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底面周长是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有葛藤自点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处缠绕而上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绕五周后其末端恰好到达点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则问题中葛藤的最短长度是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93" name="yt_shape_13293"/>
          <p:cNvSpPr txBox="1"/>
          <p:nvPr/>
        </p:nvSpPr>
        <p:spPr>
          <a:xfrm>
            <a:off x="540000" y="62129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90" name="yt_shape_13290" title="H_153.43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6894" y="4214009"/>
            <a:ext cx="1618210" cy="1948608"/>
            <a:chOff x="0" y="0"/>
            <a:chExt cx="1618210" cy="1948608"/>
          </a:xfrm>
        </p:grpSpPr>
        <p:pic>
          <p:nvPicPr>
            <p:cNvPr id="2" name="yt_image_1329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8210" cy="1552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2" name="yt_shape_13292"/>
            <p:cNvSpPr txBox="1"/>
            <p:nvPr/>
          </p:nvSpPr>
          <p:spPr>
            <a:xfrm>
              <a:off x="199641" y="15886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26393">
            <a:extLst>
              <a:ext uri="{FF2B5EF4-FFF2-40B4-BE49-F238E27FC236}">
                <a16:creationId xmlns:a16="http://schemas.microsoft.com/office/drawing/2014/main" id="{06AB6ABE-D074-91C0-AA93-EE43DCCA6F4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067B02F-AE99-FCA0-D58C-B025723ACCB2}"/>
              </a:ext>
            </a:extLst>
          </p:cNvPr>
          <p:cNvSpPr txBox="1"/>
          <p:nvPr/>
        </p:nvSpPr>
        <p:spPr>
          <a:xfrm>
            <a:off x="2888508" y="351696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1357</Words>
  <Application>Microsoft Office PowerPoint</Application>
  <PresentationFormat>宽屏</PresentationFormat>
  <Paragraphs>73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2023-05-13T17:00:27Z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