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2" r:id="rId5"/>
    <p:sldId id="373" r:id="rId6"/>
    <p:sldId id="375" r:id="rId7"/>
    <p:sldId id="380" r:id="rId8"/>
    <p:sldId id="383" r:id="rId9"/>
    <p:sldId id="385" r:id="rId10"/>
    <p:sldId id="390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6" d="100"/>
          <a:sy n="86" d="100"/>
        </p:scale>
        <p:origin x="99" y="9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7" name="yt_image_107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9" name="yt_shape_10739"/>
          <p:cNvSpPr txBox="1"/>
          <p:nvPr/>
        </p:nvSpPr>
        <p:spPr>
          <a:xfrm>
            <a:off x="540119" y="15842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将一个一元二次方程化简后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当右边为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左边易于分解因式时用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因式分解法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解方程较简便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40" name="yt_shape_10740"/>
          <p:cNvSpPr txBox="1"/>
          <p:nvPr/>
        </p:nvSpPr>
        <p:spPr>
          <a:xfrm>
            <a:off x="540000" y="2506644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提公因式法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和运用公式法是因式分解的两种主要方法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41" name="yt_shape_10741"/>
          <p:cNvSpPr txBox="1"/>
          <p:nvPr/>
        </p:nvSpPr>
        <p:spPr>
          <a:xfrm>
            <a:off x="540000" y="2985947"/>
            <a:ext cx="9444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FF94D0-2A4C-078F-DF46-8BB3BBDE91A0}"/>
              </a:ext>
            </a:extLst>
          </p:cNvPr>
          <p:cNvSpPr txBox="1"/>
          <p:nvPr/>
        </p:nvSpPr>
        <p:spPr>
          <a:xfrm>
            <a:off x="9746507" y="15004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BD7493-D5B1-6FDF-6A79-B52AF2E8F000}"/>
              </a:ext>
            </a:extLst>
          </p:cNvPr>
          <p:cNvSpPr txBox="1"/>
          <p:nvPr/>
        </p:nvSpPr>
        <p:spPr>
          <a:xfrm>
            <a:off x="450108" y="19758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4F0AC-9189-1DF9-673B-E5D5065ADD71}"/>
              </a:ext>
            </a:extLst>
          </p:cNvPr>
          <p:cNvSpPr txBox="1"/>
          <p:nvPr/>
        </p:nvSpPr>
        <p:spPr>
          <a:xfrm>
            <a:off x="1127448" y="244764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提公因式法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C26829-C312-5681-6358-5FAB975773CB}"/>
              </a:ext>
            </a:extLst>
          </p:cNvPr>
          <p:cNvSpPr txBox="1"/>
          <p:nvPr/>
        </p:nvSpPr>
        <p:spPr>
          <a:xfrm>
            <a:off x="7204801" y="293914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64144F-ADC6-FEC3-3D25-31C322524FC8}"/>
              </a:ext>
            </a:extLst>
          </p:cNvPr>
          <p:cNvSpPr txBox="1"/>
          <p:nvPr/>
        </p:nvSpPr>
        <p:spPr>
          <a:xfrm>
            <a:off x="8812939" y="29391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已知等腰三角形的两边长分别是一元二次方程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则该等腰三角形的底边长为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3" name="yt_table_1080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198659"/>
              </p:ext>
            </p:extLst>
          </p:nvPr>
        </p:nvGraphicFramePr>
        <p:xfrm>
          <a:off x="540000" y="2011799"/>
          <a:ext cx="76574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10805" name="yt_shape_10805"/>
          <p:cNvSpPr txBox="1"/>
          <p:nvPr/>
        </p:nvSpPr>
        <p:spPr>
          <a:xfrm>
            <a:off x="540000" y="2706076"/>
            <a:ext cx="7367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119" y="31853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得到的两根均为整数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807" name="yt_image_1080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000" y="4225633"/>
            <a:ext cx="11520000" cy="39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EE2ECC-2DBA-D3FD-3E61-6F90CBDF9A02}"/>
              </a:ext>
            </a:extLst>
          </p:cNvPr>
          <p:cNvSpPr txBox="1"/>
          <p:nvPr/>
        </p:nvSpPr>
        <p:spPr>
          <a:xfrm>
            <a:off x="5936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A8ABA7-184E-F94F-85B8-2B6FBEE1CB75}"/>
              </a:ext>
            </a:extLst>
          </p:cNvPr>
          <p:cNvSpPr txBox="1"/>
          <p:nvPr/>
        </p:nvSpPr>
        <p:spPr>
          <a:xfrm>
            <a:off x="6831739" y="26592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E7BDE4-DBEA-BA0E-A190-EE783E766029}"/>
              </a:ext>
            </a:extLst>
          </p:cNvPr>
          <p:cNvSpPr txBox="1"/>
          <p:nvPr/>
        </p:nvSpPr>
        <p:spPr>
          <a:xfrm>
            <a:off x="1059708" y="3614061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7ef2a41-d3fc-443a-96da-e1b668ffcf3e.png&quot;}"/>
            </a:endParaRPr>
          </a:p>
        </p:txBody>
      </p:sp>
      <p:sp>
        <p:nvSpPr>
          <p:cNvPr id="10743" name="yt_shape_10743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用因式分解法解一元二次方程</a:t>
            </a:r>
          </a:p>
        </p:txBody>
      </p:sp>
      <p:sp>
        <p:nvSpPr>
          <p:cNvPr id="10744" name="yt_shape_10744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可以运用因式分解法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将此方程化为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从而得到两个一元一次方程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进而得到原方程的解为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这种解法体现的数学思想是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5" name="yt_table_1074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042552"/>
              </p:ext>
            </p:extLst>
          </p:nvPr>
        </p:nvGraphicFramePr>
        <p:xfrm>
          <a:off x="540000" y="3759787"/>
          <a:ext cx="5877243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转化思想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函数思想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数形结合思想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方程思想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pic>
        <p:nvPicPr>
          <p:cNvPr id="3" name="yt_shape_1683887411226">
            <a:extLst>
              <a:ext uri="{FF2B5EF4-FFF2-40B4-BE49-F238E27FC236}">
                <a16:creationId xmlns:a16="http://schemas.microsoft.com/office/drawing/2014/main" id="{BF96F794-F6D0-8B7A-9DB6-C45E0625658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11243">
            <a:extLst>
              <a:ext uri="{FF2B5EF4-FFF2-40B4-BE49-F238E27FC236}">
                <a16:creationId xmlns:a16="http://schemas.microsoft.com/office/drawing/2014/main" id="{F6C12018-2EBB-F7B7-A084-1153CC97BEE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D8ADE7-9B4B-FE69-39BB-A22A284A8CAD}"/>
              </a:ext>
            </a:extLst>
          </p:cNvPr>
          <p:cNvSpPr txBox="1"/>
          <p:nvPr/>
        </p:nvSpPr>
        <p:spPr>
          <a:xfrm>
            <a:off x="6325446" y="30720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7" name="yt_shape_10747"/>
          <p:cNvSpPr txBox="1"/>
          <p:nvPr/>
        </p:nvSpPr>
        <p:spPr>
          <a:xfrm>
            <a:off x="540000" y="90000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8" name="yt_table_1074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245736"/>
              </p:ext>
            </p:extLst>
          </p:nvPr>
        </p:nvGraphicFramePr>
        <p:xfrm>
          <a:off x="540000" y="1531667"/>
          <a:ext cx="7270750" cy="1697484"/>
        </p:xfrm>
        <a:graphic>
          <a:graphicData uri="http://schemas.openxmlformats.org/drawingml/2006/table">
            <a:tbl>
              <a:tblPr/>
              <a:tblGrid>
                <a:gridCol w="727075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sp>
        <p:nvSpPr>
          <p:cNvPr id="10750" name="yt_shape_10750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51" name="yt_table_1075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523446"/>
              </p:ext>
            </p:extLst>
          </p:nvPr>
        </p:nvGraphicFramePr>
        <p:xfrm>
          <a:off x="540000" y="4391363"/>
          <a:ext cx="7145656" cy="848742"/>
        </p:xfrm>
        <a:graphic>
          <a:graphicData uri="http://schemas.openxmlformats.org/drawingml/2006/table">
            <a:tbl>
              <a:tblPr/>
              <a:tblGrid>
                <a:gridCol w="4191318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954338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10753" name="yt_shape_10753"/>
          <p:cNvSpPr txBox="1"/>
          <p:nvPr/>
        </p:nvSpPr>
        <p:spPr>
          <a:xfrm>
            <a:off x="540119" y="55099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将左边分解后有一个因式为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200370-4F80-D197-47ED-F4FCEB1C0304}"/>
              </a:ext>
            </a:extLst>
          </p:cNvPr>
          <p:cNvSpPr txBox="1"/>
          <p:nvPr/>
        </p:nvSpPr>
        <p:spPr>
          <a:xfrm>
            <a:off x="6241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412C4A-3A21-A930-5A38-381C9D57CFBE}"/>
              </a:ext>
            </a:extLst>
          </p:cNvPr>
          <p:cNvSpPr txBox="1"/>
          <p:nvPr/>
        </p:nvSpPr>
        <p:spPr>
          <a:xfrm>
            <a:off x="1059708" y="370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38198C-9B82-D5F9-0AA8-8E41E01D514A}"/>
              </a:ext>
            </a:extLst>
          </p:cNvPr>
          <p:cNvSpPr txBox="1"/>
          <p:nvPr/>
        </p:nvSpPr>
        <p:spPr>
          <a:xfrm>
            <a:off x="1669308" y="593859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4" name="yt_shape_10754"/>
          <p:cNvSpPr txBox="1"/>
          <p:nvPr/>
        </p:nvSpPr>
        <p:spPr>
          <a:xfrm>
            <a:off x="540000" y="900000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55" name="yt_shape_10755"/>
          <p:cNvSpPr txBox="1"/>
          <p:nvPr/>
        </p:nvSpPr>
        <p:spPr>
          <a:xfrm>
            <a:off x="540000" y="1379303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56" name="yt_shape_10756"/>
          <p:cNvSpPr txBox="1"/>
          <p:nvPr/>
        </p:nvSpPr>
        <p:spPr>
          <a:xfrm>
            <a:off x="540000" y="1858606"/>
            <a:ext cx="53508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57" name="yt_shape_10757"/>
          <p:cNvSpPr txBox="1"/>
          <p:nvPr/>
        </p:nvSpPr>
        <p:spPr>
          <a:xfrm>
            <a:off x="6600056" y="1326354"/>
            <a:ext cx="379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58" name="yt_shape_10758"/>
              <p:cNvSpPr txBox="1"/>
              <p:nvPr/>
            </p:nvSpPr>
            <p:spPr>
              <a:xfrm>
                <a:off x="6600056" y="1805657"/>
                <a:ext cx="4871526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58" name="yt_shape_107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1805657"/>
                <a:ext cx="4871526" cy="1602426"/>
              </a:xfrm>
              <a:prstGeom prst="rect">
                <a:avLst/>
              </a:prstGeom>
              <a:blipFill>
                <a:blip r:embed="rId2"/>
                <a:stretch>
                  <a:fillRect l="-3880" t="-3042" r="-275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60" name="yt_shape_10760"/>
          <p:cNvSpPr txBox="1"/>
          <p:nvPr/>
        </p:nvSpPr>
        <p:spPr>
          <a:xfrm>
            <a:off x="540000" y="3876490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61" name="yt_shape_10761"/>
          <p:cNvSpPr txBox="1"/>
          <p:nvPr/>
        </p:nvSpPr>
        <p:spPr>
          <a:xfrm>
            <a:off x="540000" y="4355793"/>
            <a:ext cx="270106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762">
            <a:extLst>
              <a:ext uri="{FF2B5EF4-FFF2-40B4-BE49-F238E27FC236}">
                <a16:creationId xmlns:a16="http://schemas.microsoft.com/office/drawing/2014/main" id="{81416980-4699-F649-130B-3ED83577C77A}"/>
              </a:ext>
            </a:extLst>
          </p:cNvPr>
          <p:cNvSpPr txBox="1"/>
          <p:nvPr/>
        </p:nvSpPr>
        <p:spPr>
          <a:xfrm>
            <a:off x="6600056" y="3876490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63">
                <a:extLst>
                  <a:ext uri="{FF2B5EF4-FFF2-40B4-BE49-F238E27FC236}">
                    <a16:creationId xmlns:a16="http://schemas.microsoft.com/office/drawing/2014/main" id="{F23B551C-56EF-4818-E740-353676BE2950}"/>
                  </a:ext>
                </a:extLst>
              </p:cNvPr>
              <p:cNvSpPr txBox="1"/>
              <p:nvPr/>
            </p:nvSpPr>
            <p:spPr>
              <a:xfrm>
                <a:off x="6600056" y="4355793"/>
                <a:ext cx="4735271" cy="1601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763">
                <a:extLst>
                  <a:ext uri="{FF2B5EF4-FFF2-40B4-BE49-F238E27FC236}">
                    <a16:creationId xmlns:a16="http://schemas.microsoft.com/office/drawing/2014/main" id="{F23B551C-56EF-4818-E740-353676BE29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4355793"/>
                <a:ext cx="4735271" cy="1601464"/>
              </a:xfrm>
              <a:prstGeom prst="rect">
                <a:avLst/>
              </a:prstGeom>
              <a:blipFill>
                <a:blip r:embed="rId3"/>
                <a:stretch>
                  <a:fillRect l="-3995" t="-3435" r="-296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6" grpId="0" build="allAtOnce"/>
      <p:bldP spid="10758" grpId="0" build="allAtOnce"/>
      <p:bldP spid="10761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方程两边同除以含有未知数的式子导致失根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766">
                <a:extLst>
                  <a:ext uri="{FF2B5EF4-FFF2-40B4-BE49-F238E27FC236}">
                    <a16:creationId xmlns:a16="http://schemas.microsoft.com/office/drawing/2014/main" id="{5EDF2409-0909-9C96-7368-08060BD0171E}"/>
                  </a:ext>
                </a:extLst>
              </p:cNvPr>
              <p:cNvSpPr txBox="1"/>
              <p:nvPr/>
            </p:nvSpPr>
            <p:spPr>
              <a:xfrm>
                <a:off x="540000" y="1484784"/>
                <a:ext cx="11111999" cy="15944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先将方程两边同除以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从而解得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很显然方程漏掉了一个根是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因为其变形违背了等式的性质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方程两边所除以的代数式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有可能为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0766">
                <a:extLst>
                  <a:ext uri="{FF2B5EF4-FFF2-40B4-BE49-F238E27FC236}">
                    <a16:creationId xmlns:a16="http://schemas.microsoft.com/office/drawing/2014/main" id="{5EDF2409-0909-9C96-7368-08060BD017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11111999" cy="1594475"/>
              </a:xfrm>
              <a:prstGeom prst="rect">
                <a:avLst/>
              </a:prstGeom>
              <a:blipFill>
                <a:blip r:embed="rId2"/>
                <a:stretch>
                  <a:fillRect l="-1701" t="-4598" r="-1043" b="-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80AF2A-BD8A-6292-5439-DAAD4EC79D1C}"/>
                  </a:ext>
                </a:extLst>
              </p:cNvPr>
              <p:cNvSpPr txBox="1"/>
              <p:nvPr/>
            </p:nvSpPr>
            <p:spPr>
              <a:xfrm>
                <a:off x="6352313" y="1818474"/>
                <a:ext cx="10532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80AF2A-BD8A-6292-5439-DAAD4EC79D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313" y="1818474"/>
                <a:ext cx="1053212" cy="772808"/>
              </a:xfrm>
              <a:prstGeom prst="rect">
                <a:avLst/>
              </a:prstGeom>
              <a:blipFill>
                <a:blip r:embed="rId3"/>
                <a:stretch>
                  <a:fillRect l="-8671" b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4D9FC78-D79B-6BDB-68AF-D810C2E5C982}"/>
              </a:ext>
            </a:extLst>
          </p:cNvPr>
          <p:cNvCxnSpPr/>
          <p:nvPr/>
        </p:nvCxnSpPr>
        <p:spPr>
          <a:xfrm>
            <a:off x="6137524" y="2573624"/>
            <a:ext cx="14827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02957013-BDE9-75D6-78CC-78894C9FEA5A}"/>
              </a:ext>
            </a:extLst>
          </p:cNvPr>
          <p:cNvSpPr txBox="1"/>
          <p:nvPr/>
        </p:nvSpPr>
        <p:spPr>
          <a:xfrm>
            <a:off x="6680927" y="2592662"/>
            <a:ext cx="332485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8" name="yt_shape_1076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75f4da1-53b8-4ae1-b2f5-7ee0e6a228bc.png&quot;}"/>
            </a:endParaRPr>
          </a:p>
        </p:txBody>
      </p:sp>
      <p:sp>
        <p:nvSpPr>
          <p:cNvPr id="10769" name="yt_shape_10769"/>
          <p:cNvSpPr txBox="1"/>
          <p:nvPr/>
        </p:nvSpPr>
        <p:spPr>
          <a:xfrm>
            <a:off x="540000" y="1652711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下列一元二次方程中最适合用因式分解法解的是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70" name="yt_table_1077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529856"/>
              </p:ext>
            </p:extLst>
          </p:nvPr>
        </p:nvGraphicFramePr>
        <p:xfrm>
          <a:off x="540000" y="2284378"/>
          <a:ext cx="3817938" cy="1697484"/>
        </p:xfrm>
        <a:graphic>
          <a:graphicData uri="http://schemas.openxmlformats.org/drawingml/2006/table">
            <a:tbl>
              <a:tblPr/>
              <a:tblGrid>
                <a:gridCol w="3817938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10772" name="yt_shape_10772"/>
          <p:cNvSpPr txBox="1"/>
          <p:nvPr/>
        </p:nvSpPr>
        <p:spPr>
          <a:xfrm>
            <a:off x="540000" y="4032275"/>
            <a:ext cx="72054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73" name="yt_shape_10773"/>
          <p:cNvSpPr txBox="1"/>
          <p:nvPr/>
        </p:nvSpPr>
        <p:spPr>
          <a:xfrm>
            <a:off x="540119" y="45115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乐山实验外国语学校期中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74" name="yt_shape_10774"/>
          <p:cNvSpPr txBox="1"/>
          <p:nvPr/>
        </p:nvSpPr>
        <p:spPr>
          <a:xfrm>
            <a:off x="540119" y="5471013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11294">
            <a:extLst>
              <a:ext uri="{FF2B5EF4-FFF2-40B4-BE49-F238E27FC236}">
                <a16:creationId xmlns:a16="http://schemas.microsoft.com/office/drawing/2014/main" id="{C9789388-8EE1-303E-05D3-7ADE98F7BAA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AF3728-FB7C-2C50-9CC6-6E6524E1E70C}"/>
              </a:ext>
            </a:extLst>
          </p:cNvPr>
          <p:cNvSpPr txBox="1"/>
          <p:nvPr/>
        </p:nvSpPr>
        <p:spPr>
          <a:xfrm>
            <a:off x="7765189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C5157D-A307-2C7F-1C2A-0E3E2A83707B}"/>
              </a:ext>
            </a:extLst>
          </p:cNvPr>
          <p:cNvSpPr txBox="1"/>
          <p:nvPr/>
        </p:nvSpPr>
        <p:spPr>
          <a:xfrm>
            <a:off x="6900001" y="398547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07EC4B-B1AE-FAEF-CD93-9A5AD21CE075}"/>
              </a:ext>
            </a:extLst>
          </p:cNvPr>
          <p:cNvSpPr txBox="1"/>
          <p:nvPr/>
        </p:nvSpPr>
        <p:spPr>
          <a:xfrm>
            <a:off x="2447183" y="494026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E64CE8-00A0-657D-C3F1-15A5136D6C42}"/>
              </a:ext>
            </a:extLst>
          </p:cNvPr>
          <p:cNvSpPr txBox="1"/>
          <p:nvPr/>
        </p:nvSpPr>
        <p:spPr>
          <a:xfrm>
            <a:off x="5606748" y="5877272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5" name="yt_shape_10775"/>
          <p:cNvSpPr txBox="1"/>
          <p:nvPr/>
        </p:nvSpPr>
        <p:spPr>
          <a:xfrm>
            <a:off x="540000" y="90000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76" name="yt_shape_10776"/>
          <p:cNvSpPr txBox="1"/>
          <p:nvPr/>
        </p:nvSpPr>
        <p:spPr>
          <a:xfrm>
            <a:off x="540000" y="1379303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77" name="yt_shape_10777"/>
          <p:cNvSpPr txBox="1"/>
          <p:nvPr/>
        </p:nvSpPr>
        <p:spPr>
          <a:xfrm>
            <a:off x="540000" y="1858606"/>
            <a:ext cx="437619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78" name="yt_shape_10778"/>
          <p:cNvSpPr txBox="1"/>
          <p:nvPr/>
        </p:nvSpPr>
        <p:spPr>
          <a:xfrm>
            <a:off x="6096000" y="1328515"/>
            <a:ext cx="35554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79" name="yt_shape_10779"/>
          <p:cNvSpPr txBox="1"/>
          <p:nvPr/>
        </p:nvSpPr>
        <p:spPr>
          <a:xfrm>
            <a:off x="6096000" y="1807818"/>
            <a:ext cx="558967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780">
            <a:extLst>
              <a:ext uri="{FF2B5EF4-FFF2-40B4-BE49-F238E27FC236}">
                <a16:creationId xmlns:a16="http://schemas.microsoft.com/office/drawing/2014/main" id="{15039E99-6C9C-DAA0-CA68-DC02A544A3CB}"/>
              </a:ext>
            </a:extLst>
          </p:cNvPr>
          <p:cNvSpPr txBox="1"/>
          <p:nvPr/>
        </p:nvSpPr>
        <p:spPr>
          <a:xfrm>
            <a:off x="540000" y="3933056"/>
            <a:ext cx="4307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81">
                <a:extLst>
                  <a:ext uri="{FF2B5EF4-FFF2-40B4-BE49-F238E27FC236}">
                    <a16:creationId xmlns:a16="http://schemas.microsoft.com/office/drawing/2014/main" id="{D9C6DBDA-D5F2-A5A5-4936-5F9966A8B160}"/>
                  </a:ext>
                </a:extLst>
              </p:cNvPr>
              <p:cNvSpPr txBox="1"/>
              <p:nvPr/>
            </p:nvSpPr>
            <p:spPr>
              <a:xfrm>
                <a:off x="540000" y="4412359"/>
                <a:ext cx="5623334" cy="20799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781">
                <a:extLst>
                  <a:ext uri="{FF2B5EF4-FFF2-40B4-BE49-F238E27FC236}">
                    <a16:creationId xmlns:a16="http://schemas.microsoft.com/office/drawing/2014/main" id="{D9C6DBDA-D5F2-A5A5-4936-5F9966A8B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2359"/>
                <a:ext cx="5623334" cy="2079993"/>
              </a:xfrm>
              <a:prstGeom prst="rect">
                <a:avLst/>
              </a:prstGeom>
              <a:blipFill>
                <a:blip r:embed="rId2"/>
                <a:stretch>
                  <a:fillRect l="-3362" t="-2639" r="-2278" b="-3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77" grpId="0" build="allAtOnce"/>
      <p:bldP spid="10779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5fb6c15-0671-4476-86dd-1cc9518d4635.png&quot;}"/>
            </a:endParaRPr>
          </a:p>
        </p:txBody>
      </p:sp>
      <p:sp>
        <p:nvSpPr>
          <p:cNvPr id="10784" name="yt_shape_10784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遂宁南山国际学校月考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用两段等长的铁丝恰好可以分别围成一个正五边形和一个正六边形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其中正五边形的边长为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正六边形的边长为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求这两段铁丝的总长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785" name="yt_shape_10785" title="H_112.8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16280" y="3091007"/>
            <a:ext cx="2783847" cy="1432800"/>
            <a:chOff x="0" y="0"/>
            <a:chExt cx="2783847" cy="1432800"/>
          </a:xfrm>
        </p:grpSpPr>
        <p:pic>
          <p:nvPicPr>
            <p:cNvPr id="2" name="yt_image_107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83847" cy="103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87" name="yt_shape_10787"/>
            <p:cNvSpPr txBox="1"/>
            <p:nvPr/>
          </p:nvSpPr>
          <p:spPr>
            <a:xfrm>
              <a:off x="782459" y="10728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789" name="yt_shape_10789"/>
          <p:cNvSpPr txBox="1"/>
          <p:nvPr/>
        </p:nvSpPr>
        <p:spPr>
          <a:xfrm>
            <a:off x="603500" y="3219160"/>
            <a:ext cx="613629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shape_1683887411327">
            <a:extLst>
              <a:ext uri="{FF2B5EF4-FFF2-40B4-BE49-F238E27FC236}">
                <a16:creationId xmlns:a16="http://schemas.microsoft.com/office/drawing/2014/main" id="{591450ED-E2D1-13F6-830F-24E0ACFB8BD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yt_shape_10790">
            <a:extLst>
              <a:ext uri="{FF2B5EF4-FFF2-40B4-BE49-F238E27FC236}">
                <a16:creationId xmlns:a16="http://schemas.microsoft.com/office/drawing/2014/main" id="{9F1411D5-1AFD-B6E4-D992-F5F995EE3E55}"/>
              </a:ext>
            </a:extLst>
          </p:cNvPr>
          <p:cNvSpPr txBox="1"/>
          <p:nvPr/>
        </p:nvSpPr>
        <p:spPr>
          <a:xfrm>
            <a:off x="618686" y="4163807"/>
            <a:ext cx="673581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故正五边形的周长为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因为两段铁丝等长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所以这两段铁丝的总长为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9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1" name="yt_shape_10791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0b1f4bb1-1a64-497c-9269-0fd8736bca12.png&quot;}"/>
            </a:endParaRPr>
          </a:p>
        </p:txBody>
      </p:sp>
      <p:sp>
        <p:nvSpPr>
          <p:cNvPr id="10792" name="yt_shape_10792"/>
          <p:cNvSpPr txBox="1"/>
          <p:nvPr/>
        </p:nvSpPr>
        <p:spPr>
          <a:xfrm>
            <a:off x="4001243" y="1340501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利用十字相乘法解一元二次方程</a:t>
            </a:r>
          </a:p>
        </p:txBody>
      </p:sp>
      <p:pic>
        <p:nvPicPr>
          <p:cNvPr id="3" name="yt_shape_1683887411350">
            <a:extLst>
              <a:ext uri="{FF2B5EF4-FFF2-40B4-BE49-F238E27FC236}">
                <a16:creationId xmlns:a16="http://schemas.microsoft.com/office/drawing/2014/main" id="{F4C350D8-371E-2A4B-907E-0EAF6E455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633053"/>
            <a:ext cx="11520000" cy="816193"/>
          </a:xfrm>
          <a:prstGeom prst="rect">
            <a:avLst/>
          </a:prstGeom>
        </p:spPr>
      </p:pic>
      <p:sp>
        <p:nvSpPr>
          <p:cNvPr id="2" name="yt_shape_10793">
            <a:extLst>
              <a:ext uri="{FF2B5EF4-FFF2-40B4-BE49-F238E27FC236}">
                <a16:creationId xmlns:a16="http://schemas.microsoft.com/office/drawing/2014/main" id="{02989999-B5C0-E645-F93D-45460B58929B}"/>
              </a:ext>
            </a:extLst>
          </p:cNvPr>
          <p:cNvSpPr txBox="1"/>
          <p:nvPr/>
        </p:nvSpPr>
        <p:spPr>
          <a:xfrm>
            <a:off x="394486" y="1778863"/>
            <a:ext cx="10720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然后解决后面的问题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4" name="yt_shape_10794">
            <a:extLst>
              <a:ext uri="{FF2B5EF4-FFF2-40B4-BE49-F238E27FC236}">
                <a16:creationId xmlns:a16="http://schemas.microsoft.com/office/drawing/2014/main" id="{0873193D-5F14-2CDA-19C2-3E771B97DA6C}"/>
              </a:ext>
            </a:extLst>
          </p:cNvPr>
          <p:cNvSpPr txBox="1"/>
          <p:nvPr/>
        </p:nvSpPr>
        <p:spPr>
          <a:xfrm>
            <a:off x="394486" y="2258166"/>
            <a:ext cx="8342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二次三项式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5" name="yt_shape_10795">
            <a:extLst>
              <a:ext uri="{FF2B5EF4-FFF2-40B4-BE49-F238E27FC236}">
                <a16:creationId xmlns:a16="http://schemas.microsoft.com/office/drawing/2014/main" id="{5A14855B-7736-3815-7FE3-7DCB3693AC24}"/>
              </a:ext>
            </a:extLst>
          </p:cNvPr>
          <p:cNvSpPr txBox="1"/>
          <p:nvPr/>
        </p:nvSpPr>
        <p:spPr>
          <a:xfrm>
            <a:off x="394486" y="2737469"/>
            <a:ext cx="5761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可以这样解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6" name="yt_shape_10796">
            <a:extLst>
              <a:ext uri="{FF2B5EF4-FFF2-40B4-BE49-F238E27FC236}">
                <a16:creationId xmlns:a16="http://schemas.microsoft.com/office/drawing/2014/main" id="{C7CC394F-E1BE-E31F-E7A3-40A0D8CC630E}"/>
              </a:ext>
            </a:extLst>
          </p:cNvPr>
          <p:cNvSpPr txBox="1"/>
          <p:nvPr/>
        </p:nvSpPr>
        <p:spPr>
          <a:xfrm>
            <a:off x="394486" y="3216772"/>
            <a:ext cx="5931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0797">
            <a:extLst>
              <a:ext uri="{FF2B5EF4-FFF2-40B4-BE49-F238E27FC236}">
                <a16:creationId xmlns:a16="http://schemas.microsoft.com/office/drawing/2014/main" id="{E76A7344-1592-1531-BD3A-A15DF38FD749}"/>
              </a:ext>
            </a:extLst>
          </p:cNvPr>
          <p:cNvSpPr txBox="1"/>
          <p:nvPr/>
        </p:nvSpPr>
        <p:spPr>
          <a:xfrm>
            <a:off x="394486" y="3696075"/>
            <a:ext cx="2786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0798">
            <a:extLst>
              <a:ext uri="{FF2B5EF4-FFF2-40B4-BE49-F238E27FC236}">
                <a16:creationId xmlns:a16="http://schemas.microsoft.com/office/drawing/2014/main" id="{4C126C23-DDE4-1362-B334-AD9857819BCD}"/>
              </a:ext>
            </a:extLst>
          </p:cNvPr>
          <p:cNvSpPr txBox="1"/>
          <p:nvPr/>
        </p:nvSpPr>
        <p:spPr>
          <a:xfrm>
            <a:off x="394486" y="4175378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9" name="yt_shape_10799">
            <a:extLst>
              <a:ext uri="{FF2B5EF4-FFF2-40B4-BE49-F238E27FC236}">
                <a16:creationId xmlns:a16="http://schemas.microsoft.com/office/drawing/2014/main" id="{192A6133-14B3-8470-6B9F-5FEF680AB6B9}"/>
              </a:ext>
            </a:extLst>
          </p:cNvPr>
          <p:cNvSpPr txBox="1"/>
          <p:nvPr/>
        </p:nvSpPr>
        <p:spPr>
          <a:xfrm>
            <a:off x="394486" y="4638202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" name="yt_table_10800" title="H_133.66016">
            <a:extLst>
              <a:ext uri="{FF2B5EF4-FFF2-40B4-BE49-F238E27FC236}">
                <a16:creationId xmlns:a16="http://schemas.microsoft.com/office/drawing/2014/main" id="{5ED329CD-642A-B819-C651-3DC80DA687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400905"/>
              </p:ext>
            </p:extLst>
          </p:nvPr>
        </p:nvGraphicFramePr>
        <p:xfrm>
          <a:off x="418585" y="4990496"/>
          <a:ext cx="2954338" cy="1697484"/>
        </p:xfrm>
        <a:graphic>
          <a:graphicData uri="http://schemas.openxmlformats.org/drawingml/2006/table">
            <a:tbl>
              <a:tblPr/>
              <a:tblGrid>
                <a:gridCol w="2954338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F7CE4DA1-D19A-533A-9F3C-440541AF88CE}"/>
              </a:ext>
            </a:extLst>
          </p:cNvPr>
          <p:cNvSpPr txBox="1"/>
          <p:nvPr/>
        </p:nvSpPr>
        <p:spPr>
          <a:xfrm>
            <a:off x="5552750" y="45913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1544</Words>
  <Application>Microsoft Office PowerPoint</Application>
  <PresentationFormat>宽屏</PresentationFormat>
  <Paragraphs>111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2023-05-13T13:10:06Z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