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9" r:id="rId6"/>
    <p:sldId id="385" r:id="rId7"/>
    <p:sldId id="370" r:id="rId8"/>
    <p:sldId id="386" r:id="rId9"/>
    <p:sldId id="377" r:id="rId10"/>
    <p:sldId id="379" r:id="rId11"/>
    <p:sldId id="388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9" name="yt_shape_12499"/>
          <p:cNvSpPr txBox="1"/>
          <p:nvPr/>
        </p:nvSpPr>
        <p:spPr>
          <a:xfrm>
            <a:off x="540000" y="900000"/>
            <a:ext cx="469359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相似三角形与函数综合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500" name="yt_shape_12500"/>
              <p:cNvSpPr txBox="1"/>
              <p:nvPr/>
            </p:nvSpPr>
            <p:spPr>
              <a:xfrm>
                <a:off x="540119" y="1396872"/>
                <a:ext cx="10812465" cy="18685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上任意一点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的垂线与双曲线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500" name="yt_shape_125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0812465" cy="1868525"/>
              </a:xfrm>
              <a:prstGeom prst="rect">
                <a:avLst/>
              </a:prstGeom>
              <a:blipFill>
                <a:blip r:embed="rId2"/>
                <a:stretch>
                  <a:fillRect l="-1748" b="-9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05" name="yt_table_12505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476353"/>
              </p:ext>
            </p:extLst>
          </p:nvPr>
        </p:nvGraphicFramePr>
        <p:xfrm>
          <a:off x="540000" y="3316185"/>
          <a:ext cx="78098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</a:tbl>
          </a:graphicData>
        </a:graphic>
      </p:graphicFrame>
      <p:grpSp>
        <p:nvGrpSpPr>
          <p:cNvPr id="12502" name="yt_shape_12502_skip" title="H_151.69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320" y="3265397"/>
            <a:ext cx="2574646" cy="1926576"/>
            <a:chOff x="0" y="0"/>
            <a:chExt cx="2574646" cy="1926576"/>
          </a:xfrm>
        </p:grpSpPr>
        <p:pic>
          <p:nvPicPr>
            <p:cNvPr id="2" name="yt_image_1250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74646" cy="1530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04" name="yt_shape_12504"/>
            <p:cNvSpPr txBox="1"/>
            <p:nvPr/>
          </p:nvSpPr>
          <p:spPr>
            <a:xfrm>
              <a:off x="754042" y="15665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73127">
            <a:extLst>
              <a:ext uri="{FF2B5EF4-FFF2-40B4-BE49-F238E27FC236}">
                <a16:creationId xmlns:a16="http://schemas.microsoft.com/office/drawing/2014/main" id="{2F8DA1C3-F54A-AC7A-4A33-F0399CDE57F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1CD9661-F2EE-9ECF-69FD-F4C4B583678E}"/>
              </a:ext>
            </a:extLst>
          </p:cNvPr>
          <p:cNvSpPr txBox="1"/>
          <p:nvPr/>
        </p:nvSpPr>
        <p:spPr>
          <a:xfrm>
            <a:off x="1059708" y="27761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4" name="yt_shape_12574"/>
          <p:cNvSpPr txBox="1"/>
          <p:nvPr/>
        </p:nvSpPr>
        <p:spPr>
          <a:xfrm>
            <a:off x="540000" y="137822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中的两个结论是否仍然成立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请仅就图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的情形进行证明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如果不成立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575" name="yt_shape_12575"/>
              <p:cNvSpPr txBox="1"/>
              <p:nvPr/>
            </p:nvSpPr>
            <p:spPr>
              <a:xfrm>
                <a:off x="539881" y="2321181"/>
                <a:ext cx="10333726" cy="64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为顶点的四边形是平行四边形时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请直接写出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575" name="yt_shape_125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321181"/>
                <a:ext cx="10333726" cy="640112"/>
              </a:xfrm>
              <a:prstGeom prst="rect">
                <a:avLst/>
              </a:prstGeom>
              <a:blipFill>
                <a:blip r:embed="rId2"/>
                <a:stretch>
                  <a:fillRect l="-1829" r="-88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80" name="yt_shape_12580"/>
          <p:cNvSpPr txBox="1"/>
          <p:nvPr/>
        </p:nvSpPr>
        <p:spPr>
          <a:xfrm>
            <a:off x="540000" y="51571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77" name="yt_shape_12577" title="H_202.6021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2424" y="2961293"/>
            <a:ext cx="1514246" cy="2573047"/>
            <a:chOff x="0" y="0"/>
            <a:chExt cx="1514246" cy="2573047"/>
          </a:xfrm>
        </p:grpSpPr>
        <p:pic>
          <p:nvPicPr>
            <p:cNvPr id="2" name="yt_image_12577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4246" cy="2177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79" name="yt_shape_12579"/>
            <p:cNvSpPr txBox="1"/>
            <p:nvPr/>
          </p:nvSpPr>
          <p:spPr>
            <a:xfrm>
              <a:off x="223842" y="2213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2572">
            <a:extLst>
              <a:ext uri="{FF2B5EF4-FFF2-40B4-BE49-F238E27FC236}">
                <a16:creationId xmlns:a16="http://schemas.microsoft.com/office/drawing/2014/main" id="{B818A95F-D64E-C49E-FA25-92F8A5203BFD}"/>
              </a:ext>
            </a:extLst>
          </p:cNvPr>
          <p:cNvSpPr txBox="1"/>
          <p:nvPr/>
        </p:nvSpPr>
        <p:spPr>
          <a:xfrm>
            <a:off x="467127" y="906899"/>
            <a:ext cx="50943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2581">
            <a:extLst>
              <a:ext uri="{FF2B5EF4-FFF2-40B4-BE49-F238E27FC236}">
                <a16:creationId xmlns:a16="http://schemas.microsoft.com/office/drawing/2014/main" id="{21527A32-BD6C-E856-0877-345455571C48}"/>
              </a:ext>
            </a:extLst>
          </p:cNvPr>
          <p:cNvSpPr txBox="1"/>
          <p:nvPr/>
        </p:nvSpPr>
        <p:spPr>
          <a:xfrm>
            <a:off x="539881" y="3147081"/>
            <a:ext cx="570989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两结论仍然成立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BAB'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6" name="yt_image_12582">
            <a:extLst>
              <a:ext uri="{FF2B5EF4-FFF2-40B4-BE49-F238E27FC236}">
                <a16:creationId xmlns:a16="http://schemas.microsoft.com/office/drawing/2014/main" id="{9DF225A4-66C9-47A7-ADFD-24A2C3A26D29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6402" y="4241516"/>
            <a:ext cx="1559194" cy="200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584">
                <a:extLst>
                  <a:ext uri="{FF2B5EF4-FFF2-40B4-BE49-F238E27FC236}">
                    <a16:creationId xmlns:a16="http://schemas.microsoft.com/office/drawing/2014/main" id="{9E87A3B5-5BD7-08B6-5656-FE8BB1EE1795}"/>
                  </a:ext>
                </a:extLst>
              </p:cNvPr>
              <p:cNvSpPr txBox="1"/>
              <p:nvPr/>
            </p:nvSpPr>
            <p:spPr>
              <a:xfrm>
                <a:off x="623392" y="764704"/>
                <a:ext cx="8975021" cy="39108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EB'D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BB'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EDB'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EB'D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是正方形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EDB'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2" name="yt_shape_12584">
                <a:extLst>
                  <a:ext uri="{FF2B5EF4-FFF2-40B4-BE49-F238E27FC236}">
                    <a16:creationId xmlns:a16="http://schemas.microsoft.com/office/drawing/2014/main" id="{9E87A3B5-5BD7-08B6-5656-FE8BB1EE17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764704"/>
                <a:ext cx="8975021" cy="3910879"/>
              </a:xfrm>
              <a:prstGeom prst="rect">
                <a:avLst/>
              </a:prstGeom>
              <a:blipFill>
                <a:blip r:embed="rId2"/>
                <a:stretch>
                  <a:fillRect l="-2037" r="-1154" b="-3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2">
                <a:extLst>
                  <a:ext uri="{FF2B5EF4-FFF2-40B4-BE49-F238E27FC236}">
                    <a16:creationId xmlns:a16="http://schemas.microsoft.com/office/drawing/2014/main" id="{64F3F415-C723-FA78-3200-0A812EBCBECC}"/>
                  </a:ext>
                </a:extLst>
              </p:cNvPr>
              <p:cNvSpPr txBox="1"/>
              <p:nvPr/>
            </p:nvSpPr>
            <p:spPr>
              <a:xfrm>
                <a:off x="642120" y="4731040"/>
                <a:ext cx="8063105" cy="1694375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EDB'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EDB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EDB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B'DB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B'DB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𝐵𝐵</m:t>
                        </m:r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yt_shape_2">
                <a:extLst>
                  <a:ext uri="{FF2B5EF4-FFF2-40B4-BE49-F238E27FC236}">
                    <a16:creationId xmlns:a16="http://schemas.microsoft.com/office/drawing/2014/main" id="{64F3F415-C723-FA78-3200-0A812EBCBE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120" y="4731040"/>
                <a:ext cx="8063105" cy="1694375"/>
              </a:xfrm>
              <a:prstGeom prst="rect">
                <a:avLst/>
              </a:prstGeom>
              <a:blipFill>
                <a:blip r:embed="rId3"/>
                <a:stretch>
                  <a:fillRect l="-2268" t="-4676" r="-1512" b="-5396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07" name="yt_shape_12507"/>
              <p:cNvSpPr txBox="1"/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07" name="yt_shape_12507" descr="{&quot;rangeId&quot;: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12" name="yt_shape_12512"/>
          <p:cNvSpPr txBox="1"/>
          <p:nvPr/>
        </p:nvSpPr>
        <p:spPr>
          <a:xfrm>
            <a:off x="540000" y="42001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09" name="yt_shape_12509" title="H_151.69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1884" y="2223202"/>
            <a:ext cx="1708230" cy="1926576"/>
            <a:chOff x="0" y="0"/>
            <a:chExt cx="1708230" cy="1926576"/>
          </a:xfrm>
        </p:grpSpPr>
        <p:pic>
          <p:nvPicPr>
            <p:cNvPr id="2" name="yt_image_1250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8230" cy="1530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11" name="yt_shape_12511"/>
            <p:cNvSpPr txBox="1"/>
            <p:nvPr/>
          </p:nvSpPr>
          <p:spPr>
            <a:xfrm>
              <a:off x="320834" y="15665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E878983-1772-C308-197E-A565BEF8DDE0}"/>
              </a:ext>
            </a:extLst>
          </p:cNvPr>
          <p:cNvSpPr txBox="1"/>
          <p:nvPr/>
        </p:nvSpPr>
        <p:spPr>
          <a:xfrm>
            <a:off x="9576646" y="1538042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13" name="yt_shape_12513"/>
              <p:cNvSpPr txBox="1"/>
              <p:nvPr/>
            </p:nvSpPr>
            <p:spPr>
              <a:xfrm>
                <a:off x="540000" y="722890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长的最小值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513" name="yt_shape_125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22890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18" name="yt_shape_12518"/>
          <p:cNvSpPr txBox="1"/>
          <p:nvPr/>
        </p:nvSpPr>
        <p:spPr>
          <a:xfrm>
            <a:off x="539881" y="421360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15" name="yt_shape_12515" title="H_167.6930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297" y="1957172"/>
            <a:ext cx="1625050" cy="2129702"/>
            <a:chOff x="0" y="0"/>
            <a:chExt cx="1625050" cy="2129702"/>
          </a:xfrm>
        </p:grpSpPr>
        <p:pic>
          <p:nvPicPr>
            <p:cNvPr id="2" name="yt_image_1251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5050" cy="1733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17" name="yt_shape_12517"/>
            <p:cNvSpPr txBox="1"/>
            <p:nvPr/>
          </p:nvSpPr>
          <p:spPr>
            <a:xfrm>
              <a:off x="279244" y="17697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2519">
            <a:extLst>
              <a:ext uri="{FF2B5EF4-FFF2-40B4-BE49-F238E27FC236}">
                <a16:creationId xmlns:a16="http://schemas.microsoft.com/office/drawing/2014/main" id="{23A99F0E-8E24-1C7C-DF82-BCD5EA0174B3}"/>
              </a:ext>
            </a:extLst>
          </p:cNvPr>
          <p:cNvSpPr txBox="1"/>
          <p:nvPr/>
        </p:nvSpPr>
        <p:spPr>
          <a:xfrm>
            <a:off x="539881" y="1873789"/>
            <a:ext cx="40844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image_12520">
            <a:extLst>
              <a:ext uri="{FF2B5EF4-FFF2-40B4-BE49-F238E27FC236}">
                <a16:creationId xmlns:a16="http://schemas.microsoft.com/office/drawing/2014/main" id="{44A4484B-346E-3612-D770-B0B91D034111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2184" y="2028704"/>
            <a:ext cx="1665522" cy="171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522">
                <a:extLst>
                  <a:ext uri="{FF2B5EF4-FFF2-40B4-BE49-F238E27FC236}">
                    <a16:creationId xmlns:a16="http://schemas.microsoft.com/office/drawing/2014/main" id="{44BD02EA-5DC7-264B-5E72-06C768158D81}"/>
                  </a:ext>
                </a:extLst>
              </p:cNvPr>
              <p:cNvSpPr txBox="1"/>
              <p:nvPr/>
            </p:nvSpPr>
            <p:spPr>
              <a:xfrm>
                <a:off x="539881" y="2350284"/>
                <a:ext cx="7878760" cy="3784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轴分别交于点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5" name="yt_shape_12522">
                <a:extLst>
                  <a:ext uri="{FF2B5EF4-FFF2-40B4-BE49-F238E27FC236}">
                    <a16:creationId xmlns:a16="http://schemas.microsoft.com/office/drawing/2014/main" id="{44BD02EA-5DC7-264B-5E72-06C768158D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350284"/>
                <a:ext cx="7878760" cy="3784626"/>
              </a:xfrm>
              <a:prstGeom prst="rect">
                <a:avLst/>
              </a:prstGeom>
              <a:blipFill>
                <a:blip r:embed="rId5"/>
                <a:stretch>
                  <a:fillRect l="-2399" t="-1452" r="-1548" b="-1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524">
                <a:extLst>
                  <a:ext uri="{FF2B5EF4-FFF2-40B4-BE49-F238E27FC236}">
                    <a16:creationId xmlns:a16="http://schemas.microsoft.com/office/drawing/2014/main" id="{7F949755-42A3-592A-B530-9095B1C3A870}"/>
                  </a:ext>
                </a:extLst>
              </p:cNvPr>
              <p:cNvSpPr txBox="1"/>
              <p:nvPr/>
            </p:nvSpPr>
            <p:spPr>
              <a:xfrm>
                <a:off x="539881" y="6078216"/>
                <a:ext cx="208871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524">
                <a:extLst>
                  <a:ext uri="{FF2B5EF4-FFF2-40B4-BE49-F238E27FC236}">
                    <a16:creationId xmlns:a16="http://schemas.microsoft.com/office/drawing/2014/main" id="{7F949755-42A3-592A-B530-9095B1C3A8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6078216"/>
                <a:ext cx="2088713" cy="642740"/>
              </a:xfrm>
              <a:prstGeom prst="rect">
                <a:avLst/>
              </a:prstGeom>
              <a:blipFill>
                <a:blip r:embed="rId6"/>
                <a:stretch>
                  <a:fillRect l="-9064" r="-789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6" name="yt_shape_12526"/>
          <p:cNvSpPr txBox="1"/>
          <p:nvPr/>
        </p:nvSpPr>
        <p:spPr>
          <a:xfrm>
            <a:off x="540000" y="900000"/>
            <a:ext cx="469359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相似三角形与动点问题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527" name="yt_shape_12527"/>
              <p:cNvSpPr txBox="1"/>
              <p:nvPr/>
            </p:nvSpPr>
            <p:spPr>
              <a:xfrm>
                <a:off x="540119" y="1396872"/>
                <a:ext cx="11172375" cy="16107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的延长线上截取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上一个动点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527" name="yt_shape_125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72375" cy="1610762"/>
              </a:xfrm>
              <a:prstGeom prst="rect">
                <a:avLst/>
              </a:prstGeom>
              <a:blipFill>
                <a:blip r:embed="rId2"/>
                <a:stretch>
                  <a:fillRect l="-1692" t="-4167" r="-163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32" name="yt_shape_12532"/>
          <p:cNvSpPr txBox="1"/>
          <p:nvPr/>
        </p:nvSpPr>
        <p:spPr>
          <a:xfrm>
            <a:off x="540000" y="50047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29" name="yt_shape_12529" title="H_131.85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5050" y="3279779"/>
            <a:ext cx="1801899" cy="1674504"/>
            <a:chOff x="0" y="0"/>
            <a:chExt cx="1801899" cy="1674504"/>
          </a:xfrm>
        </p:grpSpPr>
        <p:pic>
          <p:nvPicPr>
            <p:cNvPr id="2" name="yt_image_1252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01899" cy="12785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31" name="yt_shape_12531"/>
            <p:cNvSpPr txBox="1"/>
            <p:nvPr/>
          </p:nvSpPr>
          <p:spPr>
            <a:xfrm>
              <a:off x="367668" y="13145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73169">
            <a:extLst>
              <a:ext uri="{FF2B5EF4-FFF2-40B4-BE49-F238E27FC236}">
                <a16:creationId xmlns:a16="http://schemas.microsoft.com/office/drawing/2014/main" id="{70165354-4E23-21CE-A80F-BFE41EF46E2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5B68B49-F01A-38FE-D791-E463DF43974F}"/>
                  </a:ext>
                </a:extLst>
              </p:cNvPr>
              <p:cNvSpPr txBox="1"/>
              <p:nvPr/>
            </p:nvSpPr>
            <p:spPr>
              <a:xfrm>
                <a:off x="6816080" y="2202253"/>
                <a:ext cx="2010664" cy="7378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5B68B49-F01A-38FE-D791-E463DF4397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080" y="2202253"/>
                <a:ext cx="2010664" cy="737820"/>
              </a:xfrm>
              <a:prstGeom prst="rect">
                <a:avLst/>
              </a:prstGeom>
              <a:blipFill>
                <a:blip r:embed="rId5"/>
                <a:stretch>
                  <a:fillRect b="-132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3" name="yt_shape_12533"/>
          <p:cNvSpPr txBox="1"/>
          <p:nvPr/>
        </p:nvSpPr>
        <p:spPr>
          <a:xfrm>
            <a:off x="540119" y="900000"/>
            <a:ext cx="1124451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匀速移动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匀速移动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一个动点到达端点时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另一个动点也停止运动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设运动时间为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534" name="yt_shape_12534"/>
          <p:cNvSpPr txBox="1"/>
          <p:nvPr/>
        </p:nvSpPr>
        <p:spPr>
          <a:xfrm>
            <a:off x="511084" y="2348880"/>
            <a:ext cx="58798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535"/>
              <p:cNvSpPr txBox="1"/>
              <p:nvPr/>
            </p:nvSpPr>
            <p:spPr>
              <a:xfrm>
                <a:off x="511084" y="2980547"/>
                <a:ext cx="5879815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25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084" y="2980547"/>
                <a:ext cx="5879815" cy="2066784"/>
              </a:xfrm>
              <a:prstGeom prst="rect">
                <a:avLst/>
              </a:prstGeom>
              <a:blipFill>
                <a:blip r:embed="rId2"/>
                <a:stretch>
                  <a:fillRect l="-3216" t="-2655" r="-2282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537" name="yt_shape_125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7454" y="2980547"/>
            <a:ext cx="2065629" cy="1852531"/>
            <a:chOff x="0" y="0"/>
            <a:chExt cx="2065629" cy="1852531"/>
          </a:xfrm>
        </p:grpSpPr>
        <p:pic>
          <p:nvPicPr>
            <p:cNvPr id="3" name="yt_image_12537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5629" cy="1388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39" name="yt_shape_12539"/>
            <p:cNvSpPr txBox="1"/>
            <p:nvPr/>
          </p:nvSpPr>
          <p:spPr>
            <a:xfrm>
              <a:off x="512205" y="1424016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1" name="yt_shape_12541"/>
          <p:cNvSpPr txBox="1"/>
          <p:nvPr/>
        </p:nvSpPr>
        <p:spPr>
          <a:xfrm>
            <a:off x="540000" y="900000"/>
            <a:ext cx="79829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542"/>
              <p:cNvSpPr txBox="1"/>
              <p:nvPr/>
            </p:nvSpPr>
            <p:spPr>
              <a:xfrm>
                <a:off x="540119" y="3717032"/>
                <a:ext cx="9884510" cy="25460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QAP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𝐴𝑄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𝐴𝑃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𝐴𝑄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以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为顶点的三角形与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zh-CN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zh-CN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以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为顶点的三角形与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5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17032"/>
                <a:ext cx="9884510" cy="2546082"/>
              </a:xfrm>
              <a:prstGeom prst="rect">
                <a:avLst/>
              </a:prstGeom>
              <a:blipFill>
                <a:blip r:embed="rId2"/>
                <a:stretch>
                  <a:fillRect l="-1912" t="-2158" b="-3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544" name="yt_shape_1254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1591404"/>
            <a:ext cx="2065629" cy="1852531"/>
            <a:chOff x="0" y="0"/>
            <a:chExt cx="2065629" cy="1852531"/>
          </a:xfrm>
        </p:grpSpPr>
        <p:pic>
          <p:nvPicPr>
            <p:cNvPr id="5" name="yt_image_12544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5629" cy="1388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46" name="yt_shape_12546"/>
            <p:cNvSpPr txBox="1"/>
            <p:nvPr/>
          </p:nvSpPr>
          <p:spPr>
            <a:xfrm>
              <a:off x="512205" y="1424016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8" name="yt_shape_12548"/>
          <p:cNvSpPr txBox="1"/>
          <p:nvPr/>
        </p:nvSpPr>
        <p:spPr>
          <a:xfrm>
            <a:off x="540000" y="900000"/>
            <a:ext cx="59246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与相似三角形有关的类比探究题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549" name="yt_shape_12549"/>
              <p:cNvSpPr txBox="1"/>
              <p:nvPr/>
            </p:nvSpPr>
            <p:spPr>
              <a:xfrm>
                <a:off x="540119" y="1396872"/>
                <a:ext cx="10164393" cy="15934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是平面内一点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逆时针旋转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549" name="yt_shape_12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0164393" cy="1593450"/>
              </a:xfrm>
              <a:prstGeom prst="rect">
                <a:avLst/>
              </a:prstGeom>
              <a:blipFill>
                <a:blip r:embed="rId2"/>
                <a:stretch>
                  <a:fillRect l="-1860" t="-3053" b="-6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51" name="yt_image_1255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5105" y="3041110"/>
            <a:ext cx="1361788" cy="168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7573205">
            <a:extLst>
              <a:ext uri="{FF2B5EF4-FFF2-40B4-BE49-F238E27FC236}">
                <a16:creationId xmlns:a16="http://schemas.microsoft.com/office/drawing/2014/main" id="{948C0BA0-2FDF-2E8B-476F-97E15AAAAD0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BE8111-79C6-6756-283E-A13DC27E1915}"/>
              </a:ext>
            </a:extLst>
          </p:cNvPr>
          <p:cNvSpPr txBox="1"/>
          <p:nvPr/>
        </p:nvSpPr>
        <p:spPr>
          <a:xfrm>
            <a:off x="1991544" y="244341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565">
                <a:extLst>
                  <a:ext uri="{FF2B5EF4-FFF2-40B4-BE49-F238E27FC236}">
                    <a16:creationId xmlns:a16="http://schemas.microsoft.com/office/drawing/2014/main" id="{5236B720-DA08-4800-DBCC-36391A7095FC}"/>
                  </a:ext>
                </a:extLst>
              </p:cNvPr>
              <p:cNvSpPr txBox="1"/>
              <p:nvPr/>
            </p:nvSpPr>
            <p:spPr>
              <a:xfrm>
                <a:off x="479376" y="3575828"/>
                <a:ext cx="7992701" cy="29631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由旋转知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14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565">
                <a:extLst>
                  <a:ext uri="{FF2B5EF4-FFF2-40B4-BE49-F238E27FC236}">
                    <a16:creationId xmlns:a16="http://schemas.microsoft.com/office/drawing/2014/main" id="{5236B720-DA08-4800-DBCC-36391A7095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575828"/>
                <a:ext cx="7992701" cy="2963183"/>
              </a:xfrm>
              <a:prstGeom prst="rect">
                <a:avLst/>
              </a:prstGeom>
              <a:blipFill>
                <a:blip r:embed="rId2"/>
                <a:stretch>
                  <a:fillRect l="-2365" t="-2881" r="-1526" b="-2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54" name="yt_shape_12554"/>
          <p:cNvSpPr txBox="1"/>
          <p:nvPr/>
        </p:nvSpPr>
        <p:spPr>
          <a:xfrm>
            <a:off x="540119" y="90000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是平面内一点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555" name="yt_shape_12555" title="H_174.167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98164" y="1354566"/>
            <a:ext cx="2304288" cy="2221262"/>
            <a:chOff x="0" y="0"/>
            <a:chExt cx="2304288" cy="2221262"/>
          </a:xfrm>
        </p:grpSpPr>
        <p:pic>
          <p:nvPicPr>
            <p:cNvPr id="2" name="yt_image_12555">
              <a:extLst>
                <a:ext uri="">
  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04288" cy="1815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57" name="yt_shape_12557"/>
            <p:cNvSpPr txBox="1"/>
            <p:nvPr/>
          </p:nvSpPr>
          <p:spPr>
            <a:xfrm>
              <a:off x="618863" y="1851930"/>
              <a:ext cx="1102562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559" name="yt_shape_12559"/>
              <p:cNvSpPr txBox="1"/>
              <p:nvPr/>
            </p:nvSpPr>
            <p:spPr>
              <a:xfrm>
                <a:off x="535730" y="1698833"/>
                <a:ext cx="1853713" cy="5267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2559" name="yt_shape_125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730" y="1698833"/>
                <a:ext cx="1853713" cy="526747"/>
              </a:xfrm>
              <a:prstGeom prst="rect">
                <a:avLst/>
              </a:prstGeom>
              <a:blipFill>
                <a:blip r:embed="rId4"/>
                <a:stretch>
                  <a:fillRect l="-10197" t="-9302" r="-8882" b="-13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61" name="yt_shape_12561"/>
          <p:cNvSpPr txBox="1"/>
          <p:nvPr/>
        </p:nvSpPr>
        <p:spPr>
          <a:xfrm>
            <a:off x="535730" y="2290853"/>
            <a:ext cx="8220414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在同一直线上时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562">
            <a:extLst>
              <a:ext uri="{FF2B5EF4-FFF2-40B4-BE49-F238E27FC236}">
                <a16:creationId xmlns:a16="http://schemas.microsoft.com/office/drawing/2014/main" id="{DC97C558-29A6-93CD-B100-B731061CB467}"/>
              </a:ext>
            </a:extLst>
          </p:cNvPr>
          <p:cNvSpPr txBox="1"/>
          <p:nvPr/>
        </p:nvSpPr>
        <p:spPr>
          <a:xfrm>
            <a:off x="535730" y="3133536"/>
            <a:ext cx="461504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image_12563">
            <a:extLst>
              <a:ext uri="{FF2B5EF4-FFF2-40B4-BE49-F238E27FC236}">
                <a16:creationId xmlns:a16="http://schemas.microsoft.com/office/drawing/2014/main" id="{F52171C3-A851-8EFC-B150-3210E05F38A7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77288" y="3933056"/>
            <a:ext cx="2393965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7" name="yt_shape_1256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记旋转角为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68" name="yt_shape_12568"/>
              <p:cNvSpPr txBox="1"/>
              <p:nvPr/>
            </p:nvSpPr>
            <p:spPr>
              <a:xfrm>
                <a:off x="540119" y="1859435"/>
                <a:ext cx="11111999" cy="10875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的形状为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等腰直角三角形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可求出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568" name="yt_shape_12568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9435"/>
                <a:ext cx="11111999" cy="1087542"/>
              </a:xfrm>
              <a:prstGeom prst="rect">
                <a:avLst/>
              </a:prstGeom>
              <a:blipFill>
                <a:blip r:embed="rId2"/>
                <a:stretch>
                  <a:fillRect l="-1701" t="-6180" r="-55" b="-12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70" name="yt_image_1257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6230" y="3206555"/>
            <a:ext cx="1799539" cy="1824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26DD20-1E66-D978-EF70-E6285F239E51}"/>
              </a:ext>
            </a:extLst>
          </p:cNvPr>
          <p:cNvSpPr txBox="1"/>
          <p:nvPr/>
        </p:nvSpPr>
        <p:spPr>
          <a:xfrm>
            <a:off x="6672064" y="1748929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等腰直角三角形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D944B7-7EA2-E8FA-D1D0-7D07AC0DAD9B}"/>
                  </a:ext>
                </a:extLst>
              </p:cNvPr>
              <p:cNvSpPr txBox="1"/>
              <p:nvPr/>
            </p:nvSpPr>
            <p:spPr>
              <a:xfrm>
                <a:off x="2341724" y="2341425"/>
                <a:ext cx="853314" cy="6951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D944B7-7EA2-E8FA-D1D0-7D07AC0DAD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1724" y="2341425"/>
                <a:ext cx="853314" cy="69514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A405093-6642-91A4-E6A4-2407FCDE2BE7}"/>
              </a:ext>
            </a:extLst>
          </p:cNvPr>
          <p:cNvCxnSpPr/>
          <p:nvPr/>
        </p:nvCxnSpPr>
        <p:spPr>
          <a:xfrm>
            <a:off x="2135560" y="2928280"/>
            <a:ext cx="9780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1354</Words>
  <Application>Microsoft Office PowerPoint</Application>
  <PresentationFormat>宽屏</PresentationFormat>
  <Paragraphs>73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2023-05-13T16:02:35Z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