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2" r:id="rId4"/>
    <p:sldId id="375" r:id="rId5"/>
    <p:sldId id="376" r:id="rId6"/>
    <p:sldId id="380" r:id="rId7"/>
    <p:sldId id="382" r:id="rId8"/>
    <p:sldId id="384" r:id="rId9"/>
    <p:sldId id="387" r:id="rId10"/>
    <p:sldId id="389" r:id="rId11"/>
    <p:sldId id="390" r:id="rId12"/>
    <p:sldId id="392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2" name="yt_image_10952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4" name="yt_shape_10954"/>
          <p:cNvSpPr txBox="1"/>
          <p:nvPr/>
        </p:nvSpPr>
        <p:spPr>
          <a:xfrm>
            <a:off x="540000" y="1556792"/>
            <a:ext cx="9598782" cy="28126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的根的判别式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两个不相等的实数根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两个相等的实数根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没有实数根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上述结论反过来也成立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CC378B-36F2-216C-D1BD-2B1AD3FBBD9F}"/>
              </a:ext>
            </a:extLst>
          </p:cNvPr>
          <p:cNvSpPr txBox="1"/>
          <p:nvPr/>
        </p:nvSpPr>
        <p:spPr>
          <a:xfrm>
            <a:off x="1059589" y="1500403"/>
            <a:ext cx="148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B180CA-0834-C0FD-6A5C-724265D3A25B}"/>
              </a:ext>
            </a:extLst>
          </p:cNvPr>
          <p:cNvSpPr txBox="1"/>
          <p:nvPr/>
        </p:nvSpPr>
        <p:spPr>
          <a:xfrm>
            <a:off x="4801327" y="2451379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两个不相等的实数根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7FAF37-5733-7026-AAD1-CB785D185121}"/>
              </a:ext>
            </a:extLst>
          </p:cNvPr>
          <p:cNvSpPr txBox="1"/>
          <p:nvPr/>
        </p:nvSpPr>
        <p:spPr>
          <a:xfrm>
            <a:off x="4801327" y="292686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两个相等的实数根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B2FB6C-F4C0-105C-43CB-9C4A788086BA}"/>
              </a:ext>
            </a:extLst>
          </p:cNvPr>
          <p:cNvSpPr txBox="1"/>
          <p:nvPr/>
        </p:nvSpPr>
        <p:spPr>
          <a:xfrm>
            <a:off x="4496527" y="340235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没有实数根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9" name="yt_shape_1099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的值及此时方程的根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00" name="yt_shape_11000"/>
          <p:cNvSpPr txBox="1"/>
          <p:nvPr/>
        </p:nvSpPr>
        <p:spPr>
          <a:xfrm>
            <a:off x="540000" y="1842955"/>
            <a:ext cx="6581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001" name="yt_shape_11001"/>
          <p:cNvSpPr txBox="1"/>
          <p:nvPr/>
        </p:nvSpPr>
        <p:spPr>
          <a:xfrm>
            <a:off x="540000" y="2322258"/>
            <a:ext cx="637834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原方程可化为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002" name="yt_shape_11002"/>
          <p:cNvSpPr txBox="1"/>
          <p:nvPr/>
        </p:nvSpPr>
        <p:spPr>
          <a:xfrm>
            <a:off x="540000" y="4241956"/>
            <a:ext cx="2324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0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00" grpId="0" build="allAtOnce"/>
      <p:bldP spid="11001" grpId="0" build="allAtOnce"/>
      <p:bldP spid="1100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3" name="yt_shape_1100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09f9858-b6e6-4b68-9fbb-40e3ad96793f.png&quot;}"/>
            </a:endParaRPr>
          </a:p>
        </p:txBody>
      </p:sp>
      <p:sp>
        <p:nvSpPr>
          <p:cNvPr id="11004" name="yt_shape_11004"/>
          <p:cNvSpPr txBox="1"/>
          <p:nvPr/>
        </p:nvSpPr>
        <p:spPr>
          <a:xfrm>
            <a:off x="540000" y="1661816"/>
            <a:ext cx="88886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05" name="yt_shape_11005"/>
          <p:cNvSpPr txBox="1"/>
          <p:nvPr/>
        </p:nvSpPr>
        <p:spPr>
          <a:xfrm>
            <a:off x="540000" y="2141119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此方程必有实数根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06" name="yt_shape_11006"/>
          <p:cNvSpPr txBox="1"/>
          <p:nvPr/>
        </p:nvSpPr>
        <p:spPr>
          <a:xfrm>
            <a:off x="540000" y="2620422"/>
            <a:ext cx="10249601" cy="8921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此方程必有实数根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07" name="yt_shape_11007"/>
          <p:cNvSpPr txBox="1"/>
          <p:nvPr/>
        </p:nvSpPr>
        <p:spPr>
          <a:xfrm>
            <a:off x="540000" y="3563377"/>
            <a:ext cx="59840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若方程有一根小于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08" name="yt_shape_11008"/>
              <p:cNvSpPr txBox="1"/>
              <p:nvPr/>
            </p:nvSpPr>
            <p:spPr>
              <a:xfrm>
                <a:off x="540000" y="4042680"/>
                <a:ext cx="4546309" cy="21894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8" name="yt_shape_11008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2680"/>
                <a:ext cx="4546309" cy="2189446"/>
              </a:xfrm>
              <a:prstGeom prst="rect">
                <a:avLst/>
              </a:prstGeom>
              <a:blipFill>
                <a:blip r:embed="rId2"/>
                <a:stretch>
                  <a:fillRect l="-4161" r="-3087" b="-8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432560">
            <a:extLst>
              <a:ext uri="{FF2B5EF4-FFF2-40B4-BE49-F238E27FC236}">
                <a16:creationId xmlns:a16="http://schemas.microsoft.com/office/drawing/2014/main" id="{5A97AE1F-BCC4-DECD-1CD6-AAAF6D53620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06" grpId="0" build="allAtOnce"/>
      <p:bldP spid="1100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0" name="yt_shape_11010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ef993f16-7987-4590-8e14-136d2580755d.png&quot;}"/>
            </a:endParaRPr>
          </a:p>
        </p:txBody>
      </p:sp>
      <p:graphicFrame>
        <p:nvGraphicFramePr>
          <p:cNvPr id="11011" name="yt_table_11011" title="H_76.77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108407"/>
              </p:ext>
            </p:extLst>
          </p:nvPr>
        </p:nvGraphicFramePr>
        <p:xfrm>
          <a:off x="540000" y="1522498"/>
          <a:ext cx="11111999" cy="9749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运用根的判别式时要两注意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一注意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二次项系数含有字母时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应保证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二注意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方程有实数根是否要分类讨论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432579">
            <a:extLst>
              <a:ext uri="{FF2B5EF4-FFF2-40B4-BE49-F238E27FC236}">
                <a16:creationId xmlns:a16="http://schemas.microsoft.com/office/drawing/2014/main" id="{4B4C1D91-25E9-2E40-0978-8537E79CC2E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0" name="yt_shape_1096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a0e7add-db11-4239-a154-108ac4a7bba2.png&quot;}"/>
            </a:endParaRPr>
          </a:p>
        </p:txBody>
      </p:sp>
      <p:sp>
        <p:nvSpPr>
          <p:cNvPr id="10961" name="yt_shape_10961"/>
          <p:cNvSpPr txBox="1"/>
          <p:nvPr/>
        </p:nvSpPr>
        <p:spPr>
          <a:xfrm>
            <a:off x="540000" y="1670985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一元二次方程根的判别式</a:t>
            </a:r>
          </a:p>
        </p:txBody>
      </p:sp>
      <p:sp>
        <p:nvSpPr>
          <p:cNvPr id="10962" name="yt_shape_10962"/>
          <p:cNvSpPr txBox="1"/>
          <p:nvPr/>
        </p:nvSpPr>
        <p:spPr>
          <a:xfrm>
            <a:off x="540000" y="2167857"/>
            <a:ext cx="81464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根的判别式的值是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963" name="yt_shape_10963"/>
          <p:cNvSpPr txBox="1"/>
          <p:nvPr/>
        </p:nvSpPr>
        <p:spPr>
          <a:xfrm>
            <a:off x="540119" y="2647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的根的判别式是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一元二次方程的两根是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32405">
            <a:extLst>
              <a:ext uri="{FF2B5EF4-FFF2-40B4-BE49-F238E27FC236}">
                <a16:creationId xmlns:a16="http://schemas.microsoft.com/office/drawing/2014/main" id="{EF59FAEF-5592-B9B5-90DE-E24689A5ABC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432422">
            <a:extLst>
              <a:ext uri="{FF2B5EF4-FFF2-40B4-BE49-F238E27FC236}">
                <a16:creationId xmlns:a16="http://schemas.microsoft.com/office/drawing/2014/main" id="{7466C100-B60D-CB61-9F00-8F44962E493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949904-73BE-B368-09A6-14CF9EF44EC4}"/>
              </a:ext>
            </a:extLst>
          </p:cNvPr>
          <p:cNvSpPr txBox="1"/>
          <p:nvPr/>
        </p:nvSpPr>
        <p:spPr>
          <a:xfrm>
            <a:off x="7679464" y="212105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B388D0-B1FA-01E6-A9C8-46FF38B31EE7}"/>
              </a:ext>
            </a:extLst>
          </p:cNvPr>
          <p:cNvSpPr txBox="1"/>
          <p:nvPr/>
        </p:nvSpPr>
        <p:spPr>
          <a:xfrm>
            <a:off x="7358907" y="260035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E9A54A-E8ED-8096-1552-9D32D3777AE1}"/>
              </a:ext>
            </a:extLst>
          </p:cNvPr>
          <p:cNvSpPr txBox="1"/>
          <p:nvPr/>
        </p:nvSpPr>
        <p:spPr>
          <a:xfrm>
            <a:off x="1669308" y="30758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4" name="yt_shape_10964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判断方程根的情况</a:t>
            </a:r>
          </a:p>
        </p:txBody>
      </p:sp>
      <p:sp>
        <p:nvSpPr>
          <p:cNvPr id="10965" name="yt_shape_10965"/>
          <p:cNvSpPr txBox="1"/>
          <p:nvPr/>
        </p:nvSpPr>
        <p:spPr>
          <a:xfrm>
            <a:off x="540000" y="1396872"/>
            <a:ext cx="92156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66" name="yt_table_1096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972182"/>
              </p:ext>
            </p:extLst>
          </p:nvPr>
        </p:nvGraphicFramePr>
        <p:xfrm>
          <a:off x="540000" y="2028539"/>
          <a:ext cx="4005263" cy="1697484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只有一个实数根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10968" name="yt_shape_10968"/>
          <p:cNvSpPr txBox="1"/>
          <p:nvPr/>
        </p:nvSpPr>
        <p:spPr>
          <a:xfrm>
            <a:off x="540000" y="3776436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下列一元二次方程无实数根的是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69" name="yt_table_1096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802377"/>
              </p:ext>
            </p:extLst>
          </p:nvPr>
        </p:nvGraphicFramePr>
        <p:xfrm>
          <a:off x="540000" y="4408103"/>
          <a:ext cx="6180456" cy="848742"/>
        </p:xfrm>
        <a:graphic>
          <a:graphicData uri="http://schemas.openxmlformats.org/drawingml/2006/table">
            <a:tbl>
              <a:tblPr/>
              <a:tblGrid>
                <a:gridCol w="3480118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700338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pic>
        <p:nvPicPr>
          <p:cNvPr id="3" name="yt_shape_1683887432451">
            <a:extLst>
              <a:ext uri="{FF2B5EF4-FFF2-40B4-BE49-F238E27FC236}">
                <a16:creationId xmlns:a16="http://schemas.microsoft.com/office/drawing/2014/main" id="{D76E1947-68D0-BA3F-D768-C1F912D91A1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79DD72-B35A-4891-46B3-383F4BBB691F}"/>
              </a:ext>
            </a:extLst>
          </p:cNvPr>
          <p:cNvSpPr txBox="1"/>
          <p:nvPr/>
        </p:nvSpPr>
        <p:spPr>
          <a:xfrm>
            <a:off x="8746264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9DFBB3-4C31-63E3-1464-EDDD0EF2D431}"/>
              </a:ext>
            </a:extLst>
          </p:cNvPr>
          <p:cNvSpPr txBox="1"/>
          <p:nvPr/>
        </p:nvSpPr>
        <p:spPr>
          <a:xfrm>
            <a:off x="7765189" y="37296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1" name="yt_shape_10971"/>
          <p:cNvSpPr txBox="1"/>
          <p:nvPr/>
        </p:nvSpPr>
        <p:spPr>
          <a:xfrm>
            <a:off x="540000" y="900000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判断下列一元二次方程根的情况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972" name="yt_shape_10972"/>
          <p:cNvSpPr txBox="1"/>
          <p:nvPr/>
        </p:nvSpPr>
        <p:spPr>
          <a:xfrm>
            <a:off x="540000" y="1379303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73" name="yt_shape_10973"/>
          <p:cNvSpPr txBox="1"/>
          <p:nvPr/>
        </p:nvSpPr>
        <p:spPr>
          <a:xfrm>
            <a:off x="540000" y="1858606"/>
            <a:ext cx="4462760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该方程有两个不相等的实数根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74" name="yt_shape_10974"/>
          <p:cNvSpPr txBox="1"/>
          <p:nvPr/>
        </p:nvSpPr>
        <p:spPr>
          <a:xfrm>
            <a:off x="540000" y="3281693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75" name="yt_shape_10975"/>
          <p:cNvSpPr txBox="1"/>
          <p:nvPr/>
        </p:nvSpPr>
        <p:spPr>
          <a:xfrm>
            <a:off x="540000" y="3760996"/>
            <a:ext cx="4154984" cy="8921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该方程有两个相等的实数根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76" name="yt_shape_10976"/>
          <p:cNvSpPr txBox="1"/>
          <p:nvPr/>
        </p:nvSpPr>
        <p:spPr>
          <a:xfrm>
            <a:off x="540000" y="4703951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77" name="yt_shape_10977"/>
          <p:cNvSpPr txBox="1"/>
          <p:nvPr/>
        </p:nvSpPr>
        <p:spPr>
          <a:xfrm>
            <a:off x="540000" y="5183254"/>
            <a:ext cx="4650312" cy="8921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该方程无实数根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9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3" grpId="0" build="allAtOnce"/>
      <p:bldP spid="10975" grpId="0" build="allAtOnce"/>
      <p:bldP spid="1097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8" name="yt_shape_10978"/>
          <p:cNvSpPr txBox="1"/>
          <p:nvPr/>
        </p:nvSpPr>
        <p:spPr>
          <a:xfrm>
            <a:off x="540000" y="900000"/>
            <a:ext cx="9797554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根据一元二次方程根的情况确定方程中字母系数的取值范围</a:t>
            </a:r>
          </a:p>
        </p:txBody>
      </p:sp>
      <p:sp>
        <p:nvSpPr>
          <p:cNvPr id="10979" name="yt_shape_10979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没有实数根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80" name="yt_table_1098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309600"/>
              </p:ext>
            </p:extLst>
          </p:nvPr>
        </p:nvGraphicFramePr>
        <p:xfrm>
          <a:off x="540000" y="2508671"/>
          <a:ext cx="3743643" cy="848742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sp>
        <p:nvSpPr>
          <p:cNvPr id="10982" name="yt_shape_10982"/>
          <p:cNvSpPr txBox="1"/>
          <p:nvPr/>
        </p:nvSpPr>
        <p:spPr>
          <a:xfrm>
            <a:off x="540119" y="34080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83" name="yt_table_1098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716153"/>
              </p:ext>
            </p:extLst>
          </p:nvPr>
        </p:nvGraphicFramePr>
        <p:xfrm>
          <a:off x="540000" y="4519812"/>
          <a:ext cx="3743643" cy="848742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sp>
        <p:nvSpPr>
          <p:cNvPr id="10985" name="yt_shape_10985"/>
          <p:cNvSpPr txBox="1"/>
          <p:nvPr/>
        </p:nvSpPr>
        <p:spPr>
          <a:xfrm>
            <a:off x="540119" y="54191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辽宁省中考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32492">
            <a:extLst>
              <a:ext uri="{FF2B5EF4-FFF2-40B4-BE49-F238E27FC236}">
                <a16:creationId xmlns:a16="http://schemas.microsoft.com/office/drawing/2014/main" id="{0905F76D-97C6-2B08-062F-70B5CD4C152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F2ACC3-99D2-49F8-F593-7BB85898DFFC}"/>
              </a:ext>
            </a:extLst>
          </p:cNvPr>
          <p:cNvSpPr txBox="1"/>
          <p:nvPr/>
        </p:nvSpPr>
        <p:spPr>
          <a:xfrm>
            <a:off x="13645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92E5BF-13A6-B051-F38F-C65D414745DB}"/>
              </a:ext>
            </a:extLst>
          </p:cNvPr>
          <p:cNvSpPr txBox="1"/>
          <p:nvPr/>
        </p:nvSpPr>
        <p:spPr>
          <a:xfrm>
            <a:off x="1059708" y="38366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0C37AB-13DE-24F6-6946-BB24A4319B5D}"/>
              </a:ext>
            </a:extLst>
          </p:cNvPr>
          <p:cNvSpPr txBox="1"/>
          <p:nvPr/>
        </p:nvSpPr>
        <p:spPr>
          <a:xfrm>
            <a:off x="3633046" y="5847836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6" name="yt_shape_10986"/>
          <p:cNvSpPr txBox="1"/>
          <p:nvPr/>
        </p:nvSpPr>
        <p:spPr>
          <a:xfrm>
            <a:off x="540000" y="900000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利用判别式求字母取值范围时忽略二次项系数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或漏掉等号</a:t>
            </a:r>
          </a:p>
        </p:txBody>
      </p:sp>
      <p:sp>
        <p:nvSpPr>
          <p:cNvPr id="2" name="yt_shape_10987">
            <a:extLst>
              <a:ext uri="{FF2B5EF4-FFF2-40B4-BE49-F238E27FC236}">
                <a16:creationId xmlns:a16="http://schemas.microsoft.com/office/drawing/2014/main" id="{D31E3B39-C704-8A34-45E1-D98D895EAFBD}"/>
              </a:ext>
            </a:extLst>
          </p:cNvPr>
          <p:cNvSpPr txBox="1"/>
          <p:nvPr/>
        </p:nvSpPr>
        <p:spPr>
          <a:xfrm>
            <a:off x="540001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西藏自治区中考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yt_table_10988" title="H_100.15008">
                <a:extLst>
                  <a:ext uri="{FF2B5EF4-FFF2-40B4-BE49-F238E27FC236}">
                    <a16:creationId xmlns:a16="http://schemas.microsoft.com/office/drawing/2014/main" id="{2DE3EA44-3742-C073-224A-244D6D500B5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7505845"/>
                  </p:ext>
                </p:extLst>
              </p:nvPr>
            </p:nvGraphicFramePr>
            <p:xfrm>
              <a:off x="539882" y="2596583"/>
              <a:ext cx="6102668" cy="1271906"/>
            </p:xfrm>
            <a:graphic>
              <a:graphicData uri="http://schemas.openxmlformats.org/drawingml/2006/table">
                <a:tbl>
                  <a:tblPr/>
                  <a:tblGrid>
                    <a:gridCol w="350869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593975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yt_table_10988" title="H_100.15008">
                <a:extLst>
                  <a:ext uri="{FF2B5EF4-FFF2-40B4-BE49-F238E27FC236}">
                    <a16:creationId xmlns:a16="http://schemas.microsoft.com/office/drawing/2014/main" id="{2DE3EA44-3742-C073-224A-244D6D500B5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7505845"/>
                  </p:ext>
                </p:extLst>
              </p:nvPr>
            </p:nvGraphicFramePr>
            <p:xfrm>
              <a:off x="539882" y="2596583"/>
              <a:ext cx="6102668" cy="1271906"/>
            </p:xfrm>
            <a:graphic>
              <a:graphicData uri="http://schemas.openxmlformats.org/drawingml/2006/table">
                <a:tbl>
                  <a:tblPr/>
                  <a:tblGrid>
                    <a:gridCol w="350869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593975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958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5211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395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5211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827026F-3C81-ACE3-525E-AFCE416298C0}"/>
              </a:ext>
            </a:extLst>
          </p:cNvPr>
          <p:cNvSpPr txBox="1"/>
          <p:nvPr/>
        </p:nvSpPr>
        <p:spPr>
          <a:xfrm>
            <a:off x="3413853" y="19134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9" name="yt_shape_1098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b8e3e37-915b-439a-8411-07697e458a0f.png&quot;}"/>
            </a:endParaRPr>
          </a:p>
        </p:txBody>
      </p:sp>
      <p:sp>
        <p:nvSpPr>
          <p:cNvPr id="10990" name="yt_shape_10990"/>
          <p:cNvSpPr txBox="1"/>
          <p:nvPr/>
        </p:nvSpPr>
        <p:spPr>
          <a:xfrm>
            <a:off x="540119" y="1652711"/>
            <a:ext cx="1059644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内蒙古自治区中考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3ⓧ2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 ⓧ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91" name="yt_table_10991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634557"/>
              </p:ext>
            </p:extLst>
          </p:nvPr>
        </p:nvGraphicFramePr>
        <p:xfrm>
          <a:off x="540000" y="3244641"/>
          <a:ext cx="4005263" cy="1697484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pic>
        <p:nvPicPr>
          <p:cNvPr id="3" name="yt_shape_1683887432523">
            <a:extLst>
              <a:ext uri="{FF2B5EF4-FFF2-40B4-BE49-F238E27FC236}">
                <a16:creationId xmlns:a16="http://schemas.microsoft.com/office/drawing/2014/main" id="{8C1A3A0F-10DF-1881-6FC3-A2E07F5F7DB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4DBB40-29B8-3BE4-12C6-A3C25F3F022D}"/>
              </a:ext>
            </a:extLst>
          </p:cNvPr>
          <p:cNvSpPr txBox="1"/>
          <p:nvPr/>
        </p:nvSpPr>
        <p:spPr>
          <a:xfrm>
            <a:off x="2542631" y="25500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3" name="yt_shape_1099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天水市一中月考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等腰三角形的一边长是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另两边的长是关于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94" name="yt_table_1099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71008"/>
              </p:ext>
            </p:extLst>
          </p:nvPr>
        </p:nvGraphicFramePr>
        <p:xfrm>
          <a:off x="540000" y="2011799"/>
          <a:ext cx="3591243" cy="848742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sp>
        <p:nvSpPr>
          <p:cNvPr id="10996" name="yt_shape_10996"/>
          <p:cNvSpPr txBox="1"/>
          <p:nvPr/>
        </p:nvSpPr>
        <p:spPr>
          <a:xfrm>
            <a:off x="540119" y="2911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根的情况是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方程没有实数根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720995-03B1-1D3F-DAD5-B5C240A97E16}"/>
              </a:ext>
            </a:extLst>
          </p:cNvPr>
          <p:cNvSpPr txBox="1"/>
          <p:nvPr/>
        </p:nvSpPr>
        <p:spPr>
          <a:xfrm>
            <a:off x="483478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404A3C-7F10-95D6-12F5-D66831D9C6FE}"/>
              </a:ext>
            </a:extLst>
          </p:cNvPr>
          <p:cNvSpPr txBox="1"/>
          <p:nvPr/>
        </p:nvSpPr>
        <p:spPr>
          <a:xfrm>
            <a:off x="2711624" y="3301805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方程没有实数根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8" name="yt_shape_10998"/>
          <p:cNvSpPr txBox="1"/>
          <p:nvPr/>
        </p:nvSpPr>
        <p:spPr>
          <a:xfrm>
            <a:off x="623392" y="1988840"/>
            <a:ext cx="684001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此方程总有两个不相等的实数根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997">
            <a:extLst>
              <a:ext uri="{FF2B5EF4-FFF2-40B4-BE49-F238E27FC236}">
                <a16:creationId xmlns:a16="http://schemas.microsoft.com/office/drawing/2014/main" id="{313B0A7C-25D4-08CC-E316-A877EECE7CDB}"/>
              </a:ext>
            </a:extLst>
          </p:cNvPr>
          <p:cNvSpPr txBox="1"/>
          <p:nvPr/>
        </p:nvSpPr>
        <p:spPr>
          <a:xfrm>
            <a:off x="528617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此方程总有两个不相等的实数根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9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1293</Words>
  <Application>Microsoft Office PowerPoint</Application>
  <PresentationFormat>宽屏</PresentationFormat>
  <Paragraphs>103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2023-05-13T12:03:13Z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