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7" r:id="rId3"/>
    <p:sldId id="369" r:id="rId4"/>
    <p:sldId id="371" r:id="rId5"/>
    <p:sldId id="373" r:id="rId6"/>
    <p:sldId id="375" r:id="rId7"/>
    <p:sldId id="376" r:id="rId8"/>
    <p:sldId id="378" r:id="rId9"/>
    <p:sldId id="383" r:id="rId10"/>
    <p:sldId id="379" r:id="rId11"/>
    <p:sldId id="384" r:id="rId12"/>
    <p:sldId id="381" r:id="rId13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7" d="100"/>
          <a:sy n="87" d="100"/>
        </p:scale>
        <p:origin x="785" y="79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bin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bin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4" name="yt_shape_11274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ea63ad88-9553-4b77-9dae-8e2c587aede0.png&quot;}"/>
            </a:endParaRPr>
          </a:p>
        </p:txBody>
      </p:sp>
      <p:sp>
        <p:nvSpPr>
          <p:cNvPr id="11275" name="yt_shape_11275"/>
          <p:cNvSpPr txBox="1"/>
          <p:nvPr/>
        </p:nvSpPr>
        <p:spPr>
          <a:xfrm>
            <a:off x="540000" y="1661816"/>
            <a:ext cx="507831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总利润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每件利润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销售量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</a:p>
        </p:txBody>
      </p:sp>
      <p:sp>
        <p:nvSpPr>
          <p:cNvPr id="11276" name="yt_shape_11276"/>
          <p:cNvSpPr txBox="1"/>
          <p:nvPr/>
        </p:nvSpPr>
        <p:spPr>
          <a:xfrm>
            <a:off x="540000" y="2141119"/>
            <a:ext cx="546303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每件利润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每件售价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每件进价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3887469504">
            <a:extLst>
              <a:ext uri="{FF2B5EF4-FFF2-40B4-BE49-F238E27FC236}">
                <a16:creationId xmlns:a16="http://schemas.microsoft.com/office/drawing/2014/main" id="{A1096443-6438-3A8D-99F7-7E166230B12B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0628432-016F-9135-1550-832AA2194783}"/>
              </a:ext>
            </a:extLst>
          </p:cNvPr>
          <p:cNvSpPr txBox="1"/>
          <p:nvPr/>
        </p:nvSpPr>
        <p:spPr>
          <a:xfrm>
            <a:off x="2278789" y="1567618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每件利润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530859C-D207-60DE-6748-217273BA8289}"/>
              </a:ext>
            </a:extLst>
          </p:cNvPr>
          <p:cNvSpPr txBox="1"/>
          <p:nvPr/>
        </p:nvSpPr>
        <p:spPr>
          <a:xfrm>
            <a:off x="4107589" y="2046921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每件进价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13" name="yt_shape_11313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83fc8feb-3eae-41b3-9791-21b8b3f8fdcf.png&quot;}"/>
            </a:endParaRPr>
          </a:p>
        </p:txBody>
      </p:sp>
      <p:sp>
        <p:nvSpPr>
          <p:cNvPr id="11314" name="yt_shape_11314"/>
          <p:cNvSpPr txBox="1"/>
          <p:nvPr/>
        </p:nvSpPr>
        <p:spPr>
          <a:xfrm>
            <a:off x="540119" y="1661816"/>
            <a:ext cx="11111999" cy="18524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应用意识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日照市中考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某药店新进一批桶装消毒液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每桶进价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原计划以每桶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元的价格销售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为更好地助力疫情防控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现决定降价销售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已知这种消毒液销售量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与每桶降价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之间满足一次函数关系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其图象如图所示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1315" name="yt_shape_11315"/>
          <p:cNvSpPr txBox="1"/>
          <p:nvPr/>
        </p:nvSpPr>
        <p:spPr>
          <a:xfrm>
            <a:off x="540000" y="3565034"/>
            <a:ext cx="442749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之间的函数关系式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1316"/>
              <p:cNvSpPr txBox="1"/>
              <p:nvPr/>
            </p:nvSpPr>
            <p:spPr>
              <a:xfrm>
                <a:off x="540119" y="4196701"/>
                <a:ext cx="9001989" cy="193181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之间的函数关系式为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将点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）、（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代入一次函数表达式得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110=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130=3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=100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故函数的表达式为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2" name="yt_shape_11316" descr="{&quot;rangeId&quot;:13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196701"/>
                <a:ext cx="9001989" cy="1931811"/>
              </a:xfrm>
              <a:prstGeom prst="rect">
                <a:avLst/>
              </a:prstGeom>
              <a:blipFill>
                <a:blip r:embed="rId2"/>
                <a:stretch>
                  <a:fillRect l="-2100" t="-5678" b="-91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1318" name="yt_shape_11318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43690" y="3993549"/>
            <a:ext cx="2074010" cy="1891844"/>
            <a:chOff x="0" y="0"/>
            <a:chExt cx="2074010" cy="1891844"/>
          </a:xfrm>
        </p:grpSpPr>
        <p:pic>
          <p:nvPicPr>
            <p:cNvPr id="3" name="yt_image_11318" descr="{&quot;rangeId&quot;:0,&quot;⚘_2&quot;:1}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74010" cy="14865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320" name="yt_shape_11320"/>
            <p:cNvSpPr txBox="1"/>
            <p:nvPr/>
          </p:nvSpPr>
          <p:spPr>
            <a:xfrm>
              <a:off x="516396" y="1522512"/>
              <a:ext cx="1077218" cy="369332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5" name="yt_shape_1683887469650">
            <a:extLst>
              <a:ext uri="{FF2B5EF4-FFF2-40B4-BE49-F238E27FC236}">
                <a16:creationId xmlns:a16="http://schemas.microsoft.com/office/drawing/2014/main" id="{72ACF31E-30F3-1A67-B185-FD9B1833F10A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22" name="yt_shape_11322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在这次助力疫情防控活动中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该药店仅获利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这种消毒液每桶实际售价多少元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p:sp>
        <p:nvSpPr>
          <p:cNvPr id="4" name="yt_shape_11323"/>
          <p:cNvSpPr txBox="1"/>
          <p:nvPr/>
        </p:nvSpPr>
        <p:spPr>
          <a:xfrm>
            <a:off x="540000" y="1995319"/>
            <a:ext cx="8274701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由题意得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1760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整理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舍去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所以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43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grpSp>
        <p:nvGrpSpPr>
          <p:cNvPr id="11324" name="yt_shape_1132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77989" y="1995319"/>
            <a:ext cx="2074010" cy="1951027"/>
            <a:chOff x="0" y="0"/>
            <a:chExt cx="2074010" cy="1951027"/>
          </a:xfrm>
        </p:grpSpPr>
        <p:pic>
          <p:nvPicPr>
            <p:cNvPr id="5" name="yt_image_11324" descr="{&quot;rangeId&quot;:0,&quot;⚘_2&quot;:1}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74010" cy="14865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326" name="yt_shape_11326"/>
            <p:cNvSpPr txBox="1"/>
            <p:nvPr/>
          </p:nvSpPr>
          <p:spPr>
            <a:xfrm>
              <a:off x="516396" y="1522512"/>
              <a:ext cx="1077218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1328" name="yt_shape_11328"/>
          <p:cNvSpPr txBox="1"/>
          <p:nvPr/>
        </p:nvSpPr>
        <p:spPr>
          <a:xfrm>
            <a:off x="540000" y="3996704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这种消毒液每桶实际售价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元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3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11328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29" name="yt_shape_11329"/>
          <p:cNvSpPr txBox="1"/>
          <p:nvPr/>
        </p:nvSpPr>
        <p:spPr>
          <a:xfrm>
            <a:off x="540000" y="900000"/>
            <a:ext cx="1397819" cy="41934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300" b="0" i="0" u="none" spc="10900">
                <a:noFill/>
                <a:effectLst/>
                <a:latin typeface="NEU-BZ-S92" pitchFamily="23"/>
                <a:ea typeface="宋体" pitchFamily="23"/>
                <a:cs typeface="宋体" pitchFamily="23"/>
                <a:sym typeface="Finished"/>
              </a:rPr>
              <a:t>⁠</a:t>
            </a:r>
            <a:endParaRPr lang="zh-CN" altLang="zh-CN" sz="2300" b="0" i="0" u="none" spc="10900">
              <a:solidFill>
                <a:srgbClr val="1EE3CF"/>
              </a:solidFill>
              <a:effectLst/>
              <a:latin typeface="NEU-BZ-S92" pitchFamily="23"/>
              <a:ea typeface="宋体" pitchFamily="23"/>
              <a:cs typeface="宋体" pitchFamily="23"/>
              <a:sym typeface="Finished"/>
              <a:hlinkClick r:id="" action="ppaction://macro?name={&quot;type&quot;:&quot;ImageText&quot;,&quot;item&quot;:&quot;ImageText&quot;,&quot;path&quot;:&quot;\\ImageTexts\\d6c7cef8-acbf-422c-956c-1786523810a0.png&quot;}"/>
            </a:endParaRPr>
          </a:p>
        </p:txBody>
      </p:sp>
      <p:graphicFrame>
        <p:nvGraphicFramePr>
          <p:cNvPr id="11330" name="yt_table_11330" title="H_151.65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2342589"/>
              </p:ext>
            </p:extLst>
          </p:nvPr>
        </p:nvGraphicFramePr>
        <p:xfrm>
          <a:off x="540000" y="1522498"/>
          <a:ext cx="11111999" cy="1925955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1119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利用一元二次方程求解营销问题的关键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：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用售价表示销售量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；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挖掘题中的隐含条件进行取舍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销售总利润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单件商品利润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销售量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销售量主要有两种表达方式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：（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根据售价调整而改变的销售量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；（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销售量和售价之间存在函数关系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yt_shape_1683887469674">
            <a:extLst>
              <a:ext uri="{FF2B5EF4-FFF2-40B4-BE49-F238E27FC236}">
                <a16:creationId xmlns:a16="http://schemas.microsoft.com/office/drawing/2014/main" id="{A7C86857-C896-ACE9-AA0B-1136C7FA5825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7159"/>
            <a:ext cx="1257364" cy="3209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7" name="yt_shape_11277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311770c6-4daf-4d7c-a502-3b9693197f8f.png&quot;}"/>
            </a:endParaRPr>
          </a:p>
        </p:txBody>
      </p:sp>
      <p:sp>
        <p:nvSpPr>
          <p:cNvPr id="11278" name="yt_shape_11278"/>
          <p:cNvSpPr txBox="1"/>
          <p:nvPr/>
        </p:nvSpPr>
        <p:spPr>
          <a:xfrm>
            <a:off x="540000" y="1670985"/>
            <a:ext cx="394979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平均变化率问题</a:t>
            </a:r>
          </a:p>
        </p:txBody>
      </p:sp>
      <p:sp>
        <p:nvSpPr>
          <p:cNvPr id="11279" name="yt_shape_11279"/>
          <p:cNvSpPr txBox="1"/>
          <p:nvPr/>
        </p:nvSpPr>
        <p:spPr>
          <a:xfrm>
            <a:off x="540119" y="2167857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河池市中考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某厂家今年一月份的口罩产量是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三月份的口罩产量是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万个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若设该厂家一月份到三月份的口罩产量的月平均增长率为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则所列方程为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280" name="yt_table_11280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0598532"/>
              </p:ext>
            </p:extLst>
          </p:nvPr>
        </p:nvGraphicFramePr>
        <p:xfrm>
          <a:off x="540000" y="3759787"/>
          <a:ext cx="7282180" cy="848742"/>
        </p:xfrm>
        <a:graphic>
          <a:graphicData uri="http://schemas.openxmlformats.org/drawingml/2006/table">
            <a:tbl>
              <a:tblPr/>
              <a:tblGrid>
                <a:gridCol w="4107180">
                  <a:extLst>
                    <a:ext uri="{9D8B030D-6E8A-4147-A177-3AD203B41FA5}">
                      <a16:colId xmlns:a16="http://schemas.microsoft.com/office/drawing/2014/main" val="10207"/>
                    </a:ext>
                  </a:extLst>
                </a:gridCol>
                <a:gridCol w="3175000">
                  <a:extLst>
                    <a:ext uri="{9D8B030D-6E8A-4147-A177-3AD203B41FA5}">
                      <a16:colId xmlns:a16="http://schemas.microsoft.com/office/drawing/2014/main" val="102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3"/>
                  </a:ext>
                </a:extLst>
              </a:tr>
            </a:tbl>
          </a:graphicData>
        </a:graphic>
      </p:graphicFrame>
      <p:pic>
        <p:nvPicPr>
          <p:cNvPr id="3" name="yt_shape_1683887469527">
            <a:extLst>
              <a:ext uri="{FF2B5EF4-FFF2-40B4-BE49-F238E27FC236}">
                <a16:creationId xmlns:a16="http://schemas.microsoft.com/office/drawing/2014/main" id="{F0C791B1-B234-07C7-C07F-A0D9894D6DB1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5" name="yt_shape_1683887469544">
            <a:extLst>
              <a:ext uri="{FF2B5EF4-FFF2-40B4-BE49-F238E27FC236}">
                <a16:creationId xmlns:a16="http://schemas.microsoft.com/office/drawing/2014/main" id="{394F3901-874C-6EDF-E642-CB4E38738561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8B3D536-5E42-A288-D38A-CF1332D508A9}"/>
              </a:ext>
            </a:extLst>
          </p:cNvPr>
          <p:cNvSpPr txBox="1"/>
          <p:nvPr/>
        </p:nvSpPr>
        <p:spPr>
          <a:xfrm>
            <a:off x="1059708" y="307202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1282">
            <a:extLst>
              <a:ext uri="{FF2B5EF4-FFF2-40B4-BE49-F238E27FC236}">
                <a16:creationId xmlns:a16="http://schemas.microsoft.com/office/drawing/2014/main" id="{14EE5C3F-C560-AF93-0053-153CF743C511}"/>
              </a:ext>
            </a:extLst>
          </p:cNvPr>
          <p:cNvSpPr txBox="1"/>
          <p:nvPr/>
        </p:nvSpPr>
        <p:spPr>
          <a:xfrm>
            <a:off x="603500" y="476116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某种药品原价每盒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由于医疗政策改革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价格经过两次下调后现在售价每盒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则平均每次下调的百分率为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10%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22975CB-F6FD-7ED3-D3A4-DB3928AD609B}"/>
              </a:ext>
            </a:extLst>
          </p:cNvPr>
          <p:cNvSpPr txBox="1"/>
          <p:nvPr/>
        </p:nvSpPr>
        <p:spPr>
          <a:xfrm>
            <a:off x="5695089" y="5189848"/>
            <a:ext cx="1043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10%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82" name="yt_shape_11282"/>
          <p:cNvSpPr txBox="1"/>
          <p:nvPr/>
        </p:nvSpPr>
        <p:spPr>
          <a:xfrm>
            <a:off x="540119" y="900000"/>
            <a:ext cx="11111999" cy="13722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东营市中考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杂交水稻之父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NEU-BZ-S92" pitchFamily="24"/>
                <a:ea typeface="宋体" pitchFamily="24"/>
                <a:cs typeface="宋体" pitchFamily="24"/>
              </a:rPr>
              <a:t>——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袁隆平先生所率领的科研团队在增产攻坚第一阶段实现水稻亩产量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700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公斤的目标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第三阶段实现水稻亩产量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1008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公斤的目标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3" name="yt_shape_11284">
            <a:extLst>
              <a:ext uri="{FF2B5EF4-FFF2-40B4-BE49-F238E27FC236}">
                <a16:creationId xmlns:a16="http://schemas.microsoft.com/office/drawing/2014/main" id="{7F646690-68A4-4B0D-9876-1F92915D288B}"/>
              </a:ext>
            </a:extLst>
          </p:cNvPr>
          <p:cNvSpPr txBox="1"/>
          <p:nvPr/>
        </p:nvSpPr>
        <p:spPr>
          <a:xfrm>
            <a:off x="540119" y="2420888"/>
            <a:ext cx="1061829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如果第二阶段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第三阶段亩产量的增长率相同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求亩产量的平均增长率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4" name="yt_shape_11285">
            <a:extLst>
              <a:ext uri="{FF2B5EF4-FFF2-40B4-BE49-F238E27FC236}">
                <a16:creationId xmlns:a16="http://schemas.microsoft.com/office/drawing/2014/main" id="{3A32D7C5-3945-EB13-AF03-15277085E583}"/>
              </a:ext>
            </a:extLst>
          </p:cNvPr>
          <p:cNvSpPr txBox="1"/>
          <p:nvPr/>
        </p:nvSpPr>
        <p:spPr>
          <a:xfrm>
            <a:off x="540119" y="2900191"/>
            <a:ext cx="5214569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设亩产量的平均增长率为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依题意得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20%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不合题意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舍去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亩产量的平均增长率为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20%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86" name="yt_shape_11286"/>
          <p:cNvSpPr txBox="1"/>
          <p:nvPr/>
        </p:nvSpPr>
        <p:spPr>
          <a:xfrm>
            <a:off x="540000" y="1340768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按照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中亩产量增长率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科研团队期望第四阶段水稻亩产量达到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公斤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请通过计算说明他们的目标能否实现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287" name="yt_shape_11287"/>
          <p:cNvSpPr txBox="1"/>
          <p:nvPr/>
        </p:nvSpPr>
        <p:spPr>
          <a:xfrm>
            <a:off x="539881" y="2283723"/>
            <a:ext cx="6719788" cy="137229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1008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20%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1209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公斤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1209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他们的目标能实现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2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2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8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88" name="yt_shape_11288"/>
          <p:cNvSpPr txBox="1"/>
          <p:nvPr/>
        </p:nvSpPr>
        <p:spPr>
          <a:xfrm>
            <a:off x="407249" y="915904"/>
            <a:ext cx="3026470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利润问题</a:t>
            </a:r>
          </a:p>
        </p:txBody>
      </p:sp>
      <p:sp>
        <p:nvSpPr>
          <p:cNvPr id="11289" name="yt_shape_11289"/>
          <p:cNvSpPr txBox="1"/>
          <p:nvPr/>
        </p:nvSpPr>
        <p:spPr>
          <a:xfrm>
            <a:off x="407368" y="1412776"/>
            <a:ext cx="11111999" cy="13722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某商店将进货单价为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个的商品按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个出售时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可售出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经市场调查发现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该商品每个每涨价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其销量就减少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若商店计划赚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则每个商品的售价应定为多少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p:sp>
        <p:nvSpPr>
          <p:cNvPr id="11290" name="yt_shape_11290"/>
          <p:cNvSpPr txBox="1"/>
          <p:nvPr/>
        </p:nvSpPr>
        <p:spPr>
          <a:xfrm>
            <a:off x="407368" y="283586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设每个商品涨价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则每个商品的利润为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所售的个数为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500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1291" name="yt_shape_11291"/>
          <p:cNvSpPr txBox="1"/>
          <p:nvPr/>
        </p:nvSpPr>
        <p:spPr>
          <a:xfrm>
            <a:off x="407368" y="3795298"/>
            <a:ext cx="11651881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由每个商品的利润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所售的个数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总利润可列方程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500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</a:p>
        </p:txBody>
      </p:sp>
      <p:sp>
        <p:nvSpPr>
          <p:cNvPr id="11292" name="yt_shape_11292"/>
          <p:cNvSpPr txBox="1"/>
          <p:nvPr/>
        </p:nvSpPr>
        <p:spPr>
          <a:xfrm>
            <a:off x="404636" y="4320547"/>
            <a:ext cx="43249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</a:p>
        </p:txBody>
      </p:sp>
      <p:sp>
        <p:nvSpPr>
          <p:cNvPr id="11293" name="yt_shape_11293"/>
          <p:cNvSpPr txBox="1"/>
          <p:nvPr/>
        </p:nvSpPr>
        <p:spPr>
          <a:xfrm>
            <a:off x="404636" y="4799850"/>
            <a:ext cx="352179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经检验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的值符合题意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1294" name="yt_shape_11294"/>
          <p:cNvSpPr txBox="1"/>
          <p:nvPr/>
        </p:nvSpPr>
        <p:spPr>
          <a:xfrm>
            <a:off x="404636" y="5279153"/>
            <a:ext cx="669414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所以每个商品的售价应定为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元或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3887469582">
            <a:extLst>
              <a:ext uri="{FF2B5EF4-FFF2-40B4-BE49-F238E27FC236}">
                <a16:creationId xmlns:a16="http://schemas.microsoft.com/office/drawing/2014/main" id="{98D3E240-AE04-EF26-63D7-EC0DCA1D9C21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749" y="955200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10E6528-1055-DA9B-09A5-DDF65A098FAB}"/>
              </a:ext>
            </a:extLst>
          </p:cNvPr>
          <p:cNvSpPr txBox="1"/>
          <p:nvPr/>
        </p:nvSpPr>
        <p:spPr>
          <a:xfrm>
            <a:off x="6853095" y="2789057"/>
            <a:ext cx="1839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A16F08D-3CF7-8802-0F39-41248433BAA6}"/>
              </a:ext>
            </a:extLst>
          </p:cNvPr>
          <p:cNvSpPr txBox="1"/>
          <p:nvPr/>
        </p:nvSpPr>
        <p:spPr>
          <a:xfrm>
            <a:off x="926957" y="3264545"/>
            <a:ext cx="22962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ECF81EE-861C-F972-B056-DC6347E63668}"/>
              </a:ext>
            </a:extLst>
          </p:cNvPr>
          <p:cNvSpPr txBox="1"/>
          <p:nvPr/>
        </p:nvSpPr>
        <p:spPr>
          <a:xfrm>
            <a:off x="7187385" y="3744510"/>
            <a:ext cx="3650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8000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44BD4DB-6488-2E0F-05F7-6DC769D0177D}"/>
              </a:ext>
            </a:extLst>
          </p:cNvPr>
          <p:cNvSpPr txBox="1"/>
          <p:nvPr/>
        </p:nvSpPr>
        <p:spPr>
          <a:xfrm>
            <a:off x="1770363" y="4273741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62AAE85-9CA2-1D7F-D578-D75987AC34D6}"/>
              </a:ext>
            </a:extLst>
          </p:cNvPr>
          <p:cNvSpPr txBox="1"/>
          <p:nvPr/>
        </p:nvSpPr>
        <p:spPr>
          <a:xfrm>
            <a:off x="3530900" y="4273741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EBC185A-6AAC-A2F3-D106-0F38F9B4C57E}"/>
              </a:ext>
            </a:extLst>
          </p:cNvPr>
          <p:cNvSpPr txBox="1"/>
          <p:nvPr/>
        </p:nvSpPr>
        <p:spPr>
          <a:xfrm>
            <a:off x="4277025" y="523234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F72C66F-3328-4420-03C2-878178E7866B}"/>
              </a:ext>
            </a:extLst>
          </p:cNvPr>
          <p:cNvSpPr txBox="1"/>
          <p:nvPr/>
        </p:nvSpPr>
        <p:spPr>
          <a:xfrm>
            <a:off x="5801025" y="523234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95" name="yt_shape_11295"/>
          <p:cNvSpPr txBox="1"/>
          <p:nvPr/>
        </p:nvSpPr>
        <p:spPr>
          <a:xfrm>
            <a:off x="540119" y="90000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安阳八中月考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年冬奥会在北京召开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某网络经销商销售以冬奥会为主题的文化衫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平均每天可售出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每件盈利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为了尽快减少库存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增加盈利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该经销商采取了降价措施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经过一段时间的销售发现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销售单价每降低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平均每天可多售出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296" name="yt_shape_11296"/>
          <p:cNvSpPr txBox="1"/>
          <p:nvPr/>
        </p:nvSpPr>
        <p:spPr>
          <a:xfrm>
            <a:off x="540119" y="281969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若降价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每件衬衫的利润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平均每天销售数量为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用含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的代数式表示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</a:p>
        </p:txBody>
      </p:sp>
      <p:sp>
        <p:nvSpPr>
          <p:cNvPr id="11297" name="yt_shape_11297"/>
          <p:cNvSpPr txBox="1"/>
          <p:nvPr/>
        </p:nvSpPr>
        <p:spPr>
          <a:xfrm>
            <a:off x="540000" y="3779133"/>
            <a:ext cx="907940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若该经销商每天获得利润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则每件商品应降价多少元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p:sp>
        <p:nvSpPr>
          <p:cNvPr id="11298" name="yt_shape_11298"/>
          <p:cNvSpPr txBox="1"/>
          <p:nvPr/>
        </p:nvSpPr>
        <p:spPr>
          <a:xfrm>
            <a:off x="540000" y="4258436"/>
            <a:ext cx="627415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依题意得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1299" name="yt_shape_11299"/>
          <p:cNvSpPr txBox="1"/>
          <p:nvPr/>
        </p:nvSpPr>
        <p:spPr>
          <a:xfrm>
            <a:off x="540000" y="4737739"/>
            <a:ext cx="376064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整理得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8A7C33A-D4A8-396D-6B4D-9C8829CA6748}"/>
              </a:ext>
            </a:extLst>
          </p:cNvPr>
          <p:cNvSpPr txBox="1"/>
          <p:nvPr/>
        </p:nvSpPr>
        <p:spPr>
          <a:xfrm>
            <a:off x="5919046" y="2772892"/>
            <a:ext cx="1839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DF59137-8E20-8CBA-D01C-82619391EA76}"/>
              </a:ext>
            </a:extLst>
          </p:cNvPr>
          <p:cNvSpPr txBox="1"/>
          <p:nvPr/>
        </p:nvSpPr>
        <p:spPr>
          <a:xfrm>
            <a:off x="1059708" y="3248380"/>
            <a:ext cx="19914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1300">
            <a:extLst>
              <a:ext uri="{FF2B5EF4-FFF2-40B4-BE49-F238E27FC236}">
                <a16:creationId xmlns:a16="http://schemas.microsoft.com/office/drawing/2014/main" id="{6B2D760C-0D1F-F33C-9DC7-31A2D4EF4F97}"/>
              </a:ext>
            </a:extLst>
          </p:cNvPr>
          <p:cNvSpPr txBox="1"/>
          <p:nvPr/>
        </p:nvSpPr>
        <p:spPr>
          <a:xfrm>
            <a:off x="540000" y="5212267"/>
            <a:ext cx="5830122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要尽快减少库存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增加盈利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5" name="yt_shape_11301">
            <a:extLst>
              <a:ext uri="{FF2B5EF4-FFF2-40B4-BE49-F238E27FC236}">
                <a16:creationId xmlns:a16="http://schemas.microsoft.com/office/drawing/2014/main" id="{02B23D56-C6D5-A488-1178-2ADDC67487AB}"/>
              </a:ext>
            </a:extLst>
          </p:cNvPr>
          <p:cNvSpPr txBox="1"/>
          <p:nvPr/>
        </p:nvSpPr>
        <p:spPr>
          <a:xfrm>
            <a:off x="560543" y="6150106"/>
            <a:ext cx="35394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每件商品应降价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元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1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98" grpId="0" build="allAtOnce"/>
      <p:bldP spid="11299" grpId="0" build="allAtOnce"/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02" name="yt_shape_11302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f0c5b675-3cfe-4176-b688-be8dc4c1e4ca.png&quot;}"/>
            </a:endParaRPr>
          </a:p>
        </p:txBody>
      </p:sp>
      <p:sp>
        <p:nvSpPr>
          <p:cNvPr id="11303" name="yt_shape_11303"/>
          <p:cNvSpPr txBox="1"/>
          <p:nvPr/>
        </p:nvSpPr>
        <p:spPr>
          <a:xfrm>
            <a:off x="540119" y="1652711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某口罩经销商批发了一批口罩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进货单价为每盒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若按每盒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元出售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则每周可销售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现准备提价销售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经市场调研发现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每盒每提价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每周销量就会减少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为保护消费者利益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物价部门规定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销售时利润率不能超过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50%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设该口罩售价为每盒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现在预算销售这种口罩每周要获得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元利润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则每盒口罩的售价应定为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304" name="yt_table_11304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4273676"/>
              </p:ext>
            </p:extLst>
          </p:nvPr>
        </p:nvGraphicFramePr>
        <p:xfrm>
          <a:off x="540000" y="4204904"/>
          <a:ext cx="4962843" cy="848742"/>
        </p:xfrm>
        <a:graphic>
          <a:graphicData uri="http://schemas.openxmlformats.org/drawingml/2006/table">
            <a:tbl>
              <a:tblPr/>
              <a:tblGrid>
                <a:gridCol w="3395980">
                  <a:extLst>
                    <a:ext uri="{9D8B030D-6E8A-4147-A177-3AD203B41FA5}">
                      <a16:colId xmlns:a16="http://schemas.microsoft.com/office/drawing/2014/main" val="10209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2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元或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5"/>
                  </a:ext>
                </a:extLst>
              </a:tr>
            </a:tbl>
          </a:graphicData>
        </a:graphic>
      </p:graphicFrame>
      <p:pic>
        <p:nvPicPr>
          <p:cNvPr id="3" name="yt_shape_1683887469618">
            <a:extLst>
              <a:ext uri="{FF2B5EF4-FFF2-40B4-BE49-F238E27FC236}">
                <a16:creationId xmlns:a16="http://schemas.microsoft.com/office/drawing/2014/main" id="{23BE858E-34EA-C7BF-0FEF-8C45CE6081A8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827F496-5E0E-B897-1B1D-3511DB423740}"/>
              </a:ext>
            </a:extLst>
          </p:cNvPr>
          <p:cNvSpPr txBox="1"/>
          <p:nvPr/>
        </p:nvSpPr>
        <p:spPr>
          <a:xfrm>
            <a:off x="3802908" y="350785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06" name="yt_shape_11306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眉山市中考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建设美丽城市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改造老旧小区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年投入资金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万元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年投入资金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万元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现假定每年投入资金的增长率相同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307" name="yt_shape_11307"/>
          <p:cNvSpPr txBox="1"/>
          <p:nvPr/>
        </p:nvSpPr>
        <p:spPr>
          <a:xfrm>
            <a:off x="540000" y="1859435"/>
            <a:ext cx="723274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求该市改造老旧小区投入资金的年平均增长率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1308" name="yt_shape_11308"/>
          <p:cNvSpPr txBox="1"/>
          <p:nvPr/>
        </p:nvSpPr>
        <p:spPr>
          <a:xfrm>
            <a:off x="540000" y="2338738"/>
            <a:ext cx="8292335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设该市改造老旧小区投入资金的年平均增长率为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依题意得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1440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20%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不合题意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舍去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该市改造老旧小区投入资金的年平均增长率为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20%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3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3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3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3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08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09" name="yt_shape_11309"/>
          <p:cNvSpPr txBox="1"/>
          <p:nvPr/>
        </p:nvSpPr>
        <p:spPr>
          <a:xfrm>
            <a:off x="540119" y="900000"/>
            <a:ext cx="11316521" cy="13722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年老旧小区改造的平均费用为每个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万元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年为提高老旧小区品质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每个小区改造费用增加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15%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如果投入资金年增长率保持不变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求该市在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年最多可以改造多少个老旧小区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310" name="yt_shape_11310"/>
              <p:cNvSpPr txBox="1"/>
              <p:nvPr/>
            </p:nvSpPr>
            <p:spPr>
              <a:xfrm>
                <a:off x="540000" y="2323087"/>
                <a:ext cx="7112525" cy="20702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设该市在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2023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年可以改造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个老旧小区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依题意得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15%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1440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20%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432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为整数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的最大值为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310" name="yt_shape_11310" descr="{&quot;rangeId&quot;:16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23087"/>
                <a:ext cx="7112525" cy="2070247"/>
              </a:xfrm>
              <a:prstGeom prst="rect">
                <a:avLst/>
              </a:prstGeom>
              <a:blipFill>
                <a:blip r:embed="rId2"/>
                <a:stretch>
                  <a:fillRect l="-2659" t="-2353" r="-1715" b="-82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312" name="yt_shape_11312"/>
          <p:cNvSpPr txBox="1"/>
          <p:nvPr/>
        </p:nvSpPr>
        <p:spPr>
          <a:xfrm>
            <a:off x="540000" y="4444122"/>
            <a:ext cx="630942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该市在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年最多可以改造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个老旧小区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3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3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3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3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3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10" grpId="0" build="allAtOnce"/>
      <p:bldP spid="1131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1486</Words>
  <Application>Microsoft Office PowerPoint</Application>
  <PresentationFormat>宽屏</PresentationFormat>
  <Paragraphs>85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NEU-BZ-S92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123456789</cp:lastModifiedBy>
  <cp:revision>43</cp:revision>
  <dcterms:created xsi:type="dcterms:W3CDTF">2023-05-05T05:33:04Z</dcterms:created>
  <dcterms:modified xsi:type="dcterms:W3CDTF">2023-05-13T12:50:56Z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