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8" r:id="rId6"/>
    <p:sldId id="370" r:id="rId7"/>
    <p:sldId id="371" r:id="rId8"/>
    <p:sldId id="373" r:id="rId9"/>
    <p:sldId id="375" r:id="rId10"/>
    <p:sldId id="377" r:id="rId11"/>
    <p:sldId id="378" r:id="rId12"/>
    <p:sldId id="379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0" name="yt_image_12340" title="H_50.97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2" name="yt_shape_12342"/>
          <p:cNvSpPr txBox="1"/>
          <p:nvPr/>
        </p:nvSpPr>
        <p:spPr>
          <a:xfrm>
            <a:off x="540119" y="163209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利用三角形相似解决实际问题应有以下几个步骤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根据题意画出示意图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将题目中的与实际问题有关的已知数量关系转化为示意图中的已知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利用相似三角形建立等式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未知量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97FC9D-6B4D-6BB9-7831-644A495BA88B}"/>
              </a:ext>
            </a:extLst>
          </p:cNvPr>
          <p:cNvSpPr txBox="1"/>
          <p:nvPr/>
        </p:nvSpPr>
        <p:spPr>
          <a:xfrm>
            <a:off x="1059708" y="250216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A726F3-9EFC-81CB-7373-ACAA3DF7EAAD}"/>
              </a:ext>
            </a:extLst>
          </p:cNvPr>
          <p:cNvSpPr txBox="1"/>
          <p:nvPr/>
        </p:nvSpPr>
        <p:spPr>
          <a:xfrm>
            <a:off x="2888508" y="25021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4B9F7F-A475-0297-A820-E82755BBE5C1}"/>
              </a:ext>
            </a:extLst>
          </p:cNvPr>
          <p:cNvSpPr txBox="1"/>
          <p:nvPr/>
        </p:nvSpPr>
        <p:spPr>
          <a:xfrm>
            <a:off x="9441707" y="250216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未知量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3" name="yt_shape_1239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时测得某树的影长为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时又测得该树的影长为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若两次日照的光线互相垂直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则该树的高度为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397" name="yt_shape_12397"/>
          <p:cNvSpPr txBox="1"/>
          <p:nvPr/>
        </p:nvSpPr>
        <p:spPr>
          <a:xfrm>
            <a:off x="540000" y="40658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94" name="yt_shape_12394" title="H_157.77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14084" y="2070997"/>
            <a:ext cx="2963831" cy="2003688"/>
            <a:chOff x="0" y="0"/>
            <a:chExt cx="2963831" cy="2003688"/>
          </a:xfrm>
        </p:grpSpPr>
        <p:pic>
          <p:nvPicPr>
            <p:cNvPr id="2" name="yt_image_1239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63831" cy="1607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6" name="yt_shape_12396"/>
            <p:cNvSpPr txBox="1"/>
            <p:nvPr/>
          </p:nvSpPr>
          <p:spPr>
            <a:xfrm>
              <a:off x="948634" y="16436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28D63DE-124C-DE0A-41DA-4064A7B11FEF}"/>
              </a:ext>
            </a:extLst>
          </p:cNvPr>
          <p:cNvSpPr txBox="1"/>
          <p:nvPr/>
        </p:nvSpPr>
        <p:spPr>
          <a:xfrm>
            <a:off x="5936508" y="13286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8" name="yt_shape_12398"/>
          <p:cNvSpPr txBox="1"/>
          <p:nvPr/>
        </p:nvSpPr>
        <p:spPr>
          <a:xfrm>
            <a:off x="623703" y="849212"/>
            <a:ext cx="11016913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为山两侧的两个村庄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为了两村交通方便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根据国家的惠民政策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政府决定打一个直线涵洞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工程人员为了计算工程量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必须计算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两点之间的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选择测量点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两点之间的直线距离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02" name="yt_shape_12402"/>
          <p:cNvSpPr txBox="1"/>
          <p:nvPr/>
        </p:nvSpPr>
        <p:spPr>
          <a:xfrm>
            <a:off x="540000" y="48064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99" name="yt_shape_12399" title="H_140.47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3450657"/>
            <a:ext cx="1328022" cy="1784016"/>
            <a:chOff x="0" y="0"/>
            <a:chExt cx="1328022" cy="1784016"/>
          </a:xfrm>
        </p:grpSpPr>
        <p:pic>
          <p:nvPicPr>
            <p:cNvPr id="2" name="yt_image_12399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8022" cy="1388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1" name="yt_shape_12401"/>
            <p:cNvSpPr txBox="1"/>
            <p:nvPr/>
          </p:nvSpPr>
          <p:spPr>
            <a:xfrm>
              <a:off x="54547" y="14240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03">
                <a:extLst>
                  <a:ext uri="{FF2B5EF4-FFF2-40B4-BE49-F238E27FC236}">
                    <a16:creationId xmlns:a16="http://schemas.microsoft.com/office/drawing/2014/main" id="{03E814C9-CDA2-EF15-16C2-373E77CF77FA}"/>
                  </a:ext>
                </a:extLst>
              </p:cNvPr>
              <p:cNvSpPr txBox="1"/>
              <p:nvPr/>
            </p:nvSpPr>
            <p:spPr>
              <a:xfrm>
                <a:off x="598979" y="2768910"/>
                <a:ext cx="5263749" cy="29656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1500m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403">
                <a:extLst>
                  <a:ext uri="{FF2B5EF4-FFF2-40B4-BE49-F238E27FC236}">
                    <a16:creationId xmlns:a16="http://schemas.microsoft.com/office/drawing/2014/main" id="{03E814C9-CDA2-EF15-16C2-373E77CF7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979" y="2768910"/>
                <a:ext cx="5263749" cy="2965620"/>
              </a:xfrm>
              <a:prstGeom prst="rect">
                <a:avLst/>
              </a:prstGeom>
              <a:blipFill>
                <a:blip r:embed="rId3"/>
                <a:stretch>
                  <a:fillRect l="-3472" r="-2431" b="-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2405">
            <a:extLst>
              <a:ext uri="{FF2B5EF4-FFF2-40B4-BE49-F238E27FC236}">
                <a16:creationId xmlns:a16="http://schemas.microsoft.com/office/drawing/2014/main" id="{24535C69-9884-F0FB-A4A4-D602B4B5C64D}"/>
              </a:ext>
            </a:extLst>
          </p:cNvPr>
          <p:cNvSpPr txBox="1"/>
          <p:nvPr/>
        </p:nvSpPr>
        <p:spPr>
          <a:xfrm>
            <a:off x="600271" y="5794530"/>
            <a:ext cx="5471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两点之间的直线距离是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6" name="yt_shape_1240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0ee267e-0bce-4559-9e68-b2617fabeb20.png&quot;}"/>
            </a:endParaRPr>
          </a:p>
        </p:txBody>
      </p:sp>
      <p:sp>
        <p:nvSpPr>
          <p:cNvPr id="12407" name="yt_shape_12407"/>
          <p:cNvSpPr txBox="1"/>
          <p:nvPr/>
        </p:nvSpPr>
        <p:spPr>
          <a:xfrm>
            <a:off x="540118" y="1661816"/>
            <a:ext cx="11244381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模型理念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为了测量一栋楼的高度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小明同学先在操场上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处放一面镜子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向后退到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恰好在镜子中看到楼的顶部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再将镜子放到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然后后退到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恰好再次在镜子中看到楼的顶部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如果小明眼睛距地面高度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试确定楼的高度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11" name="yt_shape_12411"/>
          <p:cNvSpPr txBox="1"/>
          <p:nvPr/>
        </p:nvSpPr>
        <p:spPr>
          <a:xfrm>
            <a:off x="540000" y="51670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08" name="yt_shape_12408" title="H_139.60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3559263"/>
            <a:ext cx="1933252" cy="1773000"/>
            <a:chOff x="0" y="0"/>
            <a:chExt cx="1933252" cy="1773000"/>
          </a:xfrm>
        </p:grpSpPr>
        <p:pic>
          <p:nvPicPr>
            <p:cNvPr id="2" name="yt_image_12408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3252" cy="1377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0" name="yt_shape_12410"/>
            <p:cNvSpPr txBox="1"/>
            <p:nvPr/>
          </p:nvSpPr>
          <p:spPr>
            <a:xfrm>
              <a:off x="357162" y="14130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56403">
            <a:extLst>
              <a:ext uri="{FF2B5EF4-FFF2-40B4-BE49-F238E27FC236}">
                <a16:creationId xmlns:a16="http://schemas.microsoft.com/office/drawing/2014/main" id="{3A6D126F-6AE5-B379-C6A2-D88F40CB477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12">
                <a:extLst>
                  <a:ext uri="{FF2B5EF4-FFF2-40B4-BE49-F238E27FC236}">
                    <a16:creationId xmlns:a16="http://schemas.microsoft.com/office/drawing/2014/main" id="{72517830-EFE7-7F60-771B-ACC3B631AFC8}"/>
                  </a:ext>
                </a:extLst>
              </p:cNvPr>
              <p:cNvSpPr txBox="1"/>
              <p:nvPr/>
            </p:nvSpPr>
            <p:spPr>
              <a:xfrm>
                <a:off x="540000" y="3589543"/>
                <a:ext cx="6069867" cy="8963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412">
                <a:extLst>
                  <a:ext uri="{FF2B5EF4-FFF2-40B4-BE49-F238E27FC236}">
                    <a16:creationId xmlns:a16="http://schemas.microsoft.com/office/drawing/2014/main" id="{72517830-EFE7-7F60-771B-ACC3B631A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9543"/>
                <a:ext cx="6069867" cy="896336"/>
              </a:xfrm>
              <a:prstGeom prst="rect">
                <a:avLst/>
              </a:prstGeom>
              <a:blipFill>
                <a:blip r:embed="rId4"/>
                <a:stretch>
                  <a:fillRect l="-3116" t="-12925" r="-2111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414">
                <a:extLst>
                  <a:ext uri="{FF2B5EF4-FFF2-40B4-BE49-F238E27FC236}">
                    <a16:creationId xmlns:a16="http://schemas.microsoft.com/office/drawing/2014/main" id="{F7368433-95E2-AFC6-DA37-220AFAFED6B8}"/>
                  </a:ext>
                </a:extLst>
              </p:cNvPr>
              <p:cNvSpPr txBox="1"/>
              <p:nvPr/>
            </p:nvSpPr>
            <p:spPr>
              <a:xfrm>
                <a:off x="540000" y="4566947"/>
                <a:ext cx="5637056" cy="8960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414">
                <a:extLst>
                  <a:ext uri="{FF2B5EF4-FFF2-40B4-BE49-F238E27FC236}">
                    <a16:creationId xmlns:a16="http://schemas.microsoft.com/office/drawing/2014/main" id="{F7368433-95E2-AFC6-DA37-220AFAFED6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66947"/>
                <a:ext cx="5637056" cy="896079"/>
              </a:xfrm>
              <a:prstGeom prst="rect">
                <a:avLst/>
              </a:prstGeom>
              <a:blipFill>
                <a:blip r:embed="rId5"/>
                <a:stretch>
                  <a:fillRect l="-3355" t="-12245" r="-2706" b="-10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416">
            <a:extLst>
              <a:ext uri="{FF2B5EF4-FFF2-40B4-BE49-F238E27FC236}">
                <a16:creationId xmlns:a16="http://schemas.microsoft.com/office/drawing/2014/main" id="{E71AF826-E781-AF48-3125-69FA6FBC9673}"/>
              </a:ext>
            </a:extLst>
          </p:cNvPr>
          <p:cNvSpPr txBox="1"/>
          <p:nvPr/>
        </p:nvSpPr>
        <p:spPr>
          <a:xfrm>
            <a:off x="525947" y="5463026"/>
            <a:ext cx="352179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②.</a:t>
            </a:r>
          </a:p>
        </p:txBody>
      </p:sp>
      <p:sp>
        <p:nvSpPr>
          <p:cNvPr id="7" name="yt_shape_12417">
            <a:extLst>
              <a:ext uri="{FF2B5EF4-FFF2-40B4-BE49-F238E27FC236}">
                <a16:creationId xmlns:a16="http://schemas.microsoft.com/office/drawing/2014/main" id="{217451BC-A26D-7832-DD95-23350050890E}"/>
              </a:ext>
            </a:extLst>
          </p:cNvPr>
          <p:cNvSpPr txBox="1"/>
          <p:nvPr/>
        </p:nvSpPr>
        <p:spPr>
          <a:xfrm>
            <a:off x="521882" y="5894555"/>
            <a:ext cx="673581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2418">
            <a:extLst>
              <a:ext uri="{FF2B5EF4-FFF2-40B4-BE49-F238E27FC236}">
                <a16:creationId xmlns:a16="http://schemas.microsoft.com/office/drawing/2014/main" id="{8E1C872D-5301-E183-9B3D-4E44286E0355}"/>
              </a:ext>
            </a:extLst>
          </p:cNvPr>
          <p:cNvSpPr txBox="1"/>
          <p:nvPr/>
        </p:nvSpPr>
        <p:spPr>
          <a:xfrm>
            <a:off x="521882" y="6359105"/>
            <a:ext cx="326531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楼的高度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3" name="yt_shape_1234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8120297-9d44-4276-9e30-9b29fe6a9555.png&quot;}"/>
            </a:endParaRPr>
          </a:p>
        </p:txBody>
      </p:sp>
      <p:sp>
        <p:nvSpPr>
          <p:cNvPr id="12344" name="yt_shape_12344"/>
          <p:cNvSpPr txBox="1"/>
          <p:nvPr/>
        </p:nvSpPr>
        <p:spPr>
          <a:xfrm>
            <a:off x="540000" y="1670985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利用三角形相似测量高度</a:t>
            </a:r>
          </a:p>
        </p:txBody>
      </p:sp>
      <p:sp>
        <p:nvSpPr>
          <p:cNvPr id="12345" name="yt_shape_12345"/>
          <p:cNvSpPr txBox="1"/>
          <p:nvPr/>
        </p:nvSpPr>
        <p:spPr>
          <a:xfrm>
            <a:off x="540119" y="2167857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绍兴市中考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的照射下形成投影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已知路灯高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则树的高度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349" name="yt_table_1234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2000890"/>
                  </p:ext>
                </p:extLst>
              </p:nvPr>
            </p:nvGraphicFramePr>
            <p:xfrm>
              <a:off x="603500" y="5337795"/>
              <a:ext cx="8227378" cy="635953"/>
            </p:xfrm>
            <a:graphic>
              <a:graphicData uri="http://schemas.openxmlformats.org/drawingml/2006/table">
                <a:tbl>
                  <a:tblPr/>
                  <a:tblGrid>
                    <a:gridCol w="2278380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2260918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450975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349" name="yt_table_1234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2000890"/>
                  </p:ext>
                </p:extLst>
              </p:nvPr>
            </p:nvGraphicFramePr>
            <p:xfrm>
              <a:off x="603500" y="5337795"/>
              <a:ext cx="8227378" cy="635953"/>
            </p:xfrm>
            <a:graphic>
              <a:graphicData uri="http://schemas.openxmlformats.org/drawingml/2006/table">
                <a:tbl>
                  <a:tblPr/>
                  <a:tblGrid>
                    <a:gridCol w="2278380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2260918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450975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174" r="-646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722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46" name="yt_shape_12346_skip" title="H_147.41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8773" y="3314871"/>
            <a:ext cx="1754454" cy="1872144"/>
            <a:chOff x="0" y="0"/>
            <a:chExt cx="1754454" cy="1872144"/>
          </a:xfrm>
        </p:grpSpPr>
        <p:pic>
          <p:nvPicPr>
            <p:cNvPr id="2" name="yt_image_12346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54454" cy="147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8" name="yt_shape_12348"/>
            <p:cNvSpPr txBox="1"/>
            <p:nvPr/>
          </p:nvSpPr>
          <p:spPr>
            <a:xfrm>
              <a:off x="343946" y="1512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56250">
            <a:extLst>
              <a:ext uri="{FF2B5EF4-FFF2-40B4-BE49-F238E27FC236}">
                <a16:creationId xmlns:a16="http://schemas.microsoft.com/office/drawing/2014/main" id="{DB90FED7-BD20-F44E-EBFB-586BE36B2ED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556267">
            <a:extLst>
              <a:ext uri="{FF2B5EF4-FFF2-40B4-BE49-F238E27FC236}">
                <a16:creationId xmlns:a16="http://schemas.microsoft.com/office/drawing/2014/main" id="{8B346511-887A-0739-F676-691497EB78B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CF107C8-F991-9A1B-86B9-5ADF321524E3}"/>
              </a:ext>
            </a:extLst>
          </p:cNvPr>
          <p:cNvSpPr txBox="1"/>
          <p:nvPr/>
        </p:nvSpPr>
        <p:spPr>
          <a:xfrm>
            <a:off x="10560496" y="2609253"/>
            <a:ext cx="458633" cy="5032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0" name="yt_shape_12350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如图是小明设计用手电筒来测量某古城墙高度的示意图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处放一水平的平面镜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光线从点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出发经平面镜反射后刚好射到古城墙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那么该古城墙的高度是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54" name="yt_table_1235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081516"/>
              </p:ext>
            </p:extLst>
          </p:nvPr>
        </p:nvGraphicFramePr>
        <p:xfrm>
          <a:off x="623392" y="4941168"/>
          <a:ext cx="87242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grpSp>
        <p:nvGrpSpPr>
          <p:cNvPr id="12351" name="yt_shape_12351_skip" title="H_101.5937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924944"/>
            <a:ext cx="2160240" cy="1624350"/>
            <a:chOff x="-256487" y="-334110"/>
            <a:chExt cx="2160240" cy="1624350"/>
          </a:xfrm>
        </p:grpSpPr>
        <p:pic>
          <p:nvPicPr>
            <p:cNvPr id="2" name="yt_image_1235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56487" y="-334110"/>
              <a:ext cx="2160240" cy="1198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53" name="yt_shape_12353"/>
            <p:cNvSpPr txBox="1"/>
            <p:nvPr/>
          </p:nvSpPr>
          <p:spPr>
            <a:xfrm>
              <a:off x="272352" y="9302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E2087F-27FA-C508-2BF8-9637B1424CB5}"/>
              </a:ext>
            </a:extLst>
          </p:cNvPr>
          <p:cNvSpPr txBox="1"/>
          <p:nvPr/>
        </p:nvSpPr>
        <p:spPr>
          <a:xfrm>
            <a:off x="10597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6" name="yt_shape_1235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小明同学用自制的直角三角形纸板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测量树的高度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他调整自己的位置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设法使斜边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保持水平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已知纸板的两条直角边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则树高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360" name="yt_shape_12360"/>
          <p:cNvSpPr txBox="1"/>
          <p:nvPr/>
        </p:nvSpPr>
        <p:spPr>
          <a:xfrm>
            <a:off x="540000" y="50533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57" name="yt_shape_12357" title="H_159.91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27211" y="2972062"/>
            <a:ext cx="2737576" cy="2030904"/>
            <a:chOff x="0" y="0"/>
            <a:chExt cx="2737576" cy="2030904"/>
          </a:xfrm>
        </p:grpSpPr>
        <p:pic>
          <p:nvPicPr>
            <p:cNvPr id="2" name="yt_image_1235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37576" cy="1634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59" name="yt_shape_12359"/>
            <p:cNvSpPr txBox="1"/>
            <p:nvPr/>
          </p:nvSpPr>
          <p:spPr>
            <a:xfrm>
              <a:off x="835507" y="16709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C09F9D-FC8C-A459-89AD-C9340E8D2DC7}"/>
              </a:ext>
            </a:extLst>
          </p:cNvPr>
          <p:cNvSpPr txBox="1"/>
          <p:nvPr/>
        </p:nvSpPr>
        <p:spPr>
          <a:xfrm>
            <a:off x="1431183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1" name="yt_shape_12361"/>
          <p:cNvSpPr txBox="1"/>
          <p:nvPr/>
        </p:nvSpPr>
        <p:spPr>
          <a:xfrm>
            <a:off x="540000" y="900000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利用三角形相似测量长度或宽度</a:t>
            </a:r>
          </a:p>
        </p:txBody>
      </p:sp>
      <p:sp>
        <p:nvSpPr>
          <p:cNvPr id="12362" name="yt_shape_12362"/>
          <p:cNvSpPr txBox="1"/>
          <p:nvPr/>
        </p:nvSpPr>
        <p:spPr>
          <a:xfrm>
            <a:off x="540119" y="139687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上海市中考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九章算术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中记载了一种测量井深的方法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在井口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处立一根垂直于井口的木杆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从木杆的顶端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观察井水水岸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视线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与井口的直径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如果测得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366" name="yt_shape_12366"/>
          <p:cNvSpPr txBox="1"/>
          <p:nvPr/>
        </p:nvSpPr>
        <p:spPr>
          <a:xfrm>
            <a:off x="540000" y="58242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63" name="yt_shape_12363" title="H_181.49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36134" y="3468934"/>
            <a:ext cx="1119731" cy="2305008"/>
            <a:chOff x="0" y="0"/>
            <a:chExt cx="1119731" cy="2305008"/>
          </a:xfrm>
        </p:grpSpPr>
        <p:pic>
          <p:nvPicPr>
            <p:cNvPr id="2" name="yt_image_123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19731" cy="1909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65" name="yt_shape_12365"/>
            <p:cNvSpPr txBox="1"/>
            <p:nvPr/>
          </p:nvSpPr>
          <p:spPr>
            <a:xfrm>
              <a:off x="26584" y="1945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56302">
            <a:extLst>
              <a:ext uri="{FF2B5EF4-FFF2-40B4-BE49-F238E27FC236}">
                <a16:creationId xmlns:a16="http://schemas.microsoft.com/office/drawing/2014/main" id="{0E9F1264-C843-2764-9938-21AADD79C40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1303BD9-E0DA-4470-AE49-507C2DF73CDC}"/>
              </a:ext>
            </a:extLst>
          </p:cNvPr>
          <p:cNvSpPr txBox="1"/>
          <p:nvPr/>
        </p:nvSpPr>
        <p:spPr>
          <a:xfrm>
            <a:off x="2194771" y="2776530"/>
            <a:ext cx="6753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7" name="yt_shape_12367"/>
          <p:cNvSpPr txBox="1"/>
          <p:nvPr/>
        </p:nvSpPr>
        <p:spPr>
          <a:xfrm>
            <a:off x="540119" y="900000"/>
            <a:ext cx="1124438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某零件的外径为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用一个交叉卡钳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两条尺长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可测量零件的内孔直径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且量得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则零件的厚度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371" name="yt_shape_12371"/>
          <p:cNvSpPr txBox="1"/>
          <p:nvPr/>
        </p:nvSpPr>
        <p:spPr>
          <a:xfrm>
            <a:off x="540000" y="47215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68" name="yt_shape_12368" title="H_171.5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77696" y="2421253"/>
            <a:ext cx="1036607" cy="2179296"/>
            <a:chOff x="0" y="0"/>
            <a:chExt cx="1036607" cy="2179296"/>
          </a:xfrm>
        </p:grpSpPr>
        <p:pic>
          <p:nvPicPr>
            <p:cNvPr id="2" name="yt_image_1236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36607" cy="1783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0" name="yt_shape_12370"/>
            <p:cNvSpPr txBox="1"/>
            <p:nvPr/>
          </p:nvSpPr>
          <p:spPr>
            <a:xfrm>
              <a:off x="-14977" y="18192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1CB5A5-C5CC-C6D0-DC1D-DA37997D8BC1}"/>
              </a:ext>
            </a:extLst>
          </p:cNvPr>
          <p:cNvSpPr txBox="1"/>
          <p:nvPr/>
        </p:nvSpPr>
        <p:spPr>
          <a:xfrm>
            <a:off x="2711624" y="18060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2" name="yt_shape_12372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运用相似证明等积式</a:t>
            </a:r>
          </a:p>
        </p:txBody>
      </p:sp>
      <p:sp>
        <p:nvSpPr>
          <p:cNvPr id="12373" name="yt_shape_1237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377" name="yt_shape_12377"/>
          <p:cNvSpPr txBox="1"/>
          <p:nvPr/>
        </p:nvSpPr>
        <p:spPr>
          <a:xfrm>
            <a:off x="540000" y="45516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74" name="yt_shape_12374" title="H_156.90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8371" y="2559019"/>
            <a:ext cx="1744056" cy="1992672"/>
            <a:chOff x="0" y="0"/>
            <a:chExt cx="1744056" cy="1992672"/>
          </a:xfrm>
        </p:grpSpPr>
        <p:pic>
          <p:nvPicPr>
            <p:cNvPr id="2" name="yt_image_12374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4056" cy="1596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6" name="yt_shape_12376"/>
            <p:cNvSpPr txBox="1"/>
            <p:nvPr/>
          </p:nvSpPr>
          <p:spPr>
            <a:xfrm>
              <a:off x="338747" y="1632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56332">
            <a:extLst>
              <a:ext uri="{FF2B5EF4-FFF2-40B4-BE49-F238E27FC236}">
                <a16:creationId xmlns:a16="http://schemas.microsoft.com/office/drawing/2014/main" id="{7A163D84-24C7-8302-E699-4BE7663A24C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378">
                <a:extLst>
                  <a:ext uri="{FF2B5EF4-FFF2-40B4-BE49-F238E27FC236}">
                    <a16:creationId xmlns:a16="http://schemas.microsoft.com/office/drawing/2014/main" id="{087DBD9F-1558-9626-858D-1E762E1D62CC}"/>
                  </a:ext>
                </a:extLst>
              </p:cNvPr>
              <p:cNvSpPr txBox="1"/>
              <p:nvPr/>
            </p:nvSpPr>
            <p:spPr>
              <a:xfrm>
                <a:off x="569573" y="2398376"/>
                <a:ext cx="7881966" cy="39916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378">
                <a:extLst>
                  <a:ext uri="{FF2B5EF4-FFF2-40B4-BE49-F238E27FC236}">
                    <a16:creationId xmlns:a16="http://schemas.microsoft.com/office/drawing/2014/main" id="{087DBD9F-1558-9626-858D-1E762E1D62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573" y="2398376"/>
                <a:ext cx="7881966" cy="3991670"/>
              </a:xfrm>
              <a:prstGeom prst="rect">
                <a:avLst/>
              </a:prstGeom>
              <a:blipFill>
                <a:blip r:embed="rId4"/>
                <a:stretch>
                  <a:fillRect l="-2320" t="-1221" r="-1469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0" name="yt_shape_12380"/>
          <p:cNvSpPr txBox="1"/>
          <p:nvPr/>
        </p:nvSpPr>
        <p:spPr>
          <a:xfrm>
            <a:off x="540000" y="90000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不能理解实际问题中影长的意义致错</a:t>
            </a:r>
          </a:p>
        </p:txBody>
      </p:sp>
      <p:sp>
        <p:nvSpPr>
          <p:cNvPr id="2" name="yt_shape_12381">
            <a:extLst>
              <a:ext uri="{FF2B5EF4-FFF2-40B4-BE49-F238E27FC236}">
                <a16:creationId xmlns:a16="http://schemas.microsoft.com/office/drawing/2014/main" id="{0EC176B1-7E45-770A-3A2D-972D864BFB8B}"/>
              </a:ext>
            </a:extLst>
          </p:cNvPr>
          <p:cNvSpPr txBox="1"/>
          <p:nvPr/>
        </p:nvSpPr>
        <p:spPr>
          <a:xfrm>
            <a:off x="540001" y="1484784"/>
            <a:ext cx="1131663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数学兴趣小组的小颖想测量教学楼前的一棵树的高度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下午课外活动时她测得一根长为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的竹竿的影长是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但当她马上测量树的影长时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发现树的影子不全落在地面上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有一部分影子落在教学楼的墙壁上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她先测得留在墙壁上的影高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又测得地面上的影长为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请你帮她算一下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树高是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4" name="yt_shape_12382" title="H_149.55591">
            <a:extLst>
              <a:ext uri="{FF2B5EF4-FFF2-40B4-BE49-F238E27FC236}">
                <a16:creationId xmlns:a16="http://schemas.microsoft.com/office/drawing/2014/main" id="{728AF588-367E-57E1-1222-705564020644}"/>
              </a:ext>
            </a:extLst>
          </p:cNvPr>
          <p:cNvGrpSpPr/>
          <p:nvPr/>
        </p:nvGrpSpPr>
        <p:grpSpPr>
          <a:xfrm>
            <a:off x="5457550" y="3861048"/>
            <a:ext cx="1276900" cy="1899360"/>
            <a:chOff x="0" y="0"/>
            <a:chExt cx="1276900" cy="1899360"/>
          </a:xfrm>
        </p:grpSpPr>
        <p:pic>
          <p:nvPicPr>
            <p:cNvPr id="5" name="yt_image_12382">
              <a:extLst>
                <a:ext uri="{FF2B5EF4-FFF2-40B4-BE49-F238E27FC236}">
                  <a16:creationId xmlns:a16="http://schemas.microsoft.com/office/drawing/2014/main" id="{76CE45AC-BABC-EC1A-B90B-5067AADC792F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76900" cy="150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2384">
              <a:extLst>
                <a:ext uri="{FF2B5EF4-FFF2-40B4-BE49-F238E27FC236}">
                  <a16:creationId xmlns:a16="http://schemas.microsoft.com/office/drawing/2014/main" id="{A899C7AA-CEA7-FC70-D475-F0149688549F}"/>
                </a:ext>
              </a:extLst>
            </p:cNvPr>
            <p:cNvSpPr txBox="1"/>
            <p:nvPr/>
          </p:nvSpPr>
          <p:spPr>
            <a:xfrm>
              <a:off x="105169" y="15393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B8EDAB1-EF85-16AE-2173-A6F86FD290AA}"/>
              </a:ext>
            </a:extLst>
          </p:cNvPr>
          <p:cNvSpPr txBox="1"/>
          <p:nvPr/>
        </p:nvSpPr>
        <p:spPr>
          <a:xfrm>
            <a:off x="9696400" y="2868689"/>
            <a:ext cx="1331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6" name="yt_shape_1238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7deecb6-72bb-404f-b2f3-9b6e5dc07e2f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87" name="yt_shape_12387"/>
              <p:cNvSpPr txBox="1"/>
              <p:nvPr/>
            </p:nvSpPr>
            <p:spPr>
              <a:xfrm>
                <a:off x="540119" y="1652711"/>
                <a:ext cx="11111999" cy="16137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嘉兴市中考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直尺的一边与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另一边分别交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处的读数分别为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则直尺宽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387" name="yt_shape_12387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613775"/>
              </a:xfrm>
              <a:prstGeom prst="rect">
                <a:avLst/>
              </a:prstGeom>
              <a:blipFill>
                <a:blip r:embed="rId2"/>
                <a:stretch>
                  <a:fillRect l="-1701" t="-4151" b="-7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92" name="yt_shape_12392"/>
          <p:cNvSpPr txBox="1"/>
          <p:nvPr/>
        </p:nvSpPr>
        <p:spPr>
          <a:xfrm>
            <a:off x="540000" y="51257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89" name="yt_shape_12389" title="H_121.03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3300" y="3538183"/>
            <a:ext cx="1985398" cy="1537128"/>
            <a:chOff x="0" y="0"/>
            <a:chExt cx="1985398" cy="1537128"/>
          </a:xfrm>
        </p:grpSpPr>
        <p:pic>
          <p:nvPicPr>
            <p:cNvPr id="2" name="yt_image_1238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5398" cy="1141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1" name="yt_shape_12391"/>
            <p:cNvSpPr txBox="1"/>
            <p:nvPr/>
          </p:nvSpPr>
          <p:spPr>
            <a:xfrm>
              <a:off x="459418" y="11771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56368">
            <a:extLst>
              <a:ext uri="{FF2B5EF4-FFF2-40B4-BE49-F238E27FC236}">
                <a16:creationId xmlns:a16="http://schemas.microsoft.com/office/drawing/2014/main" id="{FDF088F7-373E-521B-D2AD-5501C48ACD5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079BEC-A333-EAC8-B86F-F5342A86D539}"/>
                  </a:ext>
                </a:extLst>
              </p:cNvPr>
              <p:cNvSpPr txBox="1"/>
              <p:nvPr/>
            </p:nvSpPr>
            <p:spPr>
              <a:xfrm>
                <a:off x="4818908" y="2475931"/>
                <a:ext cx="888174" cy="7408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4, 'hasSerialNum': 1, 'mathAnswerShape': 1}">
                <a:extLst>
                  <a:ext uri="{FF2B5EF4-FFF2-40B4-BE49-F238E27FC236}">
                    <a16:creationId xmlns:a16="http://schemas.microsoft.com/office/drawing/2014/main" id="{6D079BEC-A333-EAC8-B86F-F5342A86D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8908" y="2475931"/>
                <a:ext cx="888174" cy="7408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1343</Words>
  <Application>Microsoft Office PowerPoint</Application>
  <PresentationFormat>宽屏</PresentationFormat>
  <Paragraphs>72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2023-05-13T15:13:23Z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