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1" r:id="rId3"/>
    <p:sldId id="365" r:id="rId4"/>
    <p:sldId id="383" r:id="rId5"/>
    <p:sldId id="367" r:id="rId6"/>
    <p:sldId id="370" r:id="rId7"/>
    <p:sldId id="384" r:id="rId8"/>
    <p:sldId id="372" r:id="rId9"/>
    <p:sldId id="374" r:id="rId10"/>
    <p:sldId id="376" r:id="rId11"/>
    <p:sldId id="379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bin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9" name="yt_shape_14789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</a:t>
            </a:r>
          </a:p>
        </p:txBody>
      </p:sp>
      <p:sp>
        <p:nvSpPr>
          <p:cNvPr id="14790" name="yt_shape_14790"/>
          <p:cNvSpPr txBox="1"/>
          <p:nvPr/>
        </p:nvSpPr>
        <p:spPr>
          <a:xfrm>
            <a:off x="540119" y="139687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在习近平总书记视察广西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亲临柳州视察指导一周年之际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紧跟伟大复兴领航人踔厉笃行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主题演讲比赛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演讲的题目有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同甘共苦民族情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民族团结一家亲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一起向未来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画出最美同心圆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赛前采用抽签的方式确定各班演讲题目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将演讲题目制成编号为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卡片除编号和内容外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张卡片背面朝上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洗匀放好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791" name="yt_table_14791" title="H_114.21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746252"/>
              </p:ext>
            </p:extLst>
          </p:nvPr>
        </p:nvGraphicFramePr>
        <p:xfrm>
          <a:off x="473110" y="3940766"/>
          <a:ext cx="11245779" cy="12492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6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492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同甘共苦民族情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民族团结一家亲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一起向未来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画出最美同心圆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793" name="yt_shape_14793"/>
              <p:cNvSpPr txBox="1"/>
              <p:nvPr/>
            </p:nvSpPr>
            <p:spPr>
              <a:xfrm>
                <a:off x="335360" y="5461128"/>
                <a:ext cx="8952772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某班从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张卡片中随机抽取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抽到卡片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93" name="yt_shape_14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461128"/>
                <a:ext cx="8952772" cy="589136"/>
              </a:xfrm>
              <a:prstGeom prst="rect">
                <a:avLst/>
              </a:prstGeom>
              <a:blipFill>
                <a:blip r:embed="rId2"/>
                <a:stretch>
                  <a:fillRect l="-2042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763358">
            <a:extLst>
              <a:ext uri="{FF2B5EF4-FFF2-40B4-BE49-F238E27FC236}">
                <a16:creationId xmlns:a16="http://schemas.microsoft.com/office/drawing/2014/main" id="{27A8AD7A-C38F-5A72-0057-40531E310B7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8F201C-99F8-3901-B15A-E0FBFFACF7A1}"/>
                  </a:ext>
                </a:extLst>
              </p:cNvPr>
              <p:cNvSpPr txBox="1"/>
              <p:nvPr/>
            </p:nvSpPr>
            <p:spPr>
              <a:xfrm>
                <a:off x="8220949" y="5333372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8F201C-99F8-3901-B15A-E0FBFFACF7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949" y="5333372"/>
                <a:ext cx="3086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3" name="yt_shape_14843"/>
          <p:cNvSpPr txBox="1"/>
          <p:nvPr/>
        </p:nvSpPr>
        <p:spPr>
          <a:xfrm>
            <a:off x="540000" y="900000"/>
            <a:ext cx="707886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此次调查一共随机抽取了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要求在条形图上方注明人数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扇形统计图中圆心角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AEA32D-0FF6-69DE-502C-3B097490D975}"/>
              </a:ext>
            </a:extLst>
          </p:cNvPr>
          <p:cNvSpPr txBox="1"/>
          <p:nvPr/>
        </p:nvSpPr>
        <p:spPr>
          <a:xfrm>
            <a:off x="52505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22CD20-EE7A-20AE-6719-8F3B85286225}"/>
              </a:ext>
            </a:extLst>
          </p:cNvPr>
          <p:cNvSpPr txBox="1"/>
          <p:nvPr/>
        </p:nvSpPr>
        <p:spPr>
          <a:xfrm>
            <a:off x="4267927" y="227965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849">
            <a:extLst>
              <a:ext uri="{FF2B5EF4-FFF2-40B4-BE49-F238E27FC236}">
                <a16:creationId xmlns:a16="http://schemas.microsoft.com/office/drawing/2014/main" id="{DDB4F681-DC2D-03BD-1104-72DC8C0004C4}"/>
              </a:ext>
            </a:extLst>
          </p:cNvPr>
          <p:cNvSpPr txBox="1"/>
          <p:nvPr/>
        </p:nvSpPr>
        <p:spPr>
          <a:xfrm>
            <a:off x="548203" y="2869341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补全条形统计图如图所示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4850">
            <a:extLst>
              <a:ext uri="{FF2B5EF4-FFF2-40B4-BE49-F238E27FC236}">
                <a16:creationId xmlns:a16="http://schemas.microsoft.com/office/drawing/2014/main" id="{80C165A8-5B07-F849-607B-AA70721A059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304" y="3593155"/>
            <a:ext cx="3247948" cy="211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yt_shape_14839" title="H_204.27882">
            <a:extLst>
              <a:ext uri="{FF2B5EF4-FFF2-40B4-BE49-F238E27FC236}">
                <a16:creationId xmlns:a16="http://schemas.microsoft.com/office/drawing/2014/main" id="{93B329EE-E02E-2FD8-253E-2FBB67850C8F}"/>
              </a:ext>
            </a:extLst>
          </p:cNvPr>
          <p:cNvGrpSpPr/>
          <p:nvPr/>
        </p:nvGrpSpPr>
        <p:grpSpPr>
          <a:xfrm>
            <a:off x="6464215" y="2538649"/>
            <a:ext cx="4893868" cy="2594341"/>
            <a:chOff x="0" y="0"/>
            <a:chExt cx="4893868" cy="2594341"/>
          </a:xfrm>
        </p:grpSpPr>
        <p:pic>
          <p:nvPicPr>
            <p:cNvPr id="7" name="yt_image_14839">
              <a:extLst>
                <a:ext uri="{FF2B5EF4-FFF2-40B4-BE49-F238E27FC236}">
                  <a16:creationId xmlns:a16="http://schemas.microsoft.com/office/drawing/2014/main" id="{9B83AE2B-4551-6B25-4FB9-4275A65665B8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893868" cy="2198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841">
              <a:extLst>
                <a:ext uri="{FF2B5EF4-FFF2-40B4-BE49-F238E27FC236}">
                  <a16:creationId xmlns:a16="http://schemas.microsoft.com/office/drawing/2014/main" id="{AA7513A6-8B67-24F4-099A-D5FA51F96A9A}"/>
                </a:ext>
              </a:extLst>
            </p:cNvPr>
            <p:cNvSpPr txBox="1"/>
            <p:nvPr/>
          </p:nvSpPr>
          <p:spPr>
            <a:xfrm>
              <a:off x="1913653" y="2234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7" name="yt_shape_1484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估计该校参加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的学生人数为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1120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848" name="yt_shape_14848"/>
          <p:cNvSpPr txBox="1"/>
          <p:nvPr/>
        </p:nvSpPr>
        <p:spPr>
          <a:xfrm>
            <a:off x="540119" y="184295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刘老师计划从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人工智能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丁四位学生中随机抽取两人参加市青少年机器人竞赛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请用树状图法或列表法求出恰好抽中甲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43910A-EA52-0576-ADA8-671965B93895}"/>
              </a:ext>
            </a:extLst>
          </p:cNvPr>
          <p:cNvSpPr txBox="1"/>
          <p:nvPr/>
        </p:nvSpPr>
        <p:spPr>
          <a:xfrm>
            <a:off x="10637096" y="853194"/>
            <a:ext cx="854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4852">
            <a:extLst>
              <a:ext uri="{FF2B5EF4-FFF2-40B4-BE49-F238E27FC236}">
                <a16:creationId xmlns:a16="http://schemas.microsoft.com/office/drawing/2014/main" id="{70B8297B-DC00-866E-F639-E56C07CC1890}"/>
              </a:ext>
            </a:extLst>
          </p:cNvPr>
          <p:cNvSpPr txBox="1"/>
          <p:nvPr/>
        </p:nvSpPr>
        <p:spPr>
          <a:xfrm>
            <a:off x="479376" y="2924944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4" name="yt_image_14853">
            <a:extLst>
              <a:ext uri="{FF2B5EF4-FFF2-40B4-BE49-F238E27FC236}">
                <a16:creationId xmlns:a16="http://schemas.microsoft.com/office/drawing/2014/main" id="{632A544C-DB64-9B90-2A6E-BD964405FA3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2460" y="3556611"/>
            <a:ext cx="4105830" cy="110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855">
            <a:extLst>
              <a:ext uri="{FF2B5EF4-FFF2-40B4-BE49-F238E27FC236}">
                <a16:creationId xmlns:a16="http://schemas.microsoft.com/office/drawing/2014/main" id="{E266A70C-055C-25EA-56CF-21CF812D427F}"/>
              </a:ext>
            </a:extLst>
          </p:cNvPr>
          <p:cNvSpPr txBox="1"/>
          <p:nvPr/>
        </p:nvSpPr>
        <p:spPr>
          <a:xfrm>
            <a:off x="479376" y="4710051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其中恰好抽中甲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乙两人的结果有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856">
                <a:extLst>
                  <a:ext uri="{FF2B5EF4-FFF2-40B4-BE49-F238E27FC236}">
                    <a16:creationId xmlns:a16="http://schemas.microsoft.com/office/drawing/2014/main" id="{F7B121FC-CC47-3172-5082-6D758A976A89}"/>
                  </a:ext>
                </a:extLst>
              </p:cNvPr>
              <p:cNvSpPr txBox="1"/>
              <p:nvPr/>
            </p:nvSpPr>
            <p:spPr>
              <a:xfrm>
                <a:off x="479376" y="5189354"/>
                <a:ext cx="516006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恰好抽中甲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乙两人的概率为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856">
                <a:extLst>
                  <a:ext uri="{FF2B5EF4-FFF2-40B4-BE49-F238E27FC236}">
                    <a16:creationId xmlns:a16="http://schemas.microsoft.com/office/drawing/2014/main" id="{F7B121FC-CC47-3172-5082-6D758A976A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89354"/>
                <a:ext cx="5160067" cy="641779"/>
              </a:xfrm>
              <a:prstGeom prst="rect">
                <a:avLst/>
              </a:prstGeom>
              <a:blipFill>
                <a:blip r:embed="rId3"/>
                <a:stretch>
                  <a:fillRect l="-3664" r="-2600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95" name="yt_shape_14795"/>
              <p:cNvSpPr txBox="1"/>
              <p:nvPr/>
            </p:nvSpPr>
            <p:spPr>
              <a:xfrm>
                <a:off x="540119" y="900000"/>
                <a:ext cx="11111999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班从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张卡片中随机抽取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记下题目后放回洗匀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再由七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班从中随机抽取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则这两个班抽到不同卡片的概率为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张卡片分别用它们的编号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95" name="yt_shape_1479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0115"/>
              </a:xfrm>
              <a:prstGeom prst="rect">
                <a:avLst/>
              </a:prstGeom>
              <a:blipFill>
                <a:blip r:embed="rId2"/>
                <a:stretch>
                  <a:fillRect l="-1701" t="-4615" r="-1592" b="-8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72BB0C-6C4A-A4BD-2A37-2BD79D497FE6}"/>
                  </a:ext>
                </a:extLst>
              </p:cNvPr>
              <p:cNvSpPr txBox="1"/>
              <p:nvPr/>
            </p:nvSpPr>
            <p:spPr>
              <a:xfrm>
                <a:off x="8235598" y="1220350"/>
                <a:ext cx="3086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72BB0C-6C4A-A4BD-2A37-2BD79D497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5598" y="1220350"/>
                <a:ext cx="308674" cy="7684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yt_table_14791" title="H_114.21">
            <a:extLst>
              <a:ext uri="{FF2B5EF4-FFF2-40B4-BE49-F238E27FC236}">
                <a16:creationId xmlns:a16="http://schemas.microsoft.com/office/drawing/2014/main" id="{675B0952-A8EB-C613-1717-4514A4583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70617"/>
              </p:ext>
            </p:extLst>
          </p:nvPr>
        </p:nvGraphicFramePr>
        <p:xfrm>
          <a:off x="540119" y="2708920"/>
          <a:ext cx="11245779" cy="12492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6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492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同甘共苦民族情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民族团结一家亲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一起向未来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画出最美同心圆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7" name="yt_shape_14797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游戏是否公平问题</a:t>
            </a:r>
          </a:p>
        </p:txBody>
      </p:sp>
      <p:sp>
        <p:nvSpPr>
          <p:cNvPr id="14798" name="yt_shape_14798"/>
          <p:cNvSpPr txBox="1"/>
          <p:nvPr/>
        </p:nvSpPr>
        <p:spPr>
          <a:xfrm>
            <a:off x="540119" y="1396872"/>
            <a:ext cx="11111999" cy="3292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为践行青岛市中小学生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十个一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某校举行文艺表演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小静和小丽想合唱一首歌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小静想唱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红旗飘飘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而小丽想唱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大海啊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故乡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她们想通过做游戏的方式来决定合唱哪一首歌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于是一起设计了一个游戏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下面是两个可以自由转动的转盘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每个转盘被分成面积相等的几个扇形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同时转动两个转盘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若两个指针指向的数字之积小于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则合唱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大海啊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故乡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否则合唱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红旗飘飘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若指针刚好落在分割线上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则需要重新转动转盘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请用列表或画树状图的方法说明这个游戏是否公平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802" name="yt_shape_14802"/>
          <p:cNvSpPr txBox="1"/>
          <p:nvPr/>
        </p:nvSpPr>
        <p:spPr>
          <a:xfrm>
            <a:off x="540000" y="47404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3" name="yt_shape_1683887763401">
            <a:extLst>
              <a:ext uri="{FF2B5EF4-FFF2-40B4-BE49-F238E27FC236}">
                <a16:creationId xmlns:a16="http://schemas.microsoft.com/office/drawing/2014/main" id="{F617083E-7358-FD2A-0526-8CA240335FF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grpSp>
        <p:nvGrpSpPr>
          <p:cNvPr id="2" name="yt_shape_14799" title="H_150.42331">
            <a:extLst>
              <a:ext uri="{FF2B5EF4-FFF2-40B4-BE49-F238E27FC236}">
                <a16:creationId xmlns:a16="http://schemas.microsoft.com/office/drawing/2014/main" id="{7D350563-A588-0550-254E-F5961CDB7364}"/>
              </a:ext>
            </a:extLst>
          </p:cNvPr>
          <p:cNvGrpSpPr/>
          <p:nvPr/>
        </p:nvGrpSpPr>
        <p:grpSpPr>
          <a:xfrm>
            <a:off x="8400256" y="4505940"/>
            <a:ext cx="2796400" cy="1910376"/>
            <a:chOff x="0" y="0"/>
            <a:chExt cx="2796400" cy="1910376"/>
          </a:xfrm>
        </p:grpSpPr>
        <p:pic>
          <p:nvPicPr>
            <p:cNvPr id="4" name="yt_image_14799">
              <a:extLst>
                <a:ext uri="{FF2B5EF4-FFF2-40B4-BE49-F238E27FC236}">
                  <a16:creationId xmlns:a16="http://schemas.microsoft.com/office/drawing/2014/main" id="{5815373F-DD7E-1CF6-BC54-3A30FD5CE366}"/>
                </a:ex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96400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801">
              <a:extLst>
                <a:ext uri="{FF2B5EF4-FFF2-40B4-BE49-F238E27FC236}">
                  <a16:creationId xmlns:a16="http://schemas.microsoft.com/office/drawing/2014/main" id="{465E2649-2C4E-01F6-CE89-C4C0D0E055F8}"/>
                </a:ext>
              </a:extLst>
            </p:cNvPr>
            <p:cNvSpPr txBox="1"/>
            <p:nvPr/>
          </p:nvSpPr>
          <p:spPr>
            <a:xfrm>
              <a:off x="864919" y="1550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3" name="yt_shape_14803"/>
          <p:cNvSpPr txBox="1"/>
          <p:nvPr/>
        </p:nvSpPr>
        <p:spPr>
          <a:xfrm>
            <a:off x="540000" y="900000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根据题意画树状图如下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804" name="yt_image_148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56" y="1438623"/>
            <a:ext cx="2571687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6" name="yt_shape_14806"/>
          <p:cNvSpPr txBox="1"/>
          <p:nvPr/>
        </p:nvSpPr>
        <p:spPr>
          <a:xfrm>
            <a:off x="540000" y="2471032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其中数字之积小于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07" name="yt_shape_14807"/>
              <p:cNvSpPr txBox="1"/>
              <p:nvPr/>
            </p:nvSpPr>
            <p:spPr>
              <a:xfrm>
                <a:off x="540000" y="2950335"/>
                <a:ext cx="5184111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大海啊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07" name="yt_shape_14807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0335"/>
                <a:ext cx="5184111" cy="646267"/>
              </a:xfrm>
              <a:prstGeom prst="rect">
                <a:avLst/>
              </a:prstGeom>
              <a:blipFill>
                <a:blip r:embed="rId3"/>
                <a:stretch>
                  <a:fillRect l="-3647" r="-2588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09" name="yt_shape_14809"/>
              <p:cNvSpPr txBox="1"/>
              <p:nvPr/>
            </p:nvSpPr>
            <p:spPr>
              <a:xfrm>
                <a:off x="540000" y="3647390"/>
                <a:ext cx="4568558" cy="637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红旗飘飘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09" name="yt_shape_14809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7390"/>
                <a:ext cx="4568558" cy="637290"/>
              </a:xfrm>
              <a:prstGeom prst="rect">
                <a:avLst/>
              </a:prstGeom>
              <a:blipFill>
                <a:blip r:embed="rId4"/>
                <a:stretch>
                  <a:fillRect l="-4139" r="-3071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11" name="yt_shape_14811"/>
              <p:cNvSpPr txBox="1"/>
              <p:nvPr/>
            </p:nvSpPr>
            <p:spPr>
              <a:xfrm>
                <a:off x="540000" y="4335468"/>
                <a:ext cx="144270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11" name="yt_shape_14811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5468"/>
                <a:ext cx="1442703" cy="646267"/>
              </a:xfrm>
              <a:prstGeom prst="rect">
                <a:avLst/>
              </a:prstGeom>
              <a:blipFill>
                <a:blip r:embed="rId5"/>
                <a:stretch>
                  <a:fillRect l="-13136" r="-11864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13" name="yt_shape_14813"/>
          <p:cNvSpPr txBox="1"/>
          <p:nvPr/>
        </p:nvSpPr>
        <p:spPr>
          <a:xfrm>
            <a:off x="540000" y="5032523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游戏不公平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2" name="yt_shape_14799" title="H_150.42331">
            <a:extLst>
              <a:ext uri="{FF2B5EF4-FFF2-40B4-BE49-F238E27FC236}">
                <a16:creationId xmlns:a16="http://schemas.microsoft.com/office/drawing/2014/main" id="{7C334E01-1E17-84C1-E17F-C81877B416BA}"/>
              </a:ext>
            </a:extLst>
          </p:cNvPr>
          <p:cNvGrpSpPr/>
          <p:nvPr/>
        </p:nvGrpSpPr>
        <p:grpSpPr>
          <a:xfrm>
            <a:off x="8855600" y="1512324"/>
            <a:ext cx="2796400" cy="1910376"/>
            <a:chOff x="0" y="0"/>
            <a:chExt cx="2796400" cy="1910376"/>
          </a:xfrm>
        </p:grpSpPr>
        <p:pic>
          <p:nvPicPr>
            <p:cNvPr id="3" name="yt_image_14799">
              <a:extLst>
                <a:ext uri="{FF2B5EF4-FFF2-40B4-BE49-F238E27FC236}">
                  <a16:creationId xmlns:a16="http://schemas.microsoft.com/office/drawing/2014/main" id="{A2D6AC56-B83D-3967-CC4A-83F8BA766894}"/>
                </a:ex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796400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yt_shape_14801">
              <a:extLst>
                <a:ext uri="{FF2B5EF4-FFF2-40B4-BE49-F238E27FC236}">
                  <a16:creationId xmlns:a16="http://schemas.microsoft.com/office/drawing/2014/main" id="{51C03A06-2DAD-D861-FD22-2826EAA822F0}"/>
                </a:ext>
              </a:extLst>
            </p:cNvPr>
            <p:cNvSpPr txBox="1"/>
            <p:nvPr/>
          </p:nvSpPr>
          <p:spPr>
            <a:xfrm>
              <a:off x="864919" y="1550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03" grpId="0" build="allAtOnce"/>
      <p:bldP spid="14806" grpId="0" build="allAtOnce"/>
      <p:bldP spid="14807" grpId="0" build="allAtOnce"/>
      <p:bldP spid="14809" grpId="0" build="allAtOnce"/>
      <p:bldP spid="14811" grpId="0" build="allAtOnce"/>
      <p:bldP spid="148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4" name="yt_shape_14814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函数等与概率综合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15" name="yt_shape_14815"/>
              <p:cNvSpPr txBox="1"/>
              <p:nvPr/>
            </p:nvSpPr>
            <p:spPr>
              <a:xfrm>
                <a:off x="540119" y="1396872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四张质地相同并标有数字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将卡片洗匀后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背面朝上放在桌面上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第一次任意抽取一张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第二次再抽一张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则两次所抽卡片上的数字恰好是方程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两根的概率为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15" name="yt_shape_1481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4183" r="-439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763441">
            <a:extLst>
              <a:ext uri="{FF2B5EF4-FFF2-40B4-BE49-F238E27FC236}">
                <a16:creationId xmlns:a16="http://schemas.microsoft.com/office/drawing/2014/main" id="{7F8E484B-5E6F-EA3B-DAA6-1D5FCD9731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047DD3-081B-8D4A-EB69-98E6DF402416}"/>
                  </a:ext>
                </a:extLst>
              </p:cNvPr>
              <p:cNvSpPr txBox="1"/>
              <p:nvPr/>
            </p:nvSpPr>
            <p:spPr>
              <a:xfrm>
                <a:off x="7679582" y="2220092"/>
                <a:ext cx="308674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047DD3-081B-8D4A-EB69-98E6DF402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9582" y="2220092"/>
                <a:ext cx="308674" cy="6776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8" name="yt_shape_14818"/>
          <p:cNvSpPr txBox="1"/>
          <p:nvPr/>
        </p:nvSpPr>
        <p:spPr>
          <a:xfrm>
            <a:off x="404392" y="2348880"/>
            <a:ext cx="92813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819" name="yt_shape_14819"/>
          <p:cNvSpPr txBox="1"/>
          <p:nvPr/>
        </p:nvSpPr>
        <p:spPr>
          <a:xfrm>
            <a:off x="404392" y="2828183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820" name="yt_image_1482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8466" y="3459850"/>
            <a:ext cx="2683850" cy="90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22" name="yt_shape_14822"/>
              <p:cNvSpPr txBox="1"/>
              <p:nvPr/>
            </p:nvSpPr>
            <p:spPr>
              <a:xfrm>
                <a:off x="404511" y="4410511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其中在函数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的图象上的概率为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822" name="yt_shape_148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511" y="4410511"/>
                <a:ext cx="11111999" cy="1601464"/>
              </a:xfrm>
              <a:prstGeom prst="rect">
                <a:avLst/>
              </a:prstGeom>
              <a:blipFill>
                <a:blip r:embed="rId3"/>
                <a:stretch>
                  <a:fillRect l="-1646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817">
            <a:extLst>
              <a:ext uri="{FF2B5EF4-FFF2-40B4-BE49-F238E27FC236}">
                <a16:creationId xmlns:a16="http://schemas.microsoft.com/office/drawing/2014/main" id="{73B92C02-FFEA-8D2F-2AC9-378F8A067CC1}"/>
              </a:ext>
            </a:extLst>
          </p:cNvPr>
          <p:cNvSpPr txBox="1"/>
          <p:nvPr/>
        </p:nvSpPr>
        <p:spPr>
          <a:xfrm>
            <a:off x="407487" y="8872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在一个不透明的布袋里装有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大小完全相同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小明从布袋里随机取出一个小球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小红在剩下的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个小球中随机取出一个小球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19" grpId="0" build="allAtOnce"/>
      <p:bldP spid="1482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4" name="yt_shape_14824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小明和小红约定做一个游戏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则小明胜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则小红胜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这个游戏公平吗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请写出公平的游戏规则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25" name="yt_shape_14825"/>
              <p:cNvSpPr txBox="1"/>
              <p:nvPr/>
            </p:nvSpPr>
            <p:spPr>
              <a:xfrm>
                <a:off x="540119" y="2323087"/>
                <a:ext cx="11316521" cy="30294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这个游戏不公平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小红胜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这个游戏不公平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公平的游戏规则为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则小明胜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则小红胜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25" name="yt_shape_148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3087"/>
                <a:ext cx="11316521" cy="3029484"/>
              </a:xfrm>
              <a:prstGeom prst="rect">
                <a:avLst/>
              </a:prstGeom>
              <a:blipFill>
                <a:blip r:embed="rId2"/>
                <a:stretch>
                  <a:fillRect l="-1670" t="-1610" r="-647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8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8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2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7" name="yt_shape_14827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几何与概率综合</a:t>
            </a:r>
          </a:p>
        </p:txBody>
      </p:sp>
      <p:sp>
        <p:nvSpPr>
          <p:cNvPr id="14828" name="yt_shape_14828"/>
          <p:cNvSpPr txBox="1"/>
          <p:nvPr/>
        </p:nvSpPr>
        <p:spPr>
          <a:xfrm>
            <a:off x="540119" y="139687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张不透明的卡片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除正面上的图案不同外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张卡片背面向上洗匀后放在桌面上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29" name="yt_shape_14829"/>
              <p:cNvSpPr txBox="1"/>
              <p:nvPr/>
            </p:nvSpPr>
            <p:spPr>
              <a:xfrm>
                <a:off x="540000" y="2339827"/>
                <a:ext cx="10132582" cy="590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卡片上的图案是轴对称图形的概率为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829" name="yt_shape_14829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827"/>
                <a:ext cx="10132582" cy="590546"/>
              </a:xfrm>
              <a:prstGeom prst="rect">
                <a:avLst/>
              </a:prstGeom>
              <a:blipFill>
                <a:blip r:embed="rId2"/>
                <a:stretch>
                  <a:fillRect l="-1865" b="-2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31" name="yt_shape_14831"/>
              <p:cNvSpPr txBox="1"/>
              <p:nvPr/>
            </p:nvSpPr>
            <p:spPr>
              <a:xfrm>
                <a:off x="540119" y="3033355"/>
                <a:ext cx="11111999" cy="10699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张卡片后不放回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两次所抽取的卡片恰好都是中心对称图形的概率为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831" name="yt_shape_14831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33355"/>
                <a:ext cx="11111999" cy="1069908"/>
              </a:xfrm>
              <a:prstGeom prst="rect">
                <a:avLst/>
              </a:prstGeom>
              <a:blipFill>
                <a:blip r:embed="rId3"/>
                <a:stretch>
                  <a:fillRect l="-1701" t="-6857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36" name="yt_shape_14836"/>
          <p:cNvSpPr txBox="1"/>
          <p:nvPr/>
        </p:nvSpPr>
        <p:spPr>
          <a:xfrm>
            <a:off x="540000" y="61708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33" name="yt_shape_14833" title="H_138.738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749240" y="4358417"/>
            <a:ext cx="4693519" cy="1761984"/>
            <a:chOff x="0" y="0"/>
            <a:chExt cx="4693519" cy="1761984"/>
          </a:xfrm>
        </p:grpSpPr>
        <p:pic>
          <p:nvPicPr>
            <p:cNvPr id="2" name="yt_image_1483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693519" cy="1365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5" name="yt_shape_14835"/>
            <p:cNvSpPr txBox="1"/>
            <p:nvPr/>
          </p:nvSpPr>
          <p:spPr>
            <a:xfrm>
              <a:off x="1813478" y="14019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63488">
            <a:extLst>
              <a:ext uri="{FF2B5EF4-FFF2-40B4-BE49-F238E27FC236}">
                <a16:creationId xmlns:a16="http://schemas.microsoft.com/office/drawing/2014/main" id="{3801506D-6D2D-4668-4BDD-7913C7A775A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111033-0504-85E8-4D0D-CA3668D32B72}"/>
                  </a:ext>
                </a:extLst>
              </p:cNvPr>
              <p:cNvSpPr txBox="1"/>
              <p:nvPr/>
            </p:nvSpPr>
            <p:spPr>
              <a:xfrm>
                <a:off x="9593989" y="2212071"/>
                <a:ext cx="3086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111033-0504-85E8-4D0D-CA3668D32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3989" y="2212071"/>
                <a:ext cx="308674" cy="6784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E8FA07-44B7-6DD8-F10D-291C248DA41F}"/>
                  </a:ext>
                </a:extLst>
              </p:cNvPr>
              <p:cNvSpPr txBox="1"/>
              <p:nvPr/>
            </p:nvSpPr>
            <p:spPr>
              <a:xfrm>
                <a:off x="4412508" y="3381087"/>
                <a:ext cx="437261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E8FA07-44B7-6DD8-F10D-291C248DA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508" y="3381087"/>
                <a:ext cx="437261" cy="6776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7" name="yt_shape_14837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统计与概率综合</a:t>
            </a:r>
          </a:p>
        </p:txBody>
      </p:sp>
      <p:sp>
        <p:nvSpPr>
          <p:cNvPr id="14838" name="yt_shape_14838"/>
          <p:cNvSpPr txBox="1"/>
          <p:nvPr/>
        </p:nvSpPr>
        <p:spPr>
          <a:xfrm>
            <a:off x="540119" y="1346084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郴州市中考改编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增强课后服务的吸引力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充分用好课后服务时间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为学有余力的学生拓展学习空间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成立了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个活动小组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每位学生只能参加一个活动小组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音乐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美术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人工智能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为了解学生对以上活动的参与情况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随机抽取部分学生进行了调查统计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并根据统计结果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绘制了如图所示的两幅不完整的统计图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842" name="yt_shape_14842"/>
          <p:cNvSpPr txBox="1"/>
          <p:nvPr/>
        </p:nvSpPr>
        <p:spPr>
          <a:xfrm>
            <a:off x="540000" y="65263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39" name="yt_shape_14839" title="H_204.2788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649065" y="3881798"/>
            <a:ext cx="4893868" cy="2594341"/>
            <a:chOff x="0" y="0"/>
            <a:chExt cx="4893868" cy="2594341"/>
          </a:xfrm>
        </p:grpSpPr>
        <p:pic>
          <p:nvPicPr>
            <p:cNvPr id="2" name="yt_image_1483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93868" cy="2198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1" name="yt_shape_14841"/>
            <p:cNvSpPr txBox="1"/>
            <p:nvPr/>
          </p:nvSpPr>
          <p:spPr>
            <a:xfrm>
              <a:off x="1913653" y="2234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63515">
            <a:extLst>
              <a:ext uri="{FF2B5EF4-FFF2-40B4-BE49-F238E27FC236}">
                <a16:creationId xmlns:a16="http://schemas.microsoft.com/office/drawing/2014/main" id="{F800DF69-A361-F5A9-411B-9327236C05A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1348</Words>
  <Application>Microsoft Office PowerPoint</Application>
  <PresentationFormat>宽屏</PresentationFormat>
  <Paragraphs>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2023-05-13T16:43:57Z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