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9" r:id="rId4"/>
    <p:sldId id="390" r:id="rId5"/>
    <p:sldId id="371" r:id="rId6"/>
    <p:sldId id="373" r:id="rId7"/>
    <p:sldId id="377" r:id="rId8"/>
    <p:sldId id="381" r:id="rId9"/>
    <p:sldId id="383" r:id="rId10"/>
    <p:sldId id="388" r:id="rId11"/>
    <p:sldId id="39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96" name="yt_image_1139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194560" cy="74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8" name="yt_shape_11398"/>
          <p:cNvSpPr txBox="1"/>
          <p:nvPr/>
        </p:nvSpPr>
        <p:spPr>
          <a:xfrm>
            <a:off x="540000" y="169799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一元二次方程的有关概念及解法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9" name="yt_shape_11399"/>
              <p:cNvSpPr txBox="1"/>
              <p:nvPr/>
            </p:nvSpPr>
            <p:spPr>
              <a:xfrm>
                <a:off x="540119" y="2194867"/>
                <a:ext cx="11111999" cy="974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99" name="yt_shape_1139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4867"/>
                <a:ext cx="11111999" cy="974498"/>
              </a:xfrm>
              <a:prstGeom prst="rect">
                <a:avLst/>
              </a:prstGeom>
              <a:blipFill>
                <a:blip r:embed="rId3"/>
                <a:stretch>
                  <a:fillRect l="-1701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1" name="yt_table_1140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958001"/>
              </p:ext>
            </p:extLst>
          </p:nvPr>
        </p:nvGraphicFramePr>
        <p:xfrm>
          <a:off x="540000" y="3372517"/>
          <a:ext cx="4200843" cy="848742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pic>
        <p:nvPicPr>
          <p:cNvPr id="3" name="yt_shape_1683887483647">
            <a:extLst>
              <a:ext uri="{FF2B5EF4-FFF2-40B4-BE49-F238E27FC236}">
                <a16:creationId xmlns:a16="http://schemas.microsoft.com/office/drawing/2014/main" id="{3134D271-2E06-46B5-AE6C-AF026D1A22E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3729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5F6EEE-4514-617C-36CE-C874D82F39CB}"/>
              </a:ext>
            </a:extLst>
          </p:cNvPr>
          <p:cNvSpPr txBox="1"/>
          <p:nvPr/>
        </p:nvSpPr>
        <p:spPr>
          <a:xfrm>
            <a:off x="1059708" y="268876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145355b-f484-4dca-b615-1f576fedc5d6.png&quot;}"/>
            </a:endParaRPr>
          </a:p>
        </p:txBody>
      </p:sp>
      <p:sp>
        <p:nvSpPr>
          <p:cNvPr id="11454" name="yt_shape_11454"/>
          <p:cNvSpPr txBox="1"/>
          <p:nvPr/>
        </p:nvSpPr>
        <p:spPr>
          <a:xfrm>
            <a:off x="540119" y="165271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泉州九中期中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南安某汽车销售公司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月份销售某厂家的汽车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在一定范围内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每部汽车的进价与销售量有如下关系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若当月仅售出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则该部汽车的进价为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所有售出的汽车的进价均降低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月底厂家再根据销售量返利给销售公司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部以内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每部返利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每部返利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55" name="yt_shape_11455"/>
          <p:cNvSpPr txBox="1"/>
          <p:nvPr/>
        </p:nvSpPr>
        <p:spPr>
          <a:xfrm>
            <a:off x="540000" y="405254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若该公司当月售出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则每部汽车的进价为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83787">
            <a:extLst>
              <a:ext uri="{FF2B5EF4-FFF2-40B4-BE49-F238E27FC236}">
                <a16:creationId xmlns:a16="http://schemas.microsoft.com/office/drawing/2014/main" id="{65091FEB-CAF7-15B4-10B9-E89B308558C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5E38FA-6E78-A309-F874-19197B713F1E}"/>
              </a:ext>
            </a:extLst>
          </p:cNvPr>
          <p:cNvSpPr txBox="1"/>
          <p:nvPr/>
        </p:nvSpPr>
        <p:spPr>
          <a:xfrm>
            <a:off x="8069989" y="40057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470593" y="2673223"/>
            <a:ext cx="8436320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459" name="yt_shape_11459"/>
          <p:cNvSpPr txBox="1"/>
          <p:nvPr/>
        </p:nvSpPr>
        <p:spPr>
          <a:xfrm>
            <a:off x="470593" y="3573630"/>
            <a:ext cx="4478790" cy="1287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60" name="yt_shape_11460"/>
          <p:cNvSpPr txBox="1"/>
          <p:nvPr/>
        </p:nvSpPr>
        <p:spPr>
          <a:xfrm>
            <a:off x="470593" y="4899671"/>
            <a:ext cx="762388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461" name="yt_shape_11461"/>
          <p:cNvSpPr txBox="1"/>
          <p:nvPr/>
        </p:nvSpPr>
        <p:spPr>
          <a:xfrm>
            <a:off x="470796" y="5371563"/>
            <a:ext cx="374923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462" name="yt_shape_11462"/>
          <p:cNvSpPr txBox="1"/>
          <p:nvPr/>
        </p:nvSpPr>
        <p:spPr>
          <a:xfrm>
            <a:off x="470796" y="5850866"/>
            <a:ext cx="447879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63" name="yt_shape_11463"/>
          <p:cNvSpPr txBox="1"/>
          <p:nvPr/>
        </p:nvSpPr>
        <p:spPr>
          <a:xfrm>
            <a:off x="470796" y="6330169"/>
            <a:ext cx="276998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需售出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部汽车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1456">
            <a:extLst>
              <a:ext uri="{FF2B5EF4-FFF2-40B4-BE49-F238E27FC236}">
                <a16:creationId xmlns:a16="http://schemas.microsoft.com/office/drawing/2014/main" id="{2B3A56A5-2CD2-524B-760C-5C6D67F91A3E}"/>
              </a:ext>
            </a:extLst>
          </p:cNvPr>
          <p:cNvSpPr txBox="1"/>
          <p:nvPr/>
        </p:nvSpPr>
        <p:spPr>
          <a:xfrm>
            <a:off x="470593" y="887519"/>
            <a:ext cx="11111999" cy="827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若汽车的售价为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该公司计划当月盈利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则需售出多少部汽车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返利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1457">
            <a:extLst>
              <a:ext uri="{FF2B5EF4-FFF2-40B4-BE49-F238E27FC236}">
                <a16:creationId xmlns:a16="http://schemas.microsoft.com/office/drawing/2014/main" id="{8D6BACC5-3E4F-8113-18AA-E686C88682CD}"/>
              </a:ext>
            </a:extLst>
          </p:cNvPr>
          <p:cNvSpPr txBox="1"/>
          <p:nvPr/>
        </p:nvSpPr>
        <p:spPr>
          <a:xfrm>
            <a:off x="470593" y="1772816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设需售出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部汽车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则每部汽车的销售利润为</a:t>
            </a:r>
            <a:endParaRPr lang="en-US" altLang="zh-CN" sz="2400" b="0" i="0" u="none">
              <a:solidFill>
                <a:srgbClr val="FF0000"/>
              </a:solidFill>
              <a:effectLst/>
              <a:latin typeface="Times New Roman" pitchFamily="24"/>
              <a:ea typeface="黑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8" grpId="0" build="allAtOnce"/>
      <p:bldP spid="11459" grpId="0" build="allAtOnce"/>
      <p:bldP spid="11460" grpId="0" build="allAtOnce"/>
      <p:bldP spid="11461" grpId="0" build="allAtOnce"/>
      <p:bldP spid="11462" grpId="0" build="allAtOnce"/>
      <p:bldP spid="11463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119" y="900000"/>
            <a:ext cx="980435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4" name="yt_table_11404" title="H_100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246821"/>
                  </p:ext>
                </p:extLst>
              </p:nvPr>
            </p:nvGraphicFramePr>
            <p:xfrm>
              <a:off x="540000" y="2011799"/>
              <a:ext cx="5031105" cy="1270001"/>
            </p:xfrm>
            <a:graphic>
              <a:graphicData uri="http://schemas.openxmlformats.org/drawingml/2006/table">
                <a:tbl>
                  <a:tblPr/>
                  <a:tblGrid>
                    <a:gridCol w="386905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04" name="yt_table_11404" descr="{&quot;rangeId&quot;:3,&quot;type&quot;:&quot;Option&quot;}" title="H_100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246821"/>
                  </p:ext>
                </p:extLst>
              </p:nvPr>
            </p:nvGraphicFramePr>
            <p:xfrm>
              <a:off x="540000" y="2011799"/>
              <a:ext cx="5031105" cy="1270001"/>
            </p:xfrm>
            <a:graphic>
              <a:graphicData uri="http://schemas.openxmlformats.org/drawingml/2006/table">
                <a:tbl>
                  <a:tblPr/>
                  <a:tblGrid>
                    <a:gridCol w="386905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007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3246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32461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05" name="yt_shape_11405"/>
          <p:cNvSpPr txBox="1"/>
          <p:nvPr/>
        </p:nvSpPr>
        <p:spPr>
          <a:xfrm>
            <a:off x="540000" y="3332308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06" name="yt_table_1140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156464"/>
              </p:ext>
            </p:extLst>
          </p:nvPr>
        </p:nvGraphicFramePr>
        <p:xfrm>
          <a:off x="540000" y="3963975"/>
          <a:ext cx="7128193" cy="848742"/>
        </p:xfrm>
        <a:graphic>
          <a:graphicData uri="http://schemas.openxmlformats.org/drawingml/2006/table">
            <a:tbl>
              <a:tblPr/>
              <a:tblGrid>
                <a:gridCol w="3869055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3259138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sp>
        <p:nvSpPr>
          <p:cNvPr id="11408" name="yt_shape_11408"/>
          <p:cNvSpPr txBox="1"/>
          <p:nvPr/>
        </p:nvSpPr>
        <p:spPr>
          <a:xfrm>
            <a:off x="540000" y="4863317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42E4B2-98FF-A996-9FF3-D62E410E67E8}"/>
              </a:ext>
            </a:extLst>
          </p:cNvPr>
          <p:cNvSpPr txBox="1"/>
          <p:nvPr/>
        </p:nvSpPr>
        <p:spPr>
          <a:xfrm>
            <a:off x="5904357" y="13307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933F66-2633-7699-8198-E965C96178B4}"/>
              </a:ext>
            </a:extLst>
          </p:cNvPr>
          <p:cNvSpPr txBox="1"/>
          <p:nvPr/>
        </p:nvSpPr>
        <p:spPr>
          <a:xfrm>
            <a:off x="6917464" y="32855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792281-AB6E-37B2-0102-4A694DAFE01A}"/>
              </a:ext>
            </a:extLst>
          </p:cNvPr>
          <p:cNvSpPr txBox="1"/>
          <p:nvPr/>
        </p:nvSpPr>
        <p:spPr>
          <a:xfrm>
            <a:off x="9644789" y="48165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0" name="yt_shape_11410"/>
          <p:cNvSpPr txBox="1"/>
          <p:nvPr/>
        </p:nvSpPr>
        <p:spPr>
          <a:xfrm>
            <a:off x="623392" y="1556792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11" name="yt_shape_11411"/>
          <p:cNvSpPr txBox="1"/>
          <p:nvPr/>
        </p:nvSpPr>
        <p:spPr>
          <a:xfrm>
            <a:off x="623392" y="2036095"/>
            <a:ext cx="278601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12" name="yt_shape_11412"/>
          <p:cNvSpPr txBox="1"/>
          <p:nvPr/>
        </p:nvSpPr>
        <p:spPr>
          <a:xfrm>
            <a:off x="623392" y="3475661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13" name="yt_shape_11413"/>
              <p:cNvSpPr txBox="1"/>
              <p:nvPr/>
            </p:nvSpPr>
            <p:spPr>
              <a:xfrm>
                <a:off x="623392" y="3954964"/>
                <a:ext cx="3530069" cy="21919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13" name="yt_shape_11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954964"/>
                <a:ext cx="3530069" cy="2191947"/>
              </a:xfrm>
              <a:prstGeom prst="rect">
                <a:avLst/>
              </a:prstGeom>
              <a:blipFill>
                <a:blip r:embed="rId2"/>
                <a:stretch>
                  <a:fillRect l="-5181" t="-2507" r="-4318" b="-7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409">
            <a:extLst>
              <a:ext uri="{FF2B5EF4-FFF2-40B4-BE49-F238E27FC236}">
                <a16:creationId xmlns:a16="http://schemas.microsoft.com/office/drawing/2014/main" id="{8AE19328-A653-320C-D61B-560E4017E661}"/>
              </a:ext>
            </a:extLst>
          </p:cNvPr>
          <p:cNvSpPr txBox="1"/>
          <p:nvPr/>
        </p:nvSpPr>
        <p:spPr>
          <a:xfrm>
            <a:off x="839416" y="980728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1" grpId="0" build="allAtOnce"/>
      <p:bldP spid="114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900000"/>
            <a:ext cx="364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6" name="yt_shape_11416"/>
              <p:cNvSpPr txBox="1"/>
              <p:nvPr/>
            </p:nvSpPr>
            <p:spPr>
              <a:xfrm>
                <a:off x="540000" y="1379303"/>
                <a:ext cx="4717638" cy="20866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16" name="yt_shape_11416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717638" cy="2086661"/>
              </a:xfrm>
              <a:prstGeom prst="rect">
                <a:avLst/>
              </a:prstGeom>
              <a:blipFill>
                <a:blip r:embed="rId2"/>
                <a:stretch>
                  <a:fillRect l="-4010" t="-2332" r="-2975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900000"/>
            <a:ext cx="795089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一元二次方程的根的判别式及根与系数的关系</a:t>
            </a:r>
          </a:p>
        </p:txBody>
      </p:sp>
      <p:sp>
        <p:nvSpPr>
          <p:cNvPr id="11419" name="yt_shape_11419"/>
          <p:cNvSpPr txBox="1"/>
          <p:nvPr/>
        </p:nvSpPr>
        <p:spPr>
          <a:xfrm>
            <a:off x="540119" y="1396872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4☆2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20" name="yt_table_1142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304400"/>
              </p:ext>
            </p:extLst>
          </p:nvPr>
        </p:nvGraphicFramePr>
        <p:xfrm>
          <a:off x="540000" y="2508671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pic>
        <p:nvPicPr>
          <p:cNvPr id="3" name="yt_shape_1683887483690">
            <a:extLst>
              <a:ext uri="{FF2B5EF4-FFF2-40B4-BE49-F238E27FC236}">
                <a16:creationId xmlns:a16="http://schemas.microsoft.com/office/drawing/2014/main" id="{D06C3525-5781-57FA-A29B-D9C537CA539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37E613-DC9A-4AF9-4E6B-9FD49656671F}"/>
              </a:ext>
            </a:extLst>
          </p:cNvPr>
          <p:cNvSpPr txBox="1"/>
          <p:nvPr/>
        </p:nvSpPr>
        <p:spPr>
          <a:xfrm>
            <a:off x="4799856" y="17728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422">
                <a:extLst>
                  <a:ext uri="{FF2B5EF4-FFF2-40B4-BE49-F238E27FC236}">
                    <a16:creationId xmlns:a16="http://schemas.microsoft.com/office/drawing/2014/main" id="{285E49B0-6F72-9842-DD79-BF20B4C6DB57}"/>
                  </a:ext>
                </a:extLst>
              </p:cNvPr>
              <p:cNvSpPr txBox="1"/>
              <p:nvPr/>
            </p:nvSpPr>
            <p:spPr>
              <a:xfrm>
                <a:off x="540000" y="4342603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为一元二次方程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1422">
                <a:extLst>
                  <a:ext uri="{FF2B5EF4-FFF2-40B4-BE49-F238E27FC236}">
                    <a16:creationId xmlns:a16="http://schemas.microsoft.com/office/drawing/2014/main" id="{285E49B0-6F72-9842-DD79-BF20B4C6D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2603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2D11D7E-CEEF-27A4-277F-751E9F972B80}"/>
              </a:ext>
            </a:extLst>
          </p:cNvPr>
          <p:cNvSpPr txBox="1"/>
          <p:nvPr/>
        </p:nvSpPr>
        <p:spPr>
          <a:xfrm>
            <a:off x="1364389" y="49672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4" name="yt_shape_11424"/>
          <p:cNvSpPr txBox="1"/>
          <p:nvPr/>
        </p:nvSpPr>
        <p:spPr>
          <a:xfrm>
            <a:off x="407368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有两个不等实数根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425">
            <a:extLst>
              <a:ext uri="{FF2B5EF4-FFF2-40B4-BE49-F238E27FC236}">
                <a16:creationId xmlns:a16="http://schemas.microsoft.com/office/drawing/2014/main" id="{D2F57AF7-C062-07E0-CC30-94E112DE5E48}"/>
              </a:ext>
            </a:extLst>
          </p:cNvPr>
          <p:cNvSpPr txBox="1"/>
          <p:nvPr/>
        </p:nvSpPr>
        <p:spPr>
          <a:xfrm>
            <a:off x="407368" y="1988840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426">
                <a:extLst>
                  <a:ext uri="{FF2B5EF4-FFF2-40B4-BE49-F238E27FC236}">
                    <a16:creationId xmlns:a16="http://schemas.microsoft.com/office/drawing/2014/main" id="{28350157-2B62-C0F9-8EAB-AEFD0D3490FC}"/>
                  </a:ext>
                </a:extLst>
              </p:cNvPr>
              <p:cNvSpPr txBox="1"/>
              <p:nvPr/>
            </p:nvSpPr>
            <p:spPr>
              <a:xfrm>
                <a:off x="407368" y="2468143"/>
                <a:ext cx="7737696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4" name="yt_shape_11426">
                <a:extLst>
                  <a:ext uri="{FF2B5EF4-FFF2-40B4-BE49-F238E27FC236}">
                    <a16:creationId xmlns:a16="http://schemas.microsoft.com/office/drawing/2014/main" id="{28350157-2B62-C0F9-8EAB-AEFD0D349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68143"/>
                <a:ext cx="7737696" cy="1119987"/>
              </a:xfrm>
              <a:prstGeom prst="rect">
                <a:avLst/>
              </a:prstGeom>
              <a:blipFill>
                <a:blip r:embed="rId2"/>
                <a:stretch>
                  <a:fillRect l="-2443" t="-4891" r="-141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428">
            <a:extLst>
              <a:ext uri="{FF2B5EF4-FFF2-40B4-BE49-F238E27FC236}">
                <a16:creationId xmlns:a16="http://schemas.microsoft.com/office/drawing/2014/main" id="{4ACD9841-D64A-DC30-A27F-C9E05D63E317}"/>
              </a:ext>
            </a:extLst>
          </p:cNvPr>
          <p:cNvSpPr txBox="1"/>
          <p:nvPr/>
        </p:nvSpPr>
        <p:spPr>
          <a:xfrm>
            <a:off x="407368" y="3638918"/>
            <a:ext cx="3537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429">
                <a:extLst>
                  <a:ext uri="{FF2B5EF4-FFF2-40B4-BE49-F238E27FC236}">
                    <a16:creationId xmlns:a16="http://schemas.microsoft.com/office/drawing/2014/main" id="{BC39A2BA-7AB5-F6AF-E89A-5C54C58BB526}"/>
                  </a:ext>
                </a:extLst>
              </p:cNvPr>
              <p:cNvSpPr txBox="1"/>
              <p:nvPr/>
            </p:nvSpPr>
            <p:spPr>
              <a:xfrm>
                <a:off x="407368" y="4118221"/>
                <a:ext cx="4717638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429">
                <a:extLst>
                  <a:ext uri="{FF2B5EF4-FFF2-40B4-BE49-F238E27FC236}">
                    <a16:creationId xmlns:a16="http://schemas.microsoft.com/office/drawing/2014/main" id="{BC39A2BA-7AB5-F6AF-E89A-5C54C58BB5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18221"/>
                <a:ext cx="4717638" cy="2547942"/>
              </a:xfrm>
              <a:prstGeom prst="rect">
                <a:avLst/>
              </a:prstGeom>
              <a:blipFill>
                <a:blip r:embed="rId3"/>
                <a:stretch>
                  <a:fillRect l="-4005" t="-2153" r="-2972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一元二次方程的应用</a:t>
            </a:r>
          </a:p>
        </p:txBody>
      </p:sp>
      <p:sp>
        <p:nvSpPr>
          <p:cNvPr id="11432" name="yt_shape_11432"/>
          <p:cNvSpPr txBox="1"/>
          <p:nvPr/>
        </p:nvSpPr>
        <p:spPr>
          <a:xfrm>
            <a:off x="540119" y="1396872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某网络学习平台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年的新注册用户数为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年的新注册用户数为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设新注册用户数的年平均增长率为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用百分数表示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33" name="yt_shape_11433"/>
          <p:cNvSpPr txBox="1"/>
          <p:nvPr/>
        </p:nvSpPr>
        <p:spPr>
          <a:xfrm>
            <a:off x="540000" y="23794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届北京冬奥会冰壶混合双人循环赛在冰立方举行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参加比赛的每两队之间都进行一场比赛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共要比赛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个队参加比赛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83725">
            <a:extLst>
              <a:ext uri="{FF2B5EF4-FFF2-40B4-BE49-F238E27FC236}">
                <a16:creationId xmlns:a16="http://schemas.microsoft.com/office/drawing/2014/main" id="{929A9524-BB53-4C5E-6D8A-E9CFCC95155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8396AD-54F3-28A9-4237-F483080D822C}"/>
              </a:ext>
            </a:extLst>
          </p:cNvPr>
          <p:cNvSpPr txBox="1"/>
          <p:nvPr/>
        </p:nvSpPr>
        <p:spPr>
          <a:xfrm>
            <a:off x="7680176" y="1787207"/>
            <a:ext cx="104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EAAF7D-400A-02DC-B4F4-5FF3E49278AE}"/>
              </a:ext>
            </a:extLst>
          </p:cNvPr>
          <p:cNvSpPr txBox="1"/>
          <p:nvPr/>
        </p:nvSpPr>
        <p:spPr>
          <a:xfrm>
            <a:off x="6241189" y="2808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" name="yt_shape_11438"/>
          <p:cNvSpPr txBox="1"/>
          <p:nvPr/>
        </p:nvSpPr>
        <p:spPr>
          <a:xfrm>
            <a:off x="540000" y="2421495"/>
            <a:ext cx="65" cy="3018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endParaRPr/>
          </a:p>
        </p:txBody>
      </p:sp>
      <p:grpSp>
        <p:nvGrpSpPr>
          <p:cNvPr id="11435" name="yt_shape_11435" title="H_115.82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1037" y="1122819"/>
            <a:ext cx="1809864" cy="1511847"/>
            <a:chOff x="0" y="0"/>
            <a:chExt cx="1809864" cy="1511847"/>
          </a:xfrm>
        </p:grpSpPr>
        <p:pic>
          <p:nvPicPr>
            <p:cNvPr id="2" name="yt_image_114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9864" cy="1075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37" name="yt_shape_11437"/>
            <p:cNvSpPr txBox="1"/>
            <p:nvPr/>
          </p:nvSpPr>
          <p:spPr>
            <a:xfrm>
              <a:off x="295468" y="1111032"/>
              <a:ext cx="1254928" cy="4008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439" name="yt_shape_11439"/>
          <p:cNvSpPr txBox="1"/>
          <p:nvPr/>
        </p:nvSpPr>
        <p:spPr>
          <a:xfrm>
            <a:off x="540000" y="2633772"/>
            <a:ext cx="600164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求这个车棚的长和宽分别应为多少米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3778" y="3082602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为了方便学生取车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施工单位决定在车棚内修建几条等宽的小路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使得停放自行车的面积为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那么小路的宽度是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000" y="3984326"/>
            <a:ext cx="904414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设与墙垂直的一面为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则另一面为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442" name="yt_shape_11442"/>
          <p:cNvSpPr txBox="1"/>
          <p:nvPr/>
        </p:nvSpPr>
        <p:spPr>
          <a:xfrm>
            <a:off x="545690" y="4437361"/>
            <a:ext cx="803425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86FF06-E9EC-89AF-451E-CE176ED9F661}"/>
              </a:ext>
            </a:extLst>
          </p:cNvPr>
          <p:cNvSpPr txBox="1"/>
          <p:nvPr/>
        </p:nvSpPr>
        <p:spPr>
          <a:xfrm>
            <a:off x="6816080" y="34663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434">
            <a:extLst>
              <a:ext uri="{FF2B5EF4-FFF2-40B4-BE49-F238E27FC236}">
                <a16:creationId xmlns:a16="http://schemas.microsoft.com/office/drawing/2014/main" id="{A3666EF4-E0EF-57F7-C5B6-8FB816C64927}"/>
              </a:ext>
            </a:extLst>
          </p:cNvPr>
          <p:cNvSpPr txBox="1"/>
          <p:nvPr/>
        </p:nvSpPr>
        <p:spPr>
          <a:xfrm>
            <a:off x="540001" y="858497"/>
            <a:ext cx="9228341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某学校计划利用一片空地建一个学生自行车车棚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其中一面靠墙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这堵墙的长度为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计划建造车棚的面积为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已知现有的木板材料可使新建板墙的总长为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为了方便学生出行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学校决定在与墙平行的一面开一个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米宽的门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444">
            <a:extLst>
              <a:ext uri="{FF2B5EF4-FFF2-40B4-BE49-F238E27FC236}">
                <a16:creationId xmlns:a16="http://schemas.microsoft.com/office/drawing/2014/main" id="{8A4D8403-9FBC-1C76-C07E-2B1B0DDB7BBC}"/>
              </a:ext>
            </a:extLst>
          </p:cNvPr>
          <p:cNvSpPr txBox="1"/>
          <p:nvPr/>
        </p:nvSpPr>
        <p:spPr>
          <a:xfrm>
            <a:off x="540000" y="4890396"/>
            <a:ext cx="5196935" cy="17304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1" grpId="0" build="allAtOnce"/>
      <p:bldP spid="1144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c78f96f-3189-40fc-aabf-72f1b24c8d95.png&quot;}"/>
            </a:endParaRPr>
          </a:p>
        </p:txBody>
      </p:sp>
      <p:sp>
        <p:nvSpPr>
          <p:cNvPr id="11446" name="yt_shape_11446"/>
          <p:cNvSpPr txBox="1"/>
          <p:nvPr/>
        </p:nvSpPr>
        <p:spPr>
          <a:xfrm>
            <a:off x="540000" y="1652711"/>
            <a:ext cx="9153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7" name="yt_shape_11447"/>
              <p:cNvSpPr txBox="1"/>
              <p:nvPr/>
            </p:nvSpPr>
            <p:spPr>
              <a:xfrm>
                <a:off x="540119" y="2132014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周口四中月考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的菱形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的长度分别是一元二次方程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47" name="yt_shape_1144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014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4563" r="-1098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52" name="yt_shape_11452"/>
          <p:cNvSpPr txBox="1"/>
          <p:nvPr/>
        </p:nvSpPr>
        <p:spPr>
          <a:xfrm>
            <a:off x="540000" y="53895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49" name="yt_shape_11449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3662" y="3785805"/>
            <a:ext cx="1704675" cy="1553328"/>
            <a:chOff x="0" y="0"/>
            <a:chExt cx="1704675" cy="1553328"/>
          </a:xfrm>
        </p:grpSpPr>
        <p:pic>
          <p:nvPicPr>
            <p:cNvPr id="2" name="yt_image_11449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4675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51" name="yt_shape_11451"/>
            <p:cNvSpPr txBox="1"/>
            <p:nvPr/>
          </p:nvSpPr>
          <p:spPr>
            <a:xfrm>
              <a:off x="242873" y="1193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83763">
            <a:extLst>
              <a:ext uri="{FF2B5EF4-FFF2-40B4-BE49-F238E27FC236}">
                <a16:creationId xmlns:a16="http://schemas.microsoft.com/office/drawing/2014/main" id="{2E502D5D-4AC8-8D6D-2C1A-27AD815185F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D012E91-182F-6C84-27D9-AD12D362B460}"/>
              </a:ext>
            </a:extLst>
          </p:cNvPr>
          <p:cNvSpPr txBox="1"/>
          <p:nvPr/>
        </p:nvSpPr>
        <p:spPr>
          <a:xfrm>
            <a:off x="8524014" y="16059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893FA5-04D8-F81B-BE7F-3F74ED5E6EDC}"/>
                  </a:ext>
                </a:extLst>
              </p:cNvPr>
              <p:cNvSpPr txBox="1"/>
              <p:nvPr/>
            </p:nvSpPr>
            <p:spPr>
              <a:xfrm>
                <a:off x="1501033" y="2955234"/>
                <a:ext cx="742061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CB893FA5-04D8-F81B-BE7F-3F74ED5E6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033" y="2955234"/>
                <a:ext cx="742061" cy="678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1415</Words>
  <Application>Microsoft Office PowerPoint</Application>
  <PresentationFormat>宽屏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2023-05-13T13:30:30Z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