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8" r:id="rId3"/>
    <p:sldId id="371" r:id="rId4"/>
    <p:sldId id="372" r:id="rId5"/>
    <p:sldId id="374" r:id="rId6"/>
    <p:sldId id="378" r:id="rId7"/>
    <p:sldId id="381" r:id="rId8"/>
    <p:sldId id="382" r:id="rId9"/>
    <p:sldId id="385" r:id="rId10"/>
    <p:sldId id="388" r:id="rId11"/>
    <p:sldId id="392" r:id="rId12"/>
    <p:sldId id="398" r:id="rId13"/>
    <p:sldId id="394" r:id="rId14"/>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70.png"/><Relationship Id="rId7"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0.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bin"/><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0.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40.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0232" name="yt_image_10232" title="H_50.9726">
            <a:extLst>
              <a:ext uri="">
                <a16:creationId xmlns="" xmlns:mc="http://schemas.openxmlformats.org/markup-compatibility/2006" xmlns:m="http://schemas.openxmlformats.org/officeDocument/2006/math"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089963" cy="64735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234" name="yt_shape_10234"/>
              <p:cNvSpPr txBox="1"/>
              <p:nvPr/>
            </p:nvSpPr>
            <p:spPr>
              <a:xfrm>
                <a:off x="540119" y="1547209"/>
                <a:ext cx="11111999" cy="3342775"/>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二次根式的除法法则是</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𝑏</m:t>
                            </m:r>
                          </m:e>
                        </m:rad>
                      </m:den>
                    </m:f>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𝑎</m:t>
                            </m:r>
                          </m:num>
                          <m:den>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𝑏</m:t>
                            </m:r>
                          </m:den>
                        </m:f>
                      </m:e>
                    </m:rad>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也就是说</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两个算术平方根的商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等于被开方数商的算术平方根</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商的算术平方根等于算术平方根的商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用公式表示</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𝑎</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e>
                    </m:rad>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𝑎</m:t>
                            </m:r>
                          </m:e>
                        </m:rad>
                      </m:num>
                      <m:den>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𝑏</m:t>
                            </m:r>
                          </m:e>
                        </m:rad>
                      </m:den>
                    </m:f>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最简二次根式需要满足两个条件</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被开方数中不含</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分母</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被开方数中所有因数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或因式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的幂的指数都</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小于</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m="http://schemas.openxmlformats.org/officeDocument/2006/math" xmlns:a16="http://schemas.microsoft.com/office/drawing/2014/main">
          <p:sp>
            <p:nvSpPr>
              <p:cNvPr id="10234" name="yt_shape_10234" descr="{&quot;rangeId&quot;:2,&quot;hasSerialNum&quot;:1,&quot;mathAnswerShape&quot;:1,&quot;pageBreak&quot;:true}"/>
              <p:cNvSpPr txBox="1">
                <a:spLocks noRot="1" noChangeAspect="1" noMove="1" noResize="1" noEditPoints="1" noAdjustHandles="1" noChangeArrowheads="1" noChangeShapeType="1" noTextEdit="1"/>
              </p:cNvSpPr>
              <p:nvPr/>
            </p:nvSpPr>
            <p:spPr>
              <a:xfrm>
                <a:off x="540119" y="1547209"/>
                <a:ext cx="11111999" cy="3342775"/>
              </a:xfrm>
              <a:prstGeom prst="rect">
                <a:avLst/>
              </a:prstGeom>
              <a:blipFill>
                <a:blip r:embed="rId3"/>
                <a:stretch>
                  <a:fillRect l="-1701" r="-933" b="-47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C997F5E8-24E7-F5DD-8FBB-5741BF972406}"/>
                  </a:ext>
                </a:extLst>
              </p:cNvPr>
              <p:cNvSpPr txBox="1"/>
              <p:nvPr/>
            </p:nvSpPr>
            <p:spPr>
              <a:xfrm>
                <a:off x="4727848" y="1412776"/>
                <a:ext cx="858710" cy="1061162"/>
              </a:xfrm>
              <a:prstGeom prst="rect">
                <a:avLst/>
              </a:prstGeom>
              <a:noFill/>
            </p:spPr>
            <p:txBody>
              <a:bodyPr vert="horz" wrap="none" rtlCol="0" anchor="ctr">
                <a:noAutofit/>
              </a:bodyPr>
              <a:lstStyle/>
              <a:p>
                <a:pPr fontAlgn="b">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𝑎</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𝑏</m:t>
                            </m:r>
                          </m:den>
                        </m:f>
                      </m:e>
                    </m:rad>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C997F5E8-24E7-F5DD-8FBB-5741BF972406}"/>
                  </a:ext>
                </a:extLst>
              </p:cNvPr>
              <p:cNvSpPr txBox="1">
                <a:spLocks noRot="1" noChangeAspect="1" noMove="1" noResize="1" noEditPoints="1" noAdjustHandles="1" noChangeArrowheads="1" noChangeShapeType="1" noTextEdit="1"/>
              </p:cNvSpPr>
              <p:nvPr/>
            </p:nvSpPr>
            <p:spPr>
              <a:xfrm>
                <a:off x="4727848" y="1412776"/>
                <a:ext cx="858710" cy="1061162"/>
              </a:xfrm>
              <a:prstGeom prst="rect">
                <a:avLst/>
              </a:prstGeom>
              <a:blipFill>
                <a:blip r:embed="rId4"/>
                <a:stretch>
                  <a:fillRect/>
                </a:stretch>
              </a:blipFill>
            </p:spPr>
            <p:txBody>
              <a:bodyPr/>
              <a:lstStyle/>
              <a:p>
                <a:r>
                  <a:rPr lang="zh-CN" altLang="en-US">
                    <a:noFill/>
                  </a:rPr>
                  <a:t> </a:t>
                </a:r>
              </a:p>
            </p:txBody>
          </p:sp>
        </mc:Fallback>
      </mc:AlternateContent>
      <p:cxnSp>
        <p:nvCxnSpPr>
          <p:cNvPr id="3" name="直接连接符 2">
            <a:extLst>
              <a:ext uri="{FF2B5EF4-FFF2-40B4-BE49-F238E27FC236}">
                <a16:creationId xmlns:a16="http://schemas.microsoft.com/office/drawing/2014/main" id="{C9805F03-50B7-53B6-2B7B-071CADB4A111}"/>
              </a:ext>
            </a:extLst>
          </p:cNvPr>
          <p:cNvCxnSpPr/>
          <p:nvPr/>
        </p:nvCxnSpPr>
        <p:spPr>
          <a:xfrm>
            <a:off x="4511824" y="2420888"/>
            <a:ext cx="983488"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F73E7693-FACB-B3C3-FEC6-D5AD7C2E79B8}"/>
                  </a:ext>
                </a:extLst>
              </p:cNvPr>
              <p:cNvSpPr txBox="1"/>
              <p:nvPr/>
            </p:nvSpPr>
            <p:spPr>
              <a:xfrm>
                <a:off x="8353922" y="2835352"/>
                <a:ext cx="776096" cy="1061161"/>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𝑎</m:t>
                            </m:r>
                          </m:e>
                        </m:rad>
                      </m:num>
                      <m:den>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𝑏</m:t>
                            </m:r>
                          </m:e>
                        </m:rad>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F73E7693-FACB-B3C3-FEC6-D5AD7C2E79B8}"/>
                  </a:ext>
                </a:extLst>
              </p:cNvPr>
              <p:cNvSpPr txBox="1">
                <a:spLocks noRot="1" noChangeAspect="1" noMove="1" noResize="1" noEditPoints="1" noAdjustHandles="1" noChangeArrowheads="1" noChangeShapeType="1" noTextEdit="1"/>
              </p:cNvSpPr>
              <p:nvPr/>
            </p:nvSpPr>
            <p:spPr>
              <a:xfrm>
                <a:off x="8353922" y="2835352"/>
                <a:ext cx="776096" cy="1061161"/>
              </a:xfrm>
              <a:prstGeom prst="rect">
                <a:avLst/>
              </a:prstGeom>
              <a:blipFill>
                <a:blip r:embed="rId5"/>
                <a:stretch>
                  <a:fillRect/>
                </a:stretch>
              </a:blipFill>
            </p:spPr>
            <p:txBody>
              <a:bodyPr/>
              <a:lstStyle/>
              <a:p>
                <a:r>
                  <a:rPr lang="zh-CN" altLang="en-US">
                    <a:noFill/>
                  </a:rPr>
                  <a:t> </a:t>
                </a:r>
              </a:p>
            </p:txBody>
          </p:sp>
        </mc:Fallback>
      </mc:AlternateContent>
      <p:cxnSp>
        <p:nvCxnSpPr>
          <p:cNvPr id="5" name="直接连接符 4">
            <a:extLst>
              <a:ext uri="{FF2B5EF4-FFF2-40B4-BE49-F238E27FC236}">
                <a16:creationId xmlns:a16="http://schemas.microsoft.com/office/drawing/2014/main" id="{FC361518-4CA6-4823-D89D-5B3FB9E9A068}"/>
              </a:ext>
            </a:extLst>
          </p:cNvPr>
          <p:cNvCxnSpPr/>
          <p:nvPr/>
        </p:nvCxnSpPr>
        <p:spPr>
          <a:xfrm>
            <a:off x="8229144" y="3717032"/>
            <a:ext cx="900874"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08EA1452-2D5F-262A-A336-AD64641B4FDF}"/>
              </a:ext>
            </a:extLst>
          </p:cNvPr>
          <p:cNvSpPr txBox="1"/>
          <p:nvPr/>
        </p:nvSpPr>
        <p:spPr>
          <a:xfrm>
            <a:off x="8582774" y="3859373"/>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分母</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7" name="文本框 6">
            <a:extLst>
              <a:ext uri="{FF2B5EF4-FFF2-40B4-BE49-F238E27FC236}">
                <a16:creationId xmlns:a16="http://schemas.microsoft.com/office/drawing/2014/main" id="{5E4DD4CB-40BA-6C24-CA23-4446333782FF}"/>
              </a:ext>
            </a:extLst>
          </p:cNvPr>
          <p:cNvSpPr txBox="1"/>
          <p:nvPr/>
        </p:nvSpPr>
        <p:spPr>
          <a:xfrm>
            <a:off x="5936508" y="4386478"/>
            <a:ext cx="1246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小于</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6" grpId="0" build="allAtOnce"/>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300" name="yt_shape_10300"/>
              <p:cNvSpPr txBox="1"/>
              <p:nvPr/>
            </p:nvSpPr>
            <p:spPr>
              <a:xfrm>
                <a:off x="540119" y="900000"/>
                <a:ext cx="11111999" cy="992451"/>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楷体" pitchFamily="24"/>
                    <a:cs typeface="宋体" pitchFamily="24"/>
                  </a:rPr>
                  <a:t>页练习第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菱形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的面积为</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24</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对角线</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的长为</a:t>
                </a:r>
                <a:r>
                  <a:rPr lang="en-US" altLang="zh-CN" sz="2400" b="0" i="0" u="none">
                    <a:solidFill>
                      <a:srgbClr val="00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则对角线</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Times New Roman" pitchFamily="24"/>
                    <a:ea typeface="宋体" pitchFamily="24"/>
                    <a:cs typeface="宋体" pitchFamily="24"/>
                  </a:rPr>
                  <a:t>的长为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e>
                    </m:rad>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0300" name="yt_shape_10300" descr="{&quot;rangeId&quot;:20,&quot;hasSerialNum&quot;:1,&quot;mathAnswerShape&quot;:1,&quot;pageBreak&quot;:true}"/>
              <p:cNvSpPr txBox="1">
                <a:spLocks noRot="1" noChangeAspect="1" noMove="1" noResize="1" noEditPoints="1" noAdjustHandles="1" noChangeArrowheads="1" noChangeShapeType="1" noTextEdit="1"/>
              </p:cNvSpPr>
              <p:nvPr/>
            </p:nvSpPr>
            <p:spPr>
              <a:xfrm>
                <a:off x="540119" y="900000"/>
                <a:ext cx="11111999" cy="992451"/>
              </a:xfrm>
              <a:prstGeom prst="rect">
                <a:avLst/>
              </a:prstGeom>
              <a:blipFill>
                <a:blip r:embed="rId2"/>
                <a:stretch>
                  <a:fillRect l="-1701" t="-4321" r="-55" b="-14815"/>
                </a:stretch>
              </a:blipFill>
            </p:spPr>
            <p:txBody>
              <a:bodyPr/>
              <a:lstStyle/>
              <a:p>
                <a:r>
                  <a:rPr lang="zh-CN" altLang="en-US">
                    <a:noFill/>
                  </a:rPr>
                  <a:t> </a:t>
                </a:r>
              </a:p>
            </p:txBody>
          </p:sp>
        </mc:Fallback>
      </mc:AlternateContent>
      <p:sp>
        <p:nvSpPr>
          <p:cNvPr id="10302" name="yt_shape_10302"/>
          <p:cNvSpPr txBox="1"/>
          <p:nvPr/>
        </p:nvSpPr>
        <p:spPr>
          <a:xfrm>
            <a:off x="540000" y="1943239"/>
            <a:ext cx="13849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303" name="yt_shape_10303"/>
              <p:cNvSpPr txBox="1"/>
              <p:nvPr/>
            </p:nvSpPr>
            <p:spPr>
              <a:xfrm>
                <a:off x="540000" y="2422542"/>
                <a:ext cx="2253950" cy="74969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r>
                          <a:rPr lang="en-US" altLang="zh-CN" sz="2400" b="0" i="0">
                            <a:solidFill>
                              <a:srgbClr val="01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0303" name="yt_shape_10303" descr="{&quot;rangeId&quot;:32,&quot;color&quot;:&quot;B&quot;}"/>
              <p:cNvSpPr txBox="1">
                <a:spLocks noRot="1" noChangeAspect="1" noMove="1" noResize="1" noEditPoints="1" noAdjustHandles="1" noChangeArrowheads="1" noChangeShapeType="1" noTextEdit="1"/>
              </p:cNvSpPr>
              <p:nvPr/>
            </p:nvSpPr>
            <p:spPr>
              <a:xfrm>
                <a:off x="540000" y="2422542"/>
                <a:ext cx="2253950" cy="749692"/>
              </a:xfrm>
              <a:prstGeom prst="rect">
                <a:avLst/>
              </a:prstGeom>
              <a:blipFill>
                <a:blip r:embed="rId3"/>
                <a:stretch>
                  <a:fillRect l="-8401" r="-7317" b="-105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305" name="yt_shape_10305"/>
              <p:cNvSpPr txBox="1"/>
              <p:nvPr/>
            </p:nvSpPr>
            <p:spPr>
              <a:xfrm>
                <a:off x="540000" y="3223022"/>
                <a:ext cx="2651495" cy="193155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2×6</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4</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p>
            </p:txBody>
          </p:sp>
        </mc:Choice>
        <mc:Fallback xmlns="" xmlns:a16="http://schemas.microsoft.com/office/drawing/2014/main">
          <p:sp>
            <p:nvSpPr>
              <p:cNvPr id="10305" name="yt_shape_10305" descr="{&quot;rangeId&quot;:32,&quot;color&quot;:&quot;R&quot;,&quot;mathAnswerShape&quot;:1}"/>
              <p:cNvSpPr txBox="1">
                <a:spLocks noRot="1" noChangeAspect="1" noMove="1" noResize="1" noEditPoints="1" noAdjustHandles="1" noChangeArrowheads="1" noChangeShapeType="1" noTextEdit="1"/>
              </p:cNvSpPr>
              <p:nvPr/>
            </p:nvSpPr>
            <p:spPr>
              <a:xfrm>
                <a:off x="540000" y="3223022"/>
                <a:ext cx="2651495" cy="1931554"/>
              </a:xfrm>
              <a:prstGeom prst="rect">
                <a:avLst/>
              </a:prstGeom>
              <a:blipFill>
                <a:blip r:embed="rId4"/>
                <a:stretch>
                  <a:fillRect l="-7126" r="-5977" b="-88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958EB40E-A5C9-EE5C-02D7-D21D45D61793}"/>
                  </a:ext>
                </a:extLst>
              </p:cNvPr>
              <p:cNvSpPr txBox="1"/>
              <p:nvPr/>
            </p:nvSpPr>
            <p:spPr>
              <a:xfrm>
                <a:off x="3294908" y="1294024"/>
                <a:ext cx="1005714" cy="519633"/>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e>
                    </m:rad>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xmlns:a16="http://schemas.microsoft.com/office/drawing/2014/main">
          <p:sp>
            <p:nvSpPr>
              <p:cNvPr id="2" name="文本框 1" descr="{'rangeId': 20, 'hasSerialNum': 1, 'mathAnswerShape': 1, 'pageBreak': True}">
                <a:extLst>
                  <a:ext uri="{FF2B5EF4-FFF2-40B4-BE49-F238E27FC236}">
                    <a16:creationId xmlns:a16="http://schemas.microsoft.com/office/drawing/2014/main" id="{958EB40E-A5C9-EE5C-02D7-D21D45D61793}"/>
                  </a:ext>
                </a:extLst>
              </p:cNvPr>
              <p:cNvSpPr txBox="1">
                <a:spLocks noRot="1" noChangeAspect="1" noMove="1" noResize="1" noEditPoints="1" noAdjustHandles="1" noChangeArrowheads="1" noChangeShapeType="1" noTextEdit="1"/>
              </p:cNvSpPr>
              <p:nvPr/>
            </p:nvSpPr>
            <p:spPr>
              <a:xfrm>
                <a:off x="3294908" y="1294024"/>
                <a:ext cx="1005714" cy="519633"/>
              </a:xfrm>
              <a:prstGeom prst="rect">
                <a:avLst/>
              </a:prstGeom>
              <a:blipFill>
                <a:blip r:embed="rId5"/>
                <a:stretch>
                  <a:fillRect l="-9756" b="-255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yt_shape_10307">
                <a:extLst>
                  <a:ext uri="{FF2B5EF4-FFF2-40B4-BE49-F238E27FC236}">
                    <a16:creationId xmlns:a16="http://schemas.microsoft.com/office/drawing/2014/main" id="{4C6CDBB8-6602-C2AD-C085-17B6374CF690}"/>
                  </a:ext>
                </a:extLst>
              </p:cNvPr>
              <p:cNvSpPr txBox="1"/>
              <p:nvPr/>
            </p:nvSpPr>
            <p:spPr>
              <a:xfrm>
                <a:off x="6023992" y="2311298"/>
                <a:ext cx="3579891" cy="9206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45</m:t>
                        </m:r>
                      </m:e>
                    </m:rad>
                  </m:oMath>
                </a14:m>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e>
                    </m:rad>
                  </m:oMath>
                </a14:m>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e>
                    </m:rad>
                  </m:oMath>
                </a14:m>
                <a:r>
                  <a:rPr lang="en-US" altLang="zh-CN" sz="2400" b="0" i="0" u="none">
                    <a:solidFill>
                      <a:srgbClr val="000000"/>
                    </a:solidFill>
                    <a:effectLst/>
                    <a:latin typeface="宋体" pitchFamily="24"/>
                    <a:ea typeface="宋体" pitchFamily="24"/>
                    <a:cs typeface="宋体" pitchFamily="24"/>
                  </a:rPr>
                  <a:t>.</a:t>
                </a:r>
              </a:p>
            </p:txBody>
          </p:sp>
        </mc:Choice>
        <mc:Fallback xmlns="">
          <p:sp>
            <p:nvSpPr>
              <p:cNvPr id="3" name="yt_shape_10307">
                <a:extLst>
                  <a:ext uri="{FF2B5EF4-FFF2-40B4-BE49-F238E27FC236}">
                    <a16:creationId xmlns:a16="http://schemas.microsoft.com/office/drawing/2014/main" id="{4C6CDBB8-6602-C2AD-C085-17B6374CF690}"/>
                  </a:ext>
                </a:extLst>
              </p:cNvPr>
              <p:cNvSpPr txBox="1">
                <a:spLocks noRot="1" noChangeAspect="1" noMove="1" noResize="1" noEditPoints="1" noAdjustHandles="1" noChangeArrowheads="1" noChangeShapeType="1" noTextEdit="1"/>
              </p:cNvSpPr>
              <p:nvPr/>
            </p:nvSpPr>
            <p:spPr>
              <a:xfrm>
                <a:off x="6023992" y="2311298"/>
                <a:ext cx="3579891" cy="920637"/>
              </a:xfrm>
              <a:prstGeom prst="rect">
                <a:avLst/>
              </a:prstGeom>
              <a:blipFill>
                <a:blip r:embed="rId6"/>
                <a:stretch>
                  <a:fillRect l="-5111" r="-4429" b="-19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yt_shape_10309">
                <a:extLst>
                  <a:ext uri="{FF2B5EF4-FFF2-40B4-BE49-F238E27FC236}">
                    <a16:creationId xmlns:a16="http://schemas.microsoft.com/office/drawing/2014/main" id="{EBE3165F-96AC-5D68-9413-9C39A105AD8B}"/>
                  </a:ext>
                </a:extLst>
              </p:cNvPr>
              <p:cNvSpPr txBox="1"/>
              <p:nvPr/>
            </p:nvSpPr>
            <p:spPr>
              <a:xfrm>
                <a:off x="6023992" y="3282723"/>
                <a:ext cx="3753015" cy="309860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45</m:t>
                        </m:r>
                      </m:e>
                    </m:rad>
                  </m:oMath>
                </a14:m>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5</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e>
                    </m:rad>
                  </m:oMath>
                </a14:m>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e>
                    </m:rad>
                  </m:oMath>
                </a14:m>
                <a:endParaRPr lang="en-US"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45×</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r>
                          <a:rPr lang="en-US"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e>
                    </m:rad>
                  </m:oMath>
                </a14:m>
                <a:endParaRPr lang="en-US"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27</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3×16</m:t>
                        </m:r>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54</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endParaRPr lang="en-US" altLang="zh-CN" sz="2400" b="0" i="0" u="none">
                  <a:solidFill>
                    <a:srgbClr val="FF0000"/>
                  </a:solidFill>
                  <a:effectLst/>
                  <a:latin typeface="Times New Roman" pitchFamily="24"/>
                  <a:ea typeface="Times New Roman" pitchFamily="24"/>
                  <a:cs typeface="宋体" pitchFamily="24"/>
                </a:endParaRPr>
              </a:p>
            </p:txBody>
          </p:sp>
        </mc:Choice>
        <mc:Fallback xmlns="">
          <p:sp>
            <p:nvSpPr>
              <p:cNvPr id="4" name="yt_shape_10309">
                <a:extLst>
                  <a:ext uri="{FF2B5EF4-FFF2-40B4-BE49-F238E27FC236}">
                    <a16:creationId xmlns:a16="http://schemas.microsoft.com/office/drawing/2014/main" id="{EBE3165F-96AC-5D68-9413-9C39A105AD8B}"/>
                  </a:ext>
                </a:extLst>
              </p:cNvPr>
              <p:cNvSpPr txBox="1">
                <a:spLocks noRot="1" noChangeAspect="1" noMove="1" noResize="1" noEditPoints="1" noAdjustHandles="1" noChangeArrowheads="1" noChangeShapeType="1" noTextEdit="1"/>
              </p:cNvSpPr>
              <p:nvPr/>
            </p:nvSpPr>
            <p:spPr>
              <a:xfrm>
                <a:off x="6023992" y="3282723"/>
                <a:ext cx="3753015" cy="3098605"/>
              </a:xfrm>
              <a:prstGeom prst="rect">
                <a:avLst/>
              </a:prstGeom>
              <a:blipFill>
                <a:blip r:embed="rId7"/>
                <a:stretch>
                  <a:fillRect l="-4870" b="-511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05">
                                            <p:txEl>
                                              <p:pRg st="0" end="0"/>
                                            </p:txEl>
                                          </p:spTgt>
                                        </p:tgtEl>
                                        <p:attrNameLst>
                                          <p:attrName>style.visibility</p:attrName>
                                        </p:attrNameLst>
                                      </p:cBhvr>
                                      <p:to>
                                        <p:strVal val="visible"/>
                                      </p:to>
                                    </p:set>
                                    <p:animEffect transition="in" filter="blinds(horizontal)">
                                      <p:cBhvr>
                                        <p:cTn id="12" dur="500"/>
                                        <p:tgtEl>
                                          <p:spTgt spid="10305">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305">
                                            <p:txEl>
                                              <p:pRg st="1" end="1"/>
                                            </p:txEl>
                                          </p:spTgt>
                                        </p:tgtEl>
                                        <p:attrNameLst>
                                          <p:attrName>style.visibility</p:attrName>
                                        </p:attrNameLst>
                                      </p:cBhvr>
                                      <p:to>
                                        <p:strVal val="visible"/>
                                      </p:to>
                                    </p:set>
                                    <p:animEffect transition="in" filter="blinds(horizontal)">
                                      <p:cBhvr>
                                        <p:cTn id="15" dur="500"/>
                                        <p:tgtEl>
                                          <p:spTgt spid="10305">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305">
                                            <p:txEl>
                                              <p:pRg st="2" end="2"/>
                                            </p:txEl>
                                          </p:spTgt>
                                        </p:tgtEl>
                                        <p:attrNameLst>
                                          <p:attrName>style.visibility</p:attrName>
                                        </p:attrNameLst>
                                      </p:cBhvr>
                                      <p:to>
                                        <p:strVal val="visible"/>
                                      </p:to>
                                    </p:set>
                                    <p:animEffect transition="in" filter="blinds(horizontal)">
                                      <p:cBhvr>
                                        <p:cTn id="18" dur="500"/>
                                        <p:tgtEl>
                                          <p:spTgt spid="1030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500"/>
                                        <p:tgtEl>
                                          <p:spTgt spid="4">
                                            <p:txEl>
                                              <p:pRg st="0" end="0"/>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blinds(horizontal)">
                                      <p:cBhvr>
                                        <p:cTn id="26" dur="500"/>
                                        <p:tgtEl>
                                          <p:spTgt spid="4">
                                            <p:txEl>
                                              <p:pRg st="1" end="1"/>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blinds(horizontal)">
                                      <p:cBhvr>
                                        <p:cTn id="29" dur="500"/>
                                        <p:tgtEl>
                                          <p:spTgt spid="4">
                                            <p:txEl>
                                              <p:pRg st="2" end="2"/>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blinds(horizontal)">
                                      <p:cBhvr>
                                        <p:cTn id="3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5" grpId="0" build="allAtOnce"/>
      <p:bldP spid="2"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11" name="yt_shape_10311"/>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72f18648-3e15-4391-a713-a979db1d93e2.png&quot;}"/>
            </a:endParaRPr>
          </a:p>
        </p:txBody>
      </p:sp>
      <p:sp>
        <p:nvSpPr>
          <p:cNvPr id="10312" name="yt_shape_10312"/>
          <p:cNvSpPr txBox="1"/>
          <p:nvPr/>
        </p:nvSpPr>
        <p:spPr>
          <a:xfrm>
            <a:off x="540000" y="1611028"/>
            <a:ext cx="764311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运算能力</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阅读下面的材料</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解答问题</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313" name="yt_shape_10313"/>
              <p:cNvSpPr txBox="1"/>
              <p:nvPr/>
            </p:nvSpPr>
            <p:spPr>
              <a:xfrm>
                <a:off x="540119" y="2090331"/>
                <a:ext cx="11111999" cy="24059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两个含有二次根式的代数式相乘</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如果它们的积不含二次根式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那么我们就说这两个代数式互为有理化因式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例如</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oMath>
                </a14:m>
                <a:r>
                  <a:rPr lang="zh-CN" altLang="zh-CN" sz="2400" b="0" i="0" u="none">
                    <a:solidFill>
                      <a:srgbClr val="000000"/>
                    </a:solidFill>
                    <a:effectLst/>
                    <a:latin typeface="Times New Roman" pitchFamily="24"/>
                    <a:ea typeface="楷体" pitchFamily="24"/>
                    <a:cs typeface="宋体" pitchFamily="24"/>
                  </a:rPr>
                  <a:t>与</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与</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这样</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化简一个分母含有二次根式的式子时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采用分子</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分母同乘分母的有理化因式的方法就可以了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例如</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r>
                          <a:rPr lang="en-US" altLang="zh-CN" sz="2400" b="0" i="0">
                            <a:solidFill>
                              <a:srgbClr val="01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a:rPr lang="en-US" altLang="zh-CN" sz="2400" b="0" i="0">
                            <a:solidFill>
                              <a:srgbClr val="01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m:t>
                            </m:r>
                          </m:e>
                        </m:rad>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r>
                          <m:rPr>
                            <m:nor/>
                          </m:rPr>
                          <a:rPr lang="zh-CN" altLang="zh-CN" sz="2400" b="0" i="0">
                            <a:solidFill>
                              <a:srgbClr val="01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010000"/>
                            </a:solidFill>
                            <a:effectLst/>
                            <a:latin typeface="Cambria Math" panose="02040503050406030204" pitchFamily="12" charset="0"/>
                            <a:ea typeface="宋体" panose="02040503050406030204" pitchFamily="12" charset="0"/>
                          </a:rPr>
                          <m:t>）</m:t>
                        </m:r>
                      </m:num>
                      <m:den>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r>
                          <m:rPr>
                            <m:nor/>
                          </m:rPr>
                          <a:rPr lang="zh-CN" altLang="zh-CN" sz="2400" b="0" i="0">
                            <a:solidFill>
                              <a:srgbClr val="01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en-US"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010000"/>
                            </a:solidFill>
                            <a:effectLst/>
                            <a:latin typeface="Cambria Math" panose="02040503050406030204" pitchFamily="12" charset="0"/>
                            <a:ea typeface="宋体" panose="02040503050406030204" pitchFamily="12" charset="0"/>
                          </a:rPr>
                          <m:t>）</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010000"/>
                            </a:solidFill>
                            <a:effectLst/>
                            <a:latin typeface="Cambria Math" panose="02040503050406030204" pitchFamily="12" charset="0"/>
                            <a:ea typeface="宋体" panose="02040503050406030204" pitchFamily="12" charset="0"/>
                          </a:rPr>
                          <m:t>）</m:t>
                        </m:r>
                      </m:num>
                      <m:den>
                        <m:r>
                          <a:rPr lang="en-US" altLang="zh-CN" sz="2400" b="0" i="0">
                            <a:solidFill>
                              <a:srgbClr val="010000"/>
                            </a:solidFill>
                            <a:effectLst/>
                            <a:latin typeface="Cambria Math" panose="02040503050406030204" pitchFamily="12" charset="0"/>
                            <a:ea typeface="Cambria Math" panose="02040503050406030204" pitchFamily="12" charset="0"/>
                          </a:rPr>
                          <m:t>9</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010000"/>
                            </a:solidFill>
                            <a:effectLst/>
                            <a:latin typeface="Cambria Math" panose="02040503050406030204" pitchFamily="12" charset="0"/>
                            <a:ea typeface="宋体" panose="02040503050406030204" pitchFamily="12" charset="0"/>
                          </a:rPr>
                          <m:t>）</m:t>
                        </m:r>
                      </m:num>
                      <m:den>
                        <m:r>
                          <a:rPr lang="en-US" altLang="zh-CN" sz="2400" b="0" i="0">
                            <a:solidFill>
                              <a:srgbClr val="010000"/>
                            </a:solidFill>
                            <a:effectLst/>
                            <a:latin typeface="Cambria Math" panose="02040503050406030204" pitchFamily="12" charset="0"/>
                            <a:ea typeface="Cambria Math" panose="02040503050406030204" pitchFamily="12" charset="0"/>
                          </a:rPr>
                          <m:t>6</m:t>
                        </m:r>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0313" name="yt_shape_10313" descr="{&quot;rangeId&quot;:26,&quot;color&quot;:&quot;B&quot;}"/>
              <p:cNvSpPr txBox="1">
                <a:spLocks noRot="1" noChangeAspect="1" noMove="1" noResize="1" noEditPoints="1" noAdjustHandles="1" noChangeArrowheads="1" noChangeShapeType="1" noTextEdit="1"/>
              </p:cNvSpPr>
              <p:nvPr/>
            </p:nvSpPr>
            <p:spPr>
              <a:xfrm>
                <a:off x="540119" y="2090331"/>
                <a:ext cx="11111999" cy="2405915"/>
              </a:xfrm>
              <a:prstGeom prst="rect">
                <a:avLst/>
              </a:prstGeom>
              <a:blipFill>
                <a:blip r:embed="rId2"/>
                <a:stretch>
                  <a:fillRect l="-1701" t="-2278" r="-14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315" name="yt_shape_10315"/>
              <p:cNvSpPr txBox="1"/>
              <p:nvPr/>
            </p:nvSpPr>
            <p:spPr>
              <a:xfrm>
                <a:off x="540000" y="4547034"/>
                <a:ext cx="7239418" cy="431272"/>
              </a:xfrm>
              <a:prstGeom prst="rect">
                <a:avLst/>
              </a:prstGeom>
            </p:spPr>
            <p:txBody>
              <a:bodyPr vert="horz" wrap="none" lIns="0" tIns="0" rIns="0" bIns="0" rtlCol="0">
                <a:spAutoFit/>
              </a:bodyPr>
              <a:lstStyle/>
              <a:p>
                <a:pPr algn="l" eaLnBrk="1" fontAlgn="b"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请你写出</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11</m:t>
                        </m:r>
                      </m:e>
                    </m:rad>
                  </m:oMath>
                </a14:m>
                <a:r>
                  <a:rPr lang="zh-CN" altLang="zh-CN" sz="2400" b="0" i="0" u="none">
                    <a:solidFill>
                      <a:srgbClr val="000000"/>
                    </a:solidFill>
                    <a:effectLst/>
                    <a:latin typeface="Times New Roman" pitchFamily="24"/>
                    <a:ea typeface="宋体" pitchFamily="24"/>
                    <a:cs typeface="宋体" pitchFamily="24"/>
                  </a:rPr>
                  <a:t>的有理化因式</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a:solidFill>
                      <a:srgbClr val="FF0000"/>
                    </a:solidFill>
                    <a:effectLst/>
                    <a:uFill>
                      <a:solidFill>
                        <a:srgbClr val="000000"/>
                      </a:solidFill>
                    </a:uFill>
                    <a:latin typeface="Times New Roman" pitchFamily="24"/>
                    <a:ea typeface="宋体" pitchFamily="24"/>
                    <a:cs typeface="宋体" pitchFamily="24"/>
                  </a:rPr>
                  <a:t>　</a:t>
                </a:r>
                <a:r>
                  <a:rPr lang="en-US" altLang="zh-CN" sz="2400" b="0" i="0">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11</m:t>
                        </m:r>
                      </m:e>
                    </m:rad>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mc:Choice>
        <mc:Fallback xmlns="" xmlns:a16="http://schemas.microsoft.com/office/drawing/2014/main">
          <p:sp>
            <p:nvSpPr>
              <p:cNvPr id="10315" name="yt_shape_10315" descr="{&quot;rangeId&quot;:27,&quot;mathAnswerShape&quot;:1}"/>
              <p:cNvSpPr txBox="1">
                <a:spLocks noRot="1" noChangeAspect="1" noMove="1" noResize="1" noEditPoints="1" noAdjustHandles="1" noChangeArrowheads="1" noChangeShapeType="1" noTextEdit="1"/>
              </p:cNvSpPr>
              <p:nvPr/>
            </p:nvSpPr>
            <p:spPr>
              <a:xfrm>
                <a:off x="540000" y="4547034"/>
                <a:ext cx="7239418" cy="431272"/>
              </a:xfrm>
              <a:prstGeom prst="rect">
                <a:avLst/>
              </a:prstGeom>
              <a:blipFill>
                <a:blip r:embed="rId3"/>
                <a:stretch>
                  <a:fillRect l="-2612" t="-9859" b="-408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318" name="yt_shape_10318"/>
              <p:cNvSpPr txBox="1"/>
              <p:nvPr/>
            </p:nvSpPr>
            <p:spPr>
              <a:xfrm>
                <a:off x="603500" y="5067747"/>
                <a:ext cx="6727483" cy="67332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请仿照上面给出的方法化简</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𝑏</m:t>
                        </m:r>
                      </m:num>
                      <m:den>
                        <m:r>
                          <a:rPr lang="en-US" altLang="zh-CN" sz="2400" b="0" i="0">
                            <a:solidFill>
                              <a:srgbClr val="010000"/>
                            </a:solidFill>
                            <a:effectLst/>
                            <a:latin typeface="Cambria Math" panose="02040503050406030204" pitchFamily="12" charset="0"/>
                            <a:ea typeface="Cambria Math" panose="02040503050406030204" pitchFamily="12" charset="0"/>
                          </a:rPr>
                          <m:t>1</m:t>
                        </m:r>
                        <m:r>
                          <m:rPr>
                            <m:nor/>
                          </m:rPr>
                          <a:rPr lang="zh-CN" altLang="zh-CN" sz="2400" b="0" i="0">
                            <a:solidFill>
                              <a:srgbClr val="01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𝑏</m:t>
                            </m:r>
                          </m:e>
                        </m:rad>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p>
            </p:txBody>
          </p:sp>
        </mc:Choice>
        <mc:Fallback xmlns="">
          <p:sp>
            <p:nvSpPr>
              <p:cNvPr id="10318" name="yt_shape_10318"/>
              <p:cNvSpPr txBox="1">
                <a:spLocks noRot="1" noChangeAspect="1" noMove="1" noResize="1" noEditPoints="1" noAdjustHandles="1" noChangeArrowheads="1" noChangeShapeType="1" noTextEdit="1"/>
              </p:cNvSpPr>
              <p:nvPr/>
            </p:nvSpPr>
            <p:spPr>
              <a:xfrm>
                <a:off x="603500" y="5067747"/>
                <a:ext cx="6727483" cy="673326"/>
              </a:xfrm>
              <a:prstGeom prst="rect">
                <a:avLst/>
              </a:prstGeom>
              <a:blipFill>
                <a:blip r:embed="rId4"/>
                <a:stretch>
                  <a:fillRect l="-2717" r="-1721" b="-117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320" name="yt_shape_10320"/>
              <p:cNvSpPr txBox="1"/>
              <p:nvPr/>
            </p:nvSpPr>
            <p:spPr>
              <a:xfrm>
                <a:off x="603500" y="5741073"/>
                <a:ext cx="8089843" cy="92583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𝑏</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𝑏</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num>
                      <m:den>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zh-CN" altLang="zh-CN" sz="2400" b="0" i="0">
                            <a:solidFill>
                              <a:srgbClr val="FF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𝑏</m:t>
                            </m:r>
                          </m:e>
                        </m:rad>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𝑏</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𝑏</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𝑏</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num>
                      <m:den>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𝑏</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𝑏</m:t>
                        </m:r>
                      </m:e>
                    </m:rad>
                  </m:oMath>
                </a14:m>
                <a:r>
                  <a:rPr lang="en-US" altLang="zh-CN" sz="2400" b="0" i="0" u="none">
                    <a:solidFill>
                      <a:srgbClr val="FF0000"/>
                    </a:solidFill>
                    <a:effectLst/>
                    <a:latin typeface="宋体" pitchFamily="24"/>
                    <a:ea typeface="宋体" pitchFamily="24"/>
                    <a:cs typeface="宋体" pitchFamily="24"/>
                  </a:rPr>
                  <a:t>.</a:t>
                </a:r>
              </a:p>
            </p:txBody>
          </p:sp>
        </mc:Choice>
        <mc:Fallback xmlns="">
          <p:sp>
            <p:nvSpPr>
              <p:cNvPr id="10320" name="yt_shape_10320"/>
              <p:cNvSpPr txBox="1">
                <a:spLocks noRot="1" noChangeAspect="1" noMove="1" noResize="1" noEditPoints="1" noAdjustHandles="1" noChangeArrowheads="1" noChangeShapeType="1" noTextEdit="1"/>
              </p:cNvSpPr>
              <p:nvPr/>
            </p:nvSpPr>
            <p:spPr>
              <a:xfrm>
                <a:off x="603500" y="5741073"/>
                <a:ext cx="8089843" cy="925831"/>
              </a:xfrm>
              <a:prstGeom prst="rect">
                <a:avLst/>
              </a:prstGeom>
              <a:blipFill>
                <a:blip r:embed="rId5"/>
                <a:stretch>
                  <a:fillRect l="-2261" r="-1356" b="-658"/>
                </a:stretch>
              </a:blipFill>
            </p:spPr>
            <p:txBody>
              <a:bodyPr/>
              <a:lstStyle/>
              <a:p>
                <a:r>
                  <a:rPr lang="zh-CN" altLang="en-US">
                    <a:noFill/>
                  </a:rPr>
                  <a:t> </a:t>
                </a:r>
              </a:p>
            </p:txBody>
          </p:sp>
        </mc:Fallback>
      </mc:AlternateContent>
      <p:pic>
        <p:nvPicPr>
          <p:cNvPr id="3" name="yt_shape_1683887357497">
            <a:extLst>
              <a:ext uri="{FF2B5EF4-FFF2-40B4-BE49-F238E27FC236}">
                <a16:creationId xmlns:a16="http://schemas.microsoft.com/office/drawing/2014/main" id="{80507DFD-C9A0-5467-A947-C1CEDE6B2980}"/>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8B51B457-99D9-2F5C-9A87-7BA93779465E}"/>
                  </a:ext>
                </a:extLst>
              </p:cNvPr>
              <p:cNvSpPr txBox="1"/>
              <p:nvPr/>
            </p:nvSpPr>
            <p:spPr>
              <a:xfrm>
                <a:off x="5863491" y="4500228"/>
                <a:ext cx="1478789" cy="520713"/>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11</m:t>
                        </m:r>
                      </m:e>
                    </m:rad>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xmlns:a16="http://schemas.microsoft.com/office/drawing/2014/main">
          <p:sp>
            <p:nvSpPr>
              <p:cNvPr id="2" name="文本框 1" descr="{'rangeId': 27, 'mathAnswerShape': 1}">
                <a:extLst>
                  <a:ext uri="{FF2B5EF4-FFF2-40B4-BE49-F238E27FC236}">
                    <a16:creationId xmlns:a16="http://schemas.microsoft.com/office/drawing/2014/main" id="{8B51B457-99D9-2F5C-9A87-7BA93779465E}"/>
                  </a:ext>
                </a:extLst>
              </p:cNvPr>
              <p:cNvSpPr txBox="1">
                <a:spLocks noRot="1" noChangeAspect="1" noMove="1" noResize="1" noEditPoints="1" noAdjustHandles="1" noChangeArrowheads="1" noChangeShapeType="1" noTextEdit="1"/>
              </p:cNvSpPr>
              <p:nvPr/>
            </p:nvSpPr>
            <p:spPr>
              <a:xfrm>
                <a:off x="5863491" y="4500228"/>
                <a:ext cx="1478789" cy="520713"/>
              </a:xfrm>
              <a:prstGeom prst="rect">
                <a:avLst/>
              </a:prstGeom>
              <a:blipFill>
                <a:blip r:embed="rId7"/>
                <a:stretch>
                  <a:fillRect l="-6612" b="-25581"/>
                </a:stretch>
              </a:blipFill>
            </p:spPr>
            <p:txBody>
              <a:bodyPr/>
              <a:lstStyle/>
              <a:p>
                <a:r>
                  <a:rPr lang="zh-CN" altLang="en-US">
                    <a:noFill/>
                  </a:rPr>
                  <a:t> </a:t>
                </a:r>
              </a:p>
            </p:txBody>
          </p:sp>
        </mc:Fallback>
      </mc:AlternateContent>
      <p:cxnSp>
        <p:nvCxnSpPr>
          <p:cNvPr id="4" name="直接连接符 3">
            <a:extLst>
              <a:ext uri="{FF2B5EF4-FFF2-40B4-BE49-F238E27FC236}">
                <a16:creationId xmlns:a16="http://schemas.microsoft.com/office/drawing/2014/main" id="{4524DF5F-6239-DEA6-AE86-3E40A685E9A6}"/>
              </a:ext>
            </a:extLst>
          </p:cNvPr>
          <p:cNvCxnSpPr/>
          <p:nvPr/>
        </p:nvCxnSpPr>
        <p:spPr>
          <a:xfrm>
            <a:off x="5648702" y="4993185"/>
            <a:ext cx="1603566"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20">
                                            <p:txEl>
                                              <p:pRg st="0" end="0"/>
                                            </p:txEl>
                                          </p:spTgt>
                                        </p:tgtEl>
                                        <p:attrNameLst>
                                          <p:attrName>style.visibility</p:attrName>
                                        </p:attrNameLst>
                                      </p:cBhvr>
                                      <p:to>
                                        <p:strVal val="visible"/>
                                      </p:to>
                                    </p:set>
                                    <p:animEffect transition="in" filter="blinds(horizontal)">
                                      <p:cBhvr>
                                        <p:cTn id="12" dur="500"/>
                                        <p:tgtEl>
                                          <p:spTgt spid="103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0" grpId="0" build="allAtOnce"/>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322" name="yt_shape_10322"/>
              <p:cNvSpPr txBox="1"/>
              <p:nvPr/>
            </p:nvSpPr>
            <p:spPr>
              <a:xfrm>
                <a:off x="540000" y="900000"/>
                <a:ext cx="6973384" cy="70852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𝑎</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r>
                          <a:rPr lang="zh-CN" altLang="zh-CN" sz="2400" b="0" i="0">
                            <a:solidFill>
                              <a:srgbClr val="010000"/>
                            </a:solidFill>
                            <a:effectLst/>
                            <a:latin typeface="Cambria Math" panose="02040503050406030204" pitchFamily="12" charset="0"/>
                            <a:ea typeface="Cambria Math" panose="02040503050406030204" pitchFamily="12" charset="0"/>
                          </a:rPr>
                          <m:t>＋</m:t>
                        </m:r>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𝑏</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宋体" pitchFamily="24"/>
                    <a:ea typeface="宋体" pitchFamily="24"/>
                    <a:cs typeface="宋体" pitchFamily="24"/>
                  </a:rPr>
                  <a:t>.</a:t>
                </a:r>
              </a:p>
            </p:txBody>
          </p:sp>
        </mc:Choice>
        <mc:Fallback xmlns="">
          <p:sp>
            <p:nvSpPr>
              <p:cNvPr id="10322" name="yt_shape_10322" descr="{&quot;rangeId&quot;:29,&quot;color&quot;:&quot;B&quot;}"/>
              <p:cNvSpPr txBox="1">
                <a:spLocks noRot="1" noChangeAspect="1" noMove="1" noResize="1" noEditPoints="1" noAdjustHandles="1" noChangeArrowheads="1" noChangeShapeType="1" noTextEdit="1"/>
              </p:cNvSpPr>
              <p:nvPr/>
            </p:nvSpPr>
            <p:spPr>
              <a:xfrm>
                <a:off x="540000" y="900000"/>
                <a:ext cx="6973384" cy="708527"/>
              </a:xfrm>
              <a:prstGeom prst="rect">
                <a:avLst/>
              </a:prstGeom>
              <a:blipFill>
                <a:blip r:embed="rId2"/>
                <a:stretch>
                  <a:fillRect l="-2710" r="-1661" b="-103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324" name="yt_shape_10324"/>
              <p:cNvSpPr txBox="1"/>
              <p:nvPr/>
            </p:nvSpPr>
            <p:spPr>
              <a:xfrm>
                <a:off x="540000" y="1659315"/>
                <a:ext cx="10073335" cy="230056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+2</m:t>
                        </m:r>
                      </m:num>
                      <m:den>
                        <m:r>
                          <m:rPr>
                            <m:nor/>
                          </m:rPr>
                          <a:rPr lang="zh-CN" altLang="zh-CN" sz="2400" b="0" i="0">
                            <a:solidFill>
                              <a:srgbClr val="FF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en-US" altLang="zh-CN" sz="2400" b="0" i="0">
                            <a:solidFill>
                              <a:srgbClr val="FF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zh-CN" altLang="zh-CN" sz="2400" b="0" i="0">
                            <a:solidFill>
                              <a:srgbClr val="FF0000"/>
                            </a:solidFill>
                            <a:effectLst/>
                            <a:latin typeface="Cambria Math" panose="02040503050406030204" pitchFamily="12" charset="0"/>
                            <a:ea typeface="宋体" panose="02040503050406030204" pitchFamily="12" charset="0"/>
                          </a:rPr>
                          <m:t>）</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num>
                      <m:den>
                        <m:r>
                          <m:rPr>
                            <m:nor/>
                          </m:rPr>
                          <a:rPr lang="zh-CN" altLang="zh-CN" sz="2400" b="0" i="0">
                            <a:solidFill>
                              <a:srgbClr val="FF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en-US" altLang="zh-CN" sz="2400" b="0" i="0">
                            <a:solidFill>
                              <a:srgbClr val="FF0000"/>
                            </a:solidFill>
                            <a:effectLst/>
                            <a:latin typeface="Cambria Math" panose="02040503050406030204" pitchFamily="12" charset="0"/>
                            <a:ea typeface="宋体"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zh-CN" altLang="zh-CN" sz="2400" b="0" i="0">
                            <a:solidFill>
                              <a:srgbClr val="FF0000"/>
                            </a:solidFill>
                            <a:effectLst/>
                            <a:latin typeface="Cambria Math" panose="02040503050406030204" pitchFamily="12" charset="0"/>
                            <a:ea typeface="宋体" panose="02040503050406030204" pitchFamily="12" charset="0"/>
                          </a:rPr>
                          <m:t>）</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把</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的值代入</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𝑎</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𝑏</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en-US" altLang="zh-CN" sz="2400" b="0" i="0">
                            <a:solidFill>
                              <a:srgbClr val="FF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7+4</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+7</m:t>
                        </m:r>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4</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r>
                          <a:rPr lang="en-US" altLang="zh-CN" sz="2400" b="0" i="0">
                            <a:solidFill>
                              <a:srgbClr val="FF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16</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10324" name="yt_shape_10324" descr="{&quot;rangeId&quot;:29,&quot;color&quot;:&quot;R&quot;,&quot;mathAnswerShape&quot;:1}"/>
              <p:cNvSpPr txBox="1">
                <a:spLocks noRot="1" noChangeAspect="1" noMove="1" noResize="1" noEditPoints="1" noAdjustHandles="1" noChangeArrowheads="1" noChangeShapeType="1" noTextEdit="1"/>
              </p:cNvSpPr>
              <p:nvPr/>
            </p:nvSpPr>
            <p:spPr>
              <a:xfrm>
                <a:off x="540000" y="1659315"/>
                <a:ext cx="10073335" cy="2300566"/>
              </a:xfrm>
              <a:prstGeom prst="rect">
                <a:avLst/>
              </a:prstGeom>
              <a:blipFill>
                <a:blip r:embed="rId3"/>
                <a:stretch>
                  <a:fillRect l="-1877" r="-847" b="-714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24">
                                            <p:txEl>
                                              <p:pRg st="0" end="0"/>
                                            </p:txEl>
                                          </p:spTgt>
                                        </p:tgtEl>
                                        <p:attrNameLst>
                                          <p:attrName>style.visibility</p:attrName>
                                        </p:attrNameLst>
                                      </p:cBhvr>
                                      <p:to>
                                        <p:strVal val="visible"/>
                                      </p:to>
                                    </p:set>
                                    <p:animEffect transition="in" filter="blinds(horizontal)">
                                      <p:cBhvr>
                                        <p:cTn id="7" dur="500"/>
                                        <p:tgtEl>
                                          <p:spTgt spid="1032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324">
                                            <p:txEl>
                                              <p:pRg st="1" end="1"/>
                                            </p:txEl>
                                          </p:spTgt>
                                        </p:tgtEl>
                                        <p:attrNameLst>
                                          <p:attrName>style.visibility</p:attrName>
                                        </p:attrNameLst>
                                      </p:cBhvr>
                                      <p:to>
                                        <p:strVal val="visible"/>
                                      </p:to>
                                    </p:set>
                                    <p:animEffect transition="in" filter="blinds(horizontal)">
                                      <p:cBhvr>
                                        <p:cTn id="10" dur="500"/>
                                        <p:tgtEl>
                                          <p:spTgt spid="1032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324">
                                            <p:txEl>
                                              <p:pRg st="2" end="2"/>
                                            </p:txEl>
                                          </p:spTgt>
                                        </p:tgtEl>
                                        <p:attrNameLst>
                                          <p:attrName>style.visibility</p:attrName>
                                        </p:attrNameLst>
                                      </p:cBhvr>
                                      <p:to>
                                        <p:strVal val="visible"/>
                                      </p:to>
                                    </p:set>
                                    <p:animEffect transition="in" filter="blinds(horizontal)">
                                      <p:cBhvr>
                                        <p:cTn id="13" dur="500"/>
                                        <p:tgtEl>
                                          <p:spTgt spid="103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26" name="yt_shape_10326"/>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29999"/>
              </a:lnSpc>
            </a:pPr>
            <a:r>
              <a:rPr lang="zh-CN" altLang="zh-CN" sz="2300" b="0" i="0" u="none" spc="10900">
                <a:noFill/>
                <a:effectLst/>
                <a:latin typeface="NEU-BZ-S92" pitchFamily="23"/>
                <a:ea typeface="宋体" pitchFamily="23"/>
                <a:cs typeface="宋体" pitchFamily="23"/>
                <a:sym typeface="Finished"/>
              </a:rPr>
              <a:t>⁠</a:t>
            </a:r>
            <a:endParaRPr lang="zh-CN" altLang="zh-CN" sz="2300" b="0" i="0" u="none" spc="10900">
              <a:solidFill>
                <a:srgbClr val="1EE3CF"/>
              </a:solidFill>
              <a:effectLst/>
              <a:latin typeface="NEU-BZ-S92" pitchFamily="23"/>
              <a:ea typeface="宋体" pitchFamily="23"/>
              <a:cs typeface="宋体" pitchFamily="23"/>
              <a:sym typeface="Finished"/>
              <a:hlinkClick r:id="" action="ppaction://macro?name={&quot;type&quot;:&quot;ImageText&quot;,&quot;item&quot;:&quot;ImageText&quot;,&quot;path&quot;:&quot;\\ImageTexts\\e9c40cb1-7e74-48d8-bf95-eaed1f8c4482.png&quot;}"/>
            </a:endParaRPr>
          </a:p>
        </p:txBody>
      </p:sp>
      <mc:AlternateContent xmlns:mc="http://schemas.openxmlformats.org/markup-compatibility/2006" xmlns:a14="http://schemas.microsoft.com/office/drawing/2010/main">
        <mc:Choice Requires="a14">
          <p:graphicFrame>
            <p:nvGraphicFramePr>
              <p:cNvPr id="10327" name="yt_table_10327" title="H_139.71">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06061715"/>
                  </p:ext>
                </p:extLst>
              </p:nvPr>
            </p:nvGraphicFramePr>
            <p:xfrm>
              <a:off x="540000" y="1522498"/>
              <a:ext cx="11111999" cy="1774317"/>
            </p:xfrm>
            <a:graphic>
              <a:graphicData uri="http://schemas.openxmlformats.org/drawingml/2006/table">
                <a:tbl>
                  <a:tblPr>
                    <a:tableStyleId>{5940675A-B579-460E-94D1-54222C63F5DA}</a:tableStyleId>
                  </a:tblPr>
                  <a:tblGrid>
                    <a:gridCol w="11111999">
                      <a:extLst>
                        <a:ext uri="{9D8B030D-6E8A-4147-A177-3AD203B41FA5}">
                          <a16:colId xmlns:a16="http://schemas.microsoft.com/office/drawing/2014/main" val="20000"/>
                        </a:ext>
                      </a:extLst>
                    </a:gridCol>
                  </a:tblGrid>
                  <a:tr h="467999">
                    <a:tc>
                      <a:txBody>
                        <a:bodyPr/>
                        <a:lstStyle/>
                        <a:p>
                          <a:pPr algn="ctr" eaLnBrk="1" latinLnBrk="0" hangingPunct="0">
                            <a:lnSpc>
                              <a:spcPct val="129999"/>
                            </a:lnSpc>
                          </a:pP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化去二次根式中的分母可利用分数的基本性质将分母化成偶次幂再开出来</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也可利用商的算术平方根化简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注意分母开出来仍在分母位置</a:t>
                          </a:r>
                          <a:r>
                            <a:rPr lang="en-US" altLang="zh-CN" sz="2400" b="0" i="0" u="none">
                              <a:solidFill>
                                <a:srgbClr val="000000"/>
                              </a:solidFill>
                              <a:effectLst/>
                              <a:latin typeface="宋体" pitchFamily="24"/>
                              <a:ea typeface="宋体" pitchFamily="24"/>
                              <a:cs typeface="宋体" pitchFamily="24"/>
                            </a:rPr>
                            <a:t>.</a:t>
                          </a:r>
                        </a:p>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𝑏</m:t>
                                  </m:r>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den>
                              </m:f>
                            </m:oMath>
                          </a14:m>
                          <a:r>
                            <a:rPr lang="zh-CN" altLang="zh-CN" sz="2400" b="0" i="0" u="none">
                              <a:solidFill>
                                <a:srgbClr val="000000"/>
                              </a:solidFill>
                              <a:effectLst/>
                              <a:latin typeface="Times New Roman" pitchFamily="24"/>
                              <a:ea typeface="楷体" pitchFamily="24"/>
                              <a:cs typeface="宋体" pitchFamily="24"/>
                            </a:rPr>
                            <a:t>的最简有理化因式为</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𝑚</m:t>
                                  </m:r>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r>
                                    <a:rPr lang="en-US" altLang="zh-CN" sz="2400" b="0" i="0">
                                      <a:solidFill>
                                        <a:srgbClr val="01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𝑏</m:t>
                                      </m:r>
                                    </m:e>
                                  </m:rad>
                                </m:den>
                              </m:f>
                            </m:oMath>
                          </a14:m>
                          <a:r>
                            <a:rPr lang="zh-CN" altLang="zh-CN" sz="2400" b="0" i="0" u="none">
                              <a:solidFill>
                                <a:srgbClr val="000000"/>
                              </a:solidFill>
                              <a:effectLst/>
                              <a:latin typeface="Times New Roman" pitchFamily="24"/>
                              <a:ea typeface="楷体" pitchFamily="24"/>
                              <a:cs typeface="宋体" pitchFamily="24"/>
                            </a:rPr>
                            <a:t>的最简有理化因式为</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m:t>
                                  </m:r>
                                </m:e>
                              </m:rad>
                            </m:oMath>
                          </a14:m>
                          <a:r>
                            <a:rPr lang="en-US" altLang="zh-CN" sz="2400" b="0" i="0" u="none">
                              <a:solidFill>
                                <a:srgbClr val="000000"/>
                              </a:solidFill>
                              <a:effectLst/>
                              <a:latin typeface="Times New Roman" pitchFamily="24"/>
                              <a:ea typeface="Times New Roman"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𝑏</m:t>
                                  </m:r>
                                </m:e>
                              </m:rad>
                            </m:oMath>
                          </a14:m>
                          <a:r>
                            <a:rPr lang="en-US"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bl>
              </a:graphicData>
            </a:graphic>
          </p:graphicFrame>
        </mc:Choice>
        <mc:Fallback xmlns="" xmlns:a16="http://schemas.microsoft.com/office/drawing/2014/main" xmlns:p14="http://schemas.microsoft.com/office/powerpoint/2010/main">
          <p:graphicFrame>
            <p:nvGraphicFramePr>
              <p:cNvPr id="10327" name="yt_table_10327" descr="{&quot;rangeId&quot;:23}" title="H_139.71">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06061715"/>
                  </p:ext>
                </p:extLst>
              </p:nvPr>
            </p:nvGraphicFramePr>
            <p:xfrm>
              <a:off x="540000" y="1522498"/>
              <a:ext cx="11111999" cy="1774317"/>
            </p:xfrm>
            <a:graphic>
              <a:graphicData uri="http://schemas.openxmlformats.org/drawingml/2006/table">
                <a:tbl>
                  <a:tblPr>
                    <a:tableStyleId>{5940675A-B579-460E-94D1-54222C63F5DA}</a:tableStyleId>
                  </a:tblPr>
                  <a:tblGrid>
                    <a:gridCol w="11111999">
                      <a:extLst>
                        <a:ext uri="{9D8B030D-6E8A-4147-A177-3AD203B41FA5}">
                          <a16:colId xmlns:a16="http://schemas.microsoft.com/office/drawing/2014/main" val="20000"/>
                        </a:ext>
                      </a:extLst>
                    </a:gridCol>
                  </a:tblGrid>
                  <a:tr h="1774317">
                    <a:tc>
                      <a:txBody>
                        <a:bodyPr/>
                        <a:lstStyle/>
                        <a:p>
                          <a:endParaRPr lang="zh-CN"/>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blipFill>
                          <a:blip r:embed="rId2"/>
                          <a:stretch>
                            <a:fillRect l="-55" t="-342" r="-55" b="-1370"/>
                          </a:stretch>
                        </a:blipFill>
                      </a:tcPr>
                    </a:tc>
                    <a:extLst>
                      <a:ext uri="{0D108BD9-81ED-4DB2-BD59-A6C34878D82A}">
                        <a16:rowId xmlns:a16="http://schemas.microsoft.com/office/drawing/2014/main" val="10000"/>
                      </a:ext>
                    </a:extLst>
                  </a:tr>
                </a:tbl>
              </a:graphicData>
            </a:graphic>
          </p:graphicFrame>
        </mc:Fallback>
      </mc:AlternateContent>
      <p:pic>
        <p:nvPicPr>
          <p:cNvPr id="3" name="yt_shape_1683887357519">
            <a:extLst>
              <a:ext uri="{FF2B5EF4-FFF2-40B4-BE49-F238E27FC236}">
                <a16:creationId xmlns:a16="http://schemas.microsoft.com/office/drawing/2014/main" id="{88371613-4195-40A0-9A35-F0AE2B27797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39" name="yt_shape_10239"/>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fb76bcdd-6b80-4eee-9710-483646296df7.png&quot;}"/>
            </a:endParaRPr>
          </a:p>
        </p:txBody>
      </p:sp>
      <p:sp>
        <p:nvSpPr>
          <p:cNvPr id="10240" name="yt_shape_10240"/>
          <p:cNvSpPr txBox="1"/>
          <p:nvPr/>
        </p:nvSpPr>
        <p:spPr>
          <a:xfrm>
            <a:off x="540000" y="1670985"/>
            <a:ext cx="3949799"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二次根式的除法</a:t>
            </a:r>
          </a:p>
        </p:txBody>
      </p:sp>
      <mc:AlternateContent xmlns:mc="http://schemas.openxmlformats.org/markup-compatibility/2006" xmlns:a14="http://schemas.microsoft.com/office/drawing/2010/main">
        <mc:Choice Requires="a14">
          <p:sp>
            <p:nvSpPr>
              <p:cNvPr id="10241" name="yt_shape_10241"/>
              <p:cNvSpPr txBox="1"/>
              <p:nvPr/>
            </p:nvSpPr>
            <p:spPr>
              <a:xfrm>
                <a:off x="540119" y="2167857"/>
                <a:ext cx="11111999" cy="140551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绵阳市中考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+1</m:t>
                            </m:r>
                          </m:e>
                        </m:rad>
                      </m:den>
                    </m:f>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+1</m:t>
                            </m:r>
                          </m:den>
                        </m:f>
                      </m:e>
                    </m:rad>
                  </m:oMath>
                </a14:m>
                <a:r>
                  <a:rPr lang="zh-CN" altLang="zh-CN" sz="2400" b="0" i="0" u="none">
                    <a:solidFill>
                      <a:srgbClr val="000000"/>
                    </a:solidFill>
                    <a:effectLst/>
                    <a:latin typeface="Times New Roman" pitchFamily="24"/>
                    <a:ea typeface="宋体" pitchFamily="24"/>
                    <a:cs typeface="宋体" pitchFamily="24"/>
                  </a:rPr>
                  <a:t>成立的</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的取值范围在数轴上可表示为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m="http://schemas.openxmlformats.org/officeDocument/2006/math" xmlns:a16="http://schemas.microsoft.com/office/drawing/2014/main">
          <p:sp>
            <p:nvSpPr>
              <p:cNvPr id="10241" name="yt_shape_10241" descr="{&quot;rangeId&quot;:4,&quot;hasSerialNum&quot;:1,&quot;mathAnswerShape&quot;:1}"/>
              <p:cNvSpPr txBox="1">
                <a:spLocks noRot="1" noChangeAspect="1" noMove="1" noResize="1" noEditPoints="1" noAdjustHandles="1" noChangeArrowheads="1" noChangeShapeType="1" noTextEdit="1"/>
              </p:cNvSpPr>
              <p:nvPr/>
            </p:nvSpPr>
            <p:spPr>
              <a:xfrm>
                <a:off x="540119" y="2167857"/>
                <a:ext cx="11111999" cy="1405513"/>
              </a:xfrm>
              <a:prstGeom prst="rect">
                <a:avLst/>
              </a:prstGeom>
              <a:blipFill>
                <a:blip r:embed="rId2"/>
                <a:stretch>
                  <a:fillRect l="-1701" b="-12609"/>
                </a:stretch>
              </a:blipFill>
            </p:spPr>
            <p:txBody>
              <a:bodyPr/>
              <a:lstStyle/>
              <a:p>
                <a:r>
                  <a:rPr lang="zh-CN" altLang="en-US">
                    <a:noFill/>
                  </a:rPr>
                  <a:t> </a:t>
                </a:r>
              </a:p>
            </p:txBody>
          </p:sp>
        </mc:Fallback>
      </mc:AlternateContent>
      <p:pic>
        <p:nvPicPr>
          <p:cNvPr id="10243" name="yt_image_10243">
            <a:extLst>
              <a:ext uri="">
                <a16:creationId xmlns="" xmlns:m="http://schemas.openxmlformats.org/officeDocument/2006/math" xmlns:a16="http://schemas.microsoft.com/office/drawing/2014/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603529" y="3822195"/>
            <a:ext cx="5710265" cy="140070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245" name="yt_shape_10245"/>
              <p:cNvSpPr txBox="1"/>
              <p:nvPr/>
            </p:nvSpPr>
            <p:spPr>
              <a:xfrm>
                <a:off x="540000" y="5461422"/>
                <a:ext cx="4761175" cy="46602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64</m:t>
                        </m:r>
                      </m:e>
                    </m:rad>
                  </m:oMath>
                </a14:m>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m:t>
                        </m:r>
                      </m:e>
                    </m:rad>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mc:Choice>
        <mc:Fallback xmlns="">
          <p:sp>
            <p:nvSpPr>
              <p:cNvPr id="10245" name="yt_shape_10245"/>
              <p:cNvSpPr txBox="1">
                <a:spLocks noRot="1" noChangeAspect="1" noMove="1" noResize="1" noEditPoints="1" noAdjustHandles="1" noChangeArrowheads="1" noChangeShapeType="1" noTextEdit="1"/>
              </p:cNvSpPr>
              <p:nvPr/>
            </p:nvSpPr>
            <p:spPr>
              <a:xfrm>
                <a:off x="540000" y="5461422"/>
                <a:ext cx="4761175" cy="466025"/>
              </a:xfrm>
              <a:prstGeom prst="rect">
                <a:avLst/>
              </a:prstGeom>
              <a:blipFill>
                <a:blip r:embed="rId4"/>
                <a:stretch>
                  <a:fillRect l="-3969" t="-5263" b="-394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47" name="yt_shape_10247"/>
              <p:cNvSpPr txBox="1"/>
              <p:nvPr/>
            </p:nvSpPr>
            <p:spPr>
              <a:xfrm>
                <a:off x="540000" y="5978235"/>
                <a:ext cx="3712811" cy="589905"/>
              </a:xfrm>
              <a:prstGeom prst="rect">
                <a:avLst/>
              </a:prstGeom>
            </p:spPr>
            <p:txBody>
              <a:bodyPr vert="horz" wrap="none" lIns="0" tIns="0" rIns="0" bIns="0" rtlCol="0">
                <a:spAutoFit/>
              </a:bodyPr>
              <a:lstStyle/>
              <a:p>
                <a:pPr algn="l" eaLnBrk="1" fontAlgn="b"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12</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10</m:t>
                        </m:r>
                      </m:num>
                      <m:den>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p:sp>
            <p:nvSpPr>
              <p:cNvPr id="10247" name="yt_shape_10247"/>
              <p:cNvSpPr txBox="1">
                <a:spLocks noRot="1" noChangeAspect="1" noMove="1" noResize="1" noEditPoints="1" noAdjustHandles="1" noChangeArrowheads="1" noChangeShapeType="1" noTextEdit="1"/>
              </p:cNvSpPr>
              <p:nvPr/>
            </p:nvSpPr>
            <p:spPr>
              <a:xfrm>
                <a:off x="540000" y="5978235"/>
                <a:ext cx="3712811" cy="589905"/>
              </a:xfrm>
              <a:prstGeom prst="rect">
                <a:avLst/>
              </a:prstGeom>
              <a:blipFill>
                <a:blip r:embed="rId5"/>
                <a:stretch>
                  <a:fillRect l="-5090" r="-1806" b="-23958"/>
                </a:stretch>
              </a:blipFill>
            </p:spPr>
            <p:txBody>
              <a:bodyPr/>
              <a:lstStyle/>
              <a:p>
                <a:r>
                  <a:rPr lang="zh-CN" altLang="en-US">
                    <a:noFill/>
                  </a:rPr>
                  <a:t> </a:t>
                </a:r>
              </a:p>
            </p:txBody>
          </p:sp>
        </mc:Fallback>
      </mc:AlternateContent>
      <p:pic>
        <p:nvPicPr>
          <p:cNvPr id="3" name="yt_shape_1683887357336">
            <a:extLst>
              <a:ext uri="{FF2B5EF4-FFF2-40B4-BE49-F238E27FC236}">
                <a16:creationId xmlns:a16="http://schemas.microsoft.com/office/drawing/2014/main" id="{24BE6A87-6791-82B4-1D46-DB4E2064E207}"/>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7357353">
            <a:extLst>
              <a:ext uri="{FF2B5EF4-FFF2-40B4-BE49-F238E27FC236}">
                <a16:creationId xmlns:a16="http://schemas.microsoft.com/office/drawing/2014/main" id="{6EEEDF15-A265-C7BD-16BE-AACBFE390270}"/>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306552F7-2EAC-5F4A-4ACE-794D7F8835DE}"/>
              </a:ext>
            </a:extLst>
          </p:cNvPr>
          <p:cNvSpPr txBox="1"/>
          <p:nvPr/>
        </p:nvSpPr>
        <p:spPr>
          <a:xfrm>
            <a:off x="1059708" y="3088601"/>
            <a:ext cx="3832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6B2F7371-26AF-FB51-CD7B-CE1A5C5453DE}"/>
              </a:ext>
            </a:extLst>
          </p:cNvPr>
          <p:cNvSpPr txBox="1"/>
          <p:nvPr/>
        </p:nvSpPr>
        <p:spPr>
          <a:xfrm>
            <a:off x="4250718" y="5414616"/>
            <a:ext cx="332486" cy="55513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0B0BC748-4016-5255-B8EC-0FC69AE56540}"/>
                  </a:ext>
                </a:extLst>
              </p:cNvPr>
              <p:cNvSpPr txBox="1"/>
              <p:nvPr/>
            </p:nvSpPr>
            <p:spPr>
              <a:xfrm>
                <a:off x="3336318" y="5931429"/>
                <a:ext cx="437261" cy="677812"/>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f>
                        <m:fPr>
                          <m:ctrlPr>
                            <a:rPr kumimoji="0" lang="en-US" altLang="zh-CN" sz="20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10</m:t>
                          </m:r>
                        </m:num>
                        <m:den>
                          <m:r>
                            <a:rPr kumimoji="0" lang="en-US" altLang="zh-CN" sz="20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m:oMathPara>
                </a14:m>
                <a:endParaRPr lang="zh-CN" altLang="en-US" sz="2000">
                  <a:solidFill>
                    <a:srgbClr val="FF0000"/>
                  </a:solidFill>
                </a:endParaRPr>
              </a:p>
            </p:txBody>
          </p:sp>
        </mc:Choice>
        <mc:Fallback xmlns="">
          <p:sp>
            <p:nvSpPr>
              <p:cNvPr id="6" name="文本框 5">
                <a:extLst>
                  <a:ext uri="{FF2B5EF4-FFF2-40B4-BE49-F238E27FC236}">
                    <a16:creationId xmlns:a16="http://schemas.microsoft.com/office/drawing/2014/main" id="{0B0BC748-4016-5255-B8EC-0FC69AE56540}"/>
                  </a:ext>
                </a:extLst>
              </p:cNvPr>
              <p:cNvSpPr txBox="1">
                <a:spLocks noRot="1" noChangeAspect="1" noMove="1" noResize="1" noEditPoints="1" noAdjustHandles="1" noChangeArrowheads="1" noChangeShapeType="1" noTextEdit="1"/>
              </p:cNvSpPr>
              <p:nvPr/>
            </p:nvSpPr>
            <p:spPr>
              <a:xfrm>
                <a:off x="3336318" y="5931429"/>
                <a:ext cx="437261" cy="677812"/>
              </a:xfrm>
              <a:prstGeom prst="rect">
                <a:avLst/>
              </a:prstGeom>
              <a:blipFill>
                <a:blip r:embed="rId8"/>
                <a:stretch>
                  <a:fillRect/>
                </a:stretch>
              </a:blipFill>
            </p:spPr>
            <p:txBody>
              <a:bodyPr/>
              <a:lstStyle/>
              <a:p>
                <a:r>
                  <a:rPr lang="zh-CN" altLang="en-US">
                    <a:noFill/>
                  </a:rPr>
                  <a:t> </a:t>
                </a:r>
              </a:p>
            </p:txBody>
          </p:sp>
        </mc:Fallback>
      </mc:AlternateContent>
      <p:cxnSp>
        <p:nvCxnSpPr>
          <p:cNvPr id="7" name="直接连接符 6">
            <a:extLst>
              <a:ext uri="{FF2B5EF4-FFF2-40B4-BE49-F238E27FC236}">
                <a16:creationId xmlns:a16="http://schemas.microsoft.com/office/drawing/2014/main" id="{F980CAF3-0DEE-6A8F-A80E-94F5241F24FE}"/>
              </a:ext>
            </a:extLst>
          </p:cNvPr>
          <p:cNvCxnSpPr/>
          <p:nvPr/>
        </p:nvCxnSpPr>
        <p:spPr>
          <a:xfrm>
            <a:off x="3121529" y="6581485"/>
            <a:ext cx="866839"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49" name="yt_shape_10249"/>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250" name="yt_shape_10250"/>
              <p:cNvSpPr txBox="1"/>
              <p:nvPr/>
            </p:nvSpPr>
            <p:spPr>
              <a:xfrm>
                <a:off x="540000" y="1379303"/>
                <a:ext cx="2914516" cy="46916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54</m:t>
                        </m:r>
                      </m:e>
                    </m:rad>
                  </m:oMath>
                </a14:m>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宋体"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p>
            </p:txBody>
          </p:sp>
        </mc:Choice>
        <mc:Fallback xmlns="">
          <p:sp>
            <p:nvSpPr>
              <p:cNvPr id="10250" name="yt_shape_10250" descr="{&quot;rangeId&quot;:30,&quot;color&quot;:&quot;B&quot;}"/>
              <p:cNvSpPr txBox="1">
                <a:spLocks noRot="1" noChangeAspect="1" noMove="1" noResize="1" noEditPoints="1" noAdjustHandles="1" noChangeArrowheads="1" noChangeShapeType="1" noTextEdit="1"/>
              </p:cNvSpPr>
              <p:nvPr/>
            </p:nvSpPr>
            <p:spPr>
              <a:xfrm>
                <a:off x="540000" y="1379303"/>
                <a:ext cx="2914516" cy="469167"/>
              </a:xfrm>
              <a:prstGeom prst="rect">
                <a:avLst/>
              </a:prstGeom>
              <a:blipFill>
                <a:blip r:embed="rId2"/>
                <a:stretch>
                  <a:fillRect l="-6485" t="-2597" b="-402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52" name="yt_shape_10252"/>
              <p:cNvSpPr txBox="1"/>
              <p:nvPr/>
            </p:nvSpPr>
            <p:spPr>
              <a:xfrm>
                <a:off x="540000" y="2132856"/>
                <a:ext cx="2616807" cy="152202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54÷2</m:t>
                        </m:r>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27</m:t>
                        </m:r>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endParaRPr lang="en-US" altLang="zh-CN" sz="2400" b="0" i="0" u="none">
                  <a:solidFill>
                    <a:srgbClr val="FF0000"/>
                  </a:solidFill>
                  <a:effectLst/>
                  <a:latin typeface="Times New Roman" pitchFamily="24"/>
                  <a:ea typeface="Times New Roman" pitchFamily="24"/>
                  <a:cs typeface="宋体" pitchFamily="24"/>
                </a:endParaRPr>
              </a:p>
            </p:txBody>
          </p:sp>
        </mc:Choice>
        <mc:Fallback xmlns="">
          <p:sp>
            <p:nvSpPr>
              <p:cNvPr id="10252" name="yt_shape_10252"/>
              <p:cNvSpPr txBox="1">
                <a:spLocks noRot="1" noChangeAspect="1" noMove="1" noResize="1" noEditPoints="1" noAdjustHandles="1" noChangeArrowheads="1" noChangeShapeType="1" noTextEdit="1"/>
              </p:cNvSpPr>
              <p:nvPr/>
            </p:nvSpPr>
            <p:spPr>
              <a:xfrm>
                <a:off x="540000" y="2132856"/>
                <a:ext cx="2616807" cy="1522020"/>
              </a:xfrm>
              <a:prstGeom prst="rect">
                <a:avLst/>
              </a:prstGeom>
              <a:blipFill>
                <a:blip r:embed="rId3"/>
                <a:stretch>
                  <a:fillRect l="-7226" t="-1200" b="-112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yt_shape_10254">
                <a:extLst>
                  <a:ext uri="{FF2B5EF4-FFF2-40B4-BE49-F238E27FC236}">
                    <a16:creationId xmlns:a16="http://schemas.microsoft.com/office/drawing/2014/main" id="{BF185B79-13DB-8375-CE7E-72B8312DA4BD}"/>
                  </a:ext>
                </a:extLst>
              </p:cNvPr>
              <p:cNvSpPr txBox="1"/>
              <p:nvPr/>
            </p:nvSpPr>
            <p:spPr>
              <a:xfrm>
                <a:off x="6126807" y="978621"/>
                <a:ext cx="3097258" cy="9206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e>
                    </m:rad>
                  </m:oMath>
                </a14:m>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p>
            </p:txBody>
          </p:sp>
        </mc:Choice>
        <mc:Fallback xmlns="">
          <p:sp>
            <p:nvSpPr>
              <p:cNvPr id="2" name="yt_shape_10254">
                <a:extLst>
                  <a:ext uri="{FF2B5EF4-FFF2-40B4-BE49-F238E27FC236}">
                    <a16:creationId xmlns:a16="http://schemas.microsoft.com/office/drawing/2014/main" id="{BF185B79-13DB-8375-CE7E-72B8312DA4BD}"/>
                  </a:ext>
                </a:extLst>
              </p:cNvPr>
              <p:cNvSpPr txBox="1">
                <a:spLocks noRot="1" noChangeAspect="1" noMove="1" noResize="1" noEditPoints="1" noAdjustHandles="1" noChangeArrowheads="1" noChangeShapeType="1" noTextEdit="1"/>
              </p:cNvSpPr>
              <p:nvPr/>
            </p:nvSpPr>
            <p:spPr>
              <a:xfrm>
                <a:off x="6126807" y="978621"/>
                <a:ext cx="3097258" cy="920637"/>
              </a:xfrm>
              <a:prstGeom prst="rect">
                <a:avLst/>
              </a:prstGeom>
              <a:blipFill>
                <a:blip r:embed="rId4"/>
                <a:stretch>
                  <a:fillRect l="-5906" r="-5315" b="-6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yt_shape_10256">
                <a:extLst>
                  <a:ext uri="{FF2B5EF4-FFF2-40B4-BE49-F238E27FC236}">
                    <a16:creationId xmlns:a16="http://schemas.microsoft.com/office/drawing/2014/main" id="{0DD470D4-B4BA-CA5E-E850-4B9D0E9DC302}"/>
                  </a:ext>
                </a:extLst>
              </p:cNvPr>
              <p:cNvSpPr txBox="1"/>
              <p:nvPr/>
            </p:nvSpPr>
            <p:spPr>
              <a:xfrm>
                <a:off x="6148177" y="1813050"/>
                <a:ext cx="2833211" cy="238251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12</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r>
                          <a:rPr lang="en-US"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12</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r>
                          <a:rPr lang="en-US"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5</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p>
            </p:txBody>
          </p:sp>
        </mc:Choice>
        <mc:Fallback xmlns="">
          <p:sp>
            <p:nvSpPr>
              <p:cNvPr id="3" name="yt_shape_10256">
                <a:extLst>
                  <a:ext uri="{FF2B5EF4-FFF2-40B4-BE49-F238E27FC236}">
                    <a16:creationId xmlns:a16="http://schemas.microsoft.com/office/drawing/2014/main" id="{0DD470D4-B4BA-CA5E-E850-4B9D0E9DC302}"/>
                  </a:ext>
                </a:extLst>
              </p:cNvPr>
              <p:cNvSpPr txBox="1">
                <a:spLocks noRot="1" noChangeAspect="1" noMove="1" noResize="1" noEditPoints="1" noAdjustHandles="1" noChangeArrowheads="1" noChangeShapeType="1" noTextEdit="1"/>
              </p:cNvSpPr>
              <p:nvPr/>
            </p:nvSpPr>
            <p:spPr>
              <a:xfrm>
                <a:off x="6148177" y="1813050"/>
                <a:ext cx="2833211" cy="2382512"/>
              </a:xfrm>
              <a:prstGeom prst="rect">
                <a:avLst/>
              </a:prstGeom>
              <a:blipFill>
                <a:blip r:embed="rId5"/>
                <a:stretch>
                  <a:fillRect l="-6681" b="-71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52">
                                            <p:txEl>
                                              <p:pRg st="0" end="0"/>
                                            </p:txEl>
                                          </p:spTgt>
                                        </p:tgtEl>
                                        <p:attrNameLst>
                                          <p:attrName>style.visibility</p:attrName>
                                        </p:attrNameLst>
                                      </p:cBhvr>
                                      <p:to>
                                        <p:strVal val="visible"/>
                                      </p:to>
                                    </p:set>
                                    <p:animEffect transition="in" filter="blinds(horizontal)">
                                      <p:cBhvr>
                                        <p:cTn id="7" dur="500"/>
                                        <p:tgtEl>
                                          <p:spTgt spid="1025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252">
                                            <p:txEl>
                                              <p:pRg st="1" end="1"/>
                                            </p:txEl>
                                          </p:spTgt>
                                        </p:tgtEl>
                                        <p:attrNameLst>
                                          <p:attrName>style.visibility</p:attrName>
                                        </p:attrNameLst>
                                      </p:cBhvr>
                                      <p:to>
                                        <p:strVal val="visible"/>
                                      </p:to>
                                    </p:set>
                                    <p:animEffect transition="in" filter="blinds(horizontal)">
                                      <p:cBhvr>
                                        <p:cTn id="10" dur="500"/>
                                        <p:tgtEl>
                                          <p:spTgt spid="1025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252">
                                            <p:txEl>
                                              <p:pRg st="2" end="2"/>
                                            </p:txEl>
                                          </p:spTgt>
                                        </p:tgtEl>
                                        <p:attrNameLst>
                                          <p:attrName>style.visibility</p:attrName>
                                        </p:attrNameLst>
                                      </p:cBhvr>
                                      <p:to>
                                        <p:strVal val="visible"/>
                                      </p:to>
                                    </p:set>
                                    <p:animEffect transition="in" filter="blinds(horizontal)">
                                      <p:cBhvr>
                                        <p:cTn id="13" dur="500"/>
                                        <p:tgtEl>
                                          <p:spTgt spid="1025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blinds(horizontal)">
                                      <p:cBhvr>
                                        <p:cTn id="21" dur="500"/>
                                        <p:tgtEl>
                                          <p:spTgt spid="3">
                                            <p:txEl>
                                              <p:pRg st="1" end="1"/>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linds(horizontal)">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58" name="yt_shape_10258"/>
          <p:cNvSpPr txBox="1"/>
          <p:nvPr/>
        </p:nvSpPr>
        <p:spPr>
          <a:xfrm>
            <a:off x="540000" y="900000"/>
            <a:ext cx="3949799"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商的算术平方根</a:t>
            </a:r>
          </a:p>
        </p:txBody>
      </p:sp>
      <p:sp>
        <p:nvSpPr>
          <p:cNvPr id="10259" name="yt_shape_10259"/>
          <p:cNvSpPr txBox="1"/>
          <p:nvPr/>
        </p:nvSpPr>
        <p:spPr>
          <a:xfrm>
            <a:off x="540000" y="1396872"/>
            <a:ext cx="42062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下列计算错误的是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0260" name="yt_table_10260" title="H_143.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34711579"/>
                  </p:ext>
                </p:extLst>
              </p:nvPr>
            </p:nvGraphicFramePr>
            <p:xfrm>
              <a:off x="540000" y="2028539"/>
              <a:ext cx="6218047" cy="1823466"/>
            </p:xfrm>
            <a:graphic>
              <a:graphicData uri="http://schemas.openxmlformats.org/drawingml/2006/table">
                <a:tbl>
                  <a:tblPr/>
                  <a:tblGrid>
                    <a:gridCol w="3453384">
                      <a:extLst>
                        <a:ext uri="{9D8B030D-6E8A-4147-A177-3AD203B41FA5}">
                          <a16:colId xmlns:a16="http://schemas.microsoft.com/office/drawing/2014/main" val="10031"/>
                        </a:ext>
                      </a:extLst>
                    </a:gridCol>
                    <a:gridCol w="2764663">
                      <a:extLst>
                        <a:ext uri="{9D8B030D-6E8A-4147-A177-3AD203B41FA5}">
                          <a16:colId xmlns:a16="http://schemas.microsoft.com/office/drawing/2014/main" val="1003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9</m:t>
                                      </m:r>
                                    </m:den>
                                  </m:f>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27</m:t>
                                      </m:r>
                                    </m:num>
                                    <m:den>
                                      <m:r>
                                        <a:rPr lang="en-US" altLang="zh-CN" sz="2400" b="0" i="0">
                                          <a:solidFill>
                                            <a:srgbClr val="010000"/>
                                          </a:solidFill>
                                          <a:effectLst/>
                                          <a:latin typeface="Cambria Math" panose="02040503050406030204" pitchFamily="12" charset="0"/>
                                          <a:ea typeface="Cambria Math" panose="02040503050406030204" pitchFamily="12" charset="0"/>
                                        </a:rPr>
                                        <m:t>64</m:t>
                                      </m:r>
                                    </m:den>
                                  </m:f>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8</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0"/>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9</m:t>
                                      </m:r>
                                    </m:den>
                                  </m:f>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9</m:t>
                                      </m:r>
                                    </m:den>
                                  </m:f>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1"/>
                      </a:ext>
                    </a:extLst>
                  </a:tr>
                </a:tbl>
              </a:graphicData>
            </a:graphic>
          </p:graphicFrame>
        </mc:Choice>
        <mc:Fallback xmlns="" xmlns:a16="http://schemas.microsoft.com/office/drawing/2014/main" xmlns:p14="http://schemas.microsoft.com/office/powerpoint/2010/main">
          <p:graphicFrame>
            <p:nvGraphicFramePr>
              <p:cNvPr id="10260" name="yt_table_10260" descr="{&quot;rangeId&quot;:8,&quot;type&quot;:&quot;Option&quot;}" title="H_143.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34711579"/>
                  </p:ext>
                </p:extLst>
              </p:nvPr>
            </p:nvGraphicFramePr>
            <p:xfrm>
              <a:off x="540000" y="2028539"/>
              <a:ext cx="6218047" cy="1823466"/>
            </p:xfrm>
            <a:graphic>
              <a:graphicData uri="http://schemas.openxmlformats.org/drawingml/2006/table">
                <a:tbl>
                  <a:tblPr/>
                  <a:tblGrid>
                    <a:gridCol w="3453384">
                      <a:extLst>
                        <a:ext uri="{9D8B030D-6E8A-4147-A177-3AD203B41FA5}">
                          <a16:colId xmlns:a16="http://schemas.microsoft.com/office/drawing/2014/main" val="10031"/>
                        </a:ext>
                      </a:extLst>
                    </a:gridCol>
                    <a:gridCol w="2764663">
                      <a:extLst>
                        <a:ext uri="{9D8B030D-6E8A-4147-A177-3AD203B41FA5}">
                          <a16:colId xmlns:a16="http://schemas.microsoft.com/office/drawing/2014/main" val="10032"/>
                        </a:ext>
                      </a:extLst>
                    </a:gridCol>
                  </a:tblGrid>
                  <a:tr h="91173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80071" b="-102667"/>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24890" b="-102667"/>
                          </a:stretch>
                        </a:blipFill>
                      </a:tcPr>
                    </a:tc>
                    <a:extLst>
                      <a:ext uri="{0D108BD9-81ED-4DB2-BD59-A6C34878D82A}">
                        <a16:rowId xmlns:a16="http://schemas.microsoft.com/office/drawing/2014/main" val="10040"/>
                      </a:ext>
                    </a:extLst>
                  </a:tr>
                  <a:tr h="91173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000" r="-80071" b="-2667"/>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24890" t="-100000" b="-2667"/>
                          </a:stretch>
                        </a:blipFill>
                      </a:tcPr>
                    </a:tc>
                    <a:extLst>
                      <a:ext uri="{0D108BD9-81ED-4DB2-BD59-A6C34878D82A}">
                        <a16:rowId xmlns:a16="http://schemas.microsoft.com/office/drawing/2014/main" val="10041"/>
                      </a:ext>
                    </a:extLst>
                  </a:tr>
                </a:tbl>
              </a:graphicData>
            </a:graphic>
          </p:graphicFrame>
        </mc:Fallback>
      </mc:AlternateContent>
      <p:pic>
        <p:nvPicPr>
          <p:cNvPr id="3" name="yt_shape_1683887357386">
            <a:extLst>
              <a:ext uri="{FF2B5EF4-FFF2-40B4-BE49-F238E27FC236}">
                <a16:creationId xmlns:a16="http://schemas.microsoft.com/office/drawing/2014/main" id="{E1AA9102-2622-566D-BCE4-8EE7BAE9D9A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8CBD726E-48DB-841D-B3F2-3B90DEBD7B76}"/>
              </a:ext>
            </a:extLst>
          </p:cNvPr>
          <p:cNvSpPr txBox="1"/>
          <p:nvPr/>
        </p:nvSpPr>
        <p:spPr>
          <a:xfrm>
            <a:off x="3802789" y="135006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261" name="yt_shape_10261"/>
              <p:cNvSpPr txBox="1"/>
              <p:nvPr/>
            </p:nvSpPr>
            <p:spPr>
              <a:xfrm>
                <a:off x="540000" y="900000"/>
                <a:ext cx="6881564" cy="92063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等式</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r>
                              <a:rPr lang="en-US" altLang="zh-CN" sz="2400" b="0" i="1">
                                <a:solidFill>
                                  <a:srgbClr val="010000"/>
                                </a:solidFill>
                                <a:effectLst/>
                                <a:latin typeface="Cambria Math" panose="02040503050406030204" pitchFamily="12" charset="0"/>
                                <a:ea typeface="Cambria Math" panose="02040503050406030204" pitchFamily="12" charset="0"/>
                              </a:rPr>
                              <m:t>𝑛</m:t>
                            </m:r>
                          </m:num>
                          <m:den>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𝑛</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den>
                        </m:f>
                      </m:e>
                    </m:rad>
                  </m:oMath>
                </a14:m>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m:t>
                            </m:r>
                            <m:r>
                              <a:rPr lang="en-US" altLang="zh-CN" sz="2400" b="0" i="1">
                                <a:solidFill>
                                  <a:srgbClr val="010000"/>
                                </a:solidFill>
                                <a:effectLst/>
                                <a:latin typeface="Cambria Math" panose="02040503050406030204" pitchFamily="12" charset="0"/>
                                <a:ea typeface="Cambria Math" panose="02040503050406030204" pitchFamily="12" charset="0"/>
                              </a:rPr>
                              <m:t>𝑛</m:t>
                            </m:r>
                          </m:e>
                        </m:rad>
                      </m:num>
                      <m:den>
                        <m:r>
                          <a:rPr lang="en-US" altLang="zh-CN" sz="2400" b="0" i="1">
                            <a:solidFill>
                              <a:srgbClr val="010000"/>
                            </a:solidFill>
                            <a:effectLst/>
                            <a:latin typeface="Cambria Math" panose="02040503050406030204" pitchFamily="12" charset="0"/>
                            <a:ea typeface="Cambria Math" panose="02040503050406030204" pitchFamily="12" charset="0"/>
                          </a:rPr>
                          <m:t>𝑛</m:t>
                        </m:r>
                      </m:den>
                    </m:f>
                  </m:oMath>
                </a14:m>
                <a:r>
                  <a:rPr lang="zh-CN" altLang="zh-CN" sz="2400" b="0" i="0" u="none">
                    <a:solidFill>
                      <a:srgbClr val="000000"/>
                    </a:solidFill>
                    <a:effectLst/>
                    <a:latin typeface="Times New Roman" pitchFamily="24"/>
                    <a:ea typeface="宋体" pitchFamily="24"/>
                    <a:cs typeface="宋体" pitchFamily="24"/>
                  </a:rPr>
                  <a:t>成立的条件是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n</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0</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xmlns:a16="http://schemas.microsoft.com/office/drawing/2014/main">
          <p:sp>
            <p:nvSpPr>
              <p:cNvPr id="10261" name="yt_shape_10261" descr="{&quot;rangeId&quot;:9,&quot;hasSerialNum&quot;:1,&quot;mathAnswerShape&quot;:1,&quot;pageBreak&quot;:true}"/>
              <p:cNvSpPr txBox="1">
                <a:spLocks noRot="1" noChangeAspect="1" noMove="1" noResize="1" noEditPoints="1" noAdjustHandles="1" noChangeArrowheads="1" noChangeShapeType="1" noTextEdit="1"/>
              </p:cNvSpPr>
              <p:nvPr/>
            </p:nvSpPr>
            <p:spPr>
              <a:xfrm>
                <a:off x="540000" y="900000"/>
                <a:ext cx="6881564" cy="920637"/>
              </a:xfrm>
              <a:prstGeom prst="rect">
                <a:avLst/>
              </a:prstGeom>
              <a:blipFill>
                <a:blip r:embed="rId2"/>
                <a:stretch>
                  <a:fillRect l="-2748" r="-709" b="-662"/>
                </a:stretch>
              </a:blipFill>
            </p:spPr>
            <p:txBody>
              <a:bodyPr/>
              <a:lstStyle/>
              <a:p>
                <a:r>
                  <a:rPr lang="zh-CN" altLang="en-US">
                    <a:noFill/>
                  </a:rPr>
                  <a:t> </a:t>
                </a:r>
              </a:p>
            </p:txBody>
          </p:sp>
        </mc:Fallback>
      </mc:AlternateContent>
      <p:sp>
        <p:nvSpPr>
          <p:cNvPr id="10263" name="yt_shape_10263"/>
          <p:cNvSpPr txBox="1"/>
          <p:nvPr/>
        </p:nvSpPr>
        <p:spPr>
          <a:xfrm>
            <a:off x="540000" y="1871425"/>
            <a:ext cx="123110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化简</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264" name="yt_shape_10264"/>
              <p:cNvSpPr txBox="1"/>
              <p:nvPr/>
            </p:nvSpPr>
            <p:spPr>
              <a:xfrm>
                <a:off x="540000" y="2350728"/>
                <a:ext cx="2404633" cy="9206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15</m:t>
                            </m:r>
                          </m:num>
                          <m:den>
                            <m:r>
                              <a:rPr lang="en-US" altLang="zh-CN" sz="2400" b="0" i="0">
                                <a:solidFill>
                                  <a:srgbClr val="010000"/>
                                </a:solidFill>
                                <a:effectLst/>
                                <a:latin typeface="Cambria Math" panose="02040503050406030204" pitchFamily="12" charset="0"/>
                                <a:ea typeface="Cambria Math" panose="02040503050406030204" pitchFamily="12" charset="0"/>
                              </a:rPr>
                              <m:t>49</m:t>
                            </m:r>
                          </m:den>
                        </m:f>
                      </m:e>
                    </m:rad>
                  </m:oMath>
                </a14:m>
                <a:r>
                  <a:rPr lang="zh-CN" altLang="zh-CN" sz="2400" b="0" i="0" u="none">
                    <a:solidFill>
                      <a:srgbClr val="000000"/>
                    </a:solidFill>
                    <a:effectLst/>
                    <a:latin typeface="宋体"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p>
            </p:txBody>
          </p:sp>
        </mc:Choice>
        <mc:Fallback xmlns="" xmlns:a16="http://schemas.microsoft.com/office/drawing/2014/main">
          <p:sp>
            <p:nvSpPr>
              <p:cNvPr id="10264" name="yt_shape_10264" descr="{&quot;rangeId&quot;:24,&quot;color&quot;:&quot;B&quot;}"/>
              <p:cNvSpPr txBox="1">
                <a:spLocks noRot="1" noChangeAspect="1" noMove="1" noResize="1" noEditPoints="1" noAdjustHandles="1" noChangeArrowheads="1" noChangeShapeType="1" noTextEdit="1"/>
              </p:cNvSpPr>
              <p:nvPr/>
            </p:nvSpPr>
            <p:spPr>
              <a:xfrm>
                <a:off x="540000" y="2350728"/>
                <a:ext cx="2404633" cy="920637"/>
              </a:xfrm>
              <a:prstGeom prst="rect">
                <a:avLst/>
              </a:prstGeom>
              <a:blipFill>
                <a:blip r:embed="rId3"/>
                <a:stretch>
                  <a:fillRect l="-7868" b="-13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66" name="yt_shape_10266"/>
              <p:cNvSpPr txBox="1"/>
              <p:nvPr/>
            </p:nvSpPr>
            <p:spPr>
              <a:xfrm>
                <a:off x="540000" y="3322153"/>
                <a:ext cx="2029530" cy="241168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64</m:t>
                            </m:r>
                          </m:num>
                          <m:den>
                            <m:r>
                              <a:rPr lang="en-US" altLang="zh-CN" sz="2400" b="0" i="0">
                                <a:solidFill>
                                  <a:srgbClr val="FF0000"/>
                                </a:solidFill>
                                <a:effectLst/>
                                <a:latin typeface="Cambria Math" panose="02040503050406030204" pitchFamily="12" charset="0"/>
                                <a:ea typeface="Cambria Math" panose="02040503050406030204" pitchFamily="12" charset="0"/>
                              </a:rPr>
                              <m:t>49</m:t>
                            </m:r>
                          </m:den>
                        </m:f>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64</m:t>
                            </m:r>
                          </m:e>
                        </m:rad>
                      </m:num>
                      <m:den>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49</m:t>
                            </m:r>
                          </m:e>
                        </m:rad>
                      </m:den>
                    </m:f>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7</m:t>
                        </m:r>
                      </m:den>
                    </m:f>
                  </m:oMath>
                </a14:m>
                <a:r>
                  <a:rPr lang="zh-CN" altLang="zh-CN" sz="2400" b="0" i="1" u="none">
                    <a:solidFill>
                      <a:srgbClr val="FF0000"/>
                    </a:solidFill>
                    <a:effectLst/>
                    <a:latin typeface="Times New Roman" pitchFamily="24"/>
                    <a:ea typeface="宋体" pitchFamily="24"/>
                    <a:cs typeface="宋体" pitchFamily="24"/>
                  </a:rPr>
                  <a:t>　　</a:t>
                </a:r>
              </a:p>
            </p:txBody>
          </p:sp>
        </mc:Choice>
        <mc:Fallback xmlns="" xmlns:a16="http://schemas.microsoft.com/office/drawing/2014/main">
          <p:sp>
            <p:nvSpPr>
              <p:cNvPr id="10266" name="yt_shape_10266" descr="{&quot;rangeId&quot;:24,&quot;color&quot;:&quot;R&quot;,&quot;mathAnswerShape&quot;:1}"/>
              <p:cNvSpPr txBox="1">
                <a:spLocks noRot="1" noChangeAspect="1" noMove="1" noResize="1" noEditPoints="1" noAdjustHandles="1" noChangeArrowheads="1" noChangeShapeType="1" noTextEdit="1"/>
              </p:cNvSpPr>
              <p:nvPr/>
            </p:nvSpPr>
            <p:spPr>
              <a:xfrm>
                <a:off x="540000" y="3322153"/>
                <a:ext cx="2029530" cy="2411686"/>
              </a:xfrm>
              <a:prstGeom prst="rect">
                <a:avLst/>
              </a:prstGeom>
              <a:blipFill>
                <a:blip r:embed="rId4"/>
                <a:stretch>
                  <a:fillRect l="-9309" b="-227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85381D3-114C-FDCC-00D7-66C17C148ECC}"/>
              </a:ext>
            </a:extLst>
          </p:cNvPr>
          <p:cNvSpPr txBox="1"/>
          <p:nvPr/>
        </p:nvSpPr>
        <p:spPr>
          <a:xfrm>
            <a:off x="5360000" y="853194"/>
            <a:ext cx="1551686" cy="1005345"/>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yt_shape_10268">
                <a:extLst>
                  <a:ext uri="{FF2B5EF4-FFF2-40B4-BE49-F238E27FC236}">
                    <a16:creationId xmlns:a16="http://schemas.microsoft.com/office/drawing/2014/main" id="{07983855-DDB9-A9D6-E0F2-36C8A4834550}"/>
                  </a:ext>
                </a:extLst>
              </p:cNvPr>
              <p:cNvSpPr txBox="1"/>
              <p:nvPr/>
            </p:nvSpPr>
            <p:spPr>
              <a:xfrm>
                <a:off x="6456040" y="2350728"/>
                <a:ext cx="1543821" cy="9206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7</m:t>
                            </m:r>
                          </m:num>
                          <m:den>
                            <m:r>
                              <a:rPr lang="en-US" altLang="zh-CN" sz="2400" b="0" i="0">
                                <a:solidFill>
                                  <a:srgbClr val="010000"/>
                                </a:solidFill>
                                <a:effectLst/>
                                <a:latin typeface="Cambria Math" panose="02040503050406030204" pitchFamily="12" charset="0"/>
                                <a:ea typeface="Cambria Math" panose="02040503050406030204" pitchFamily="12" charset="0"/>
                              </a:rPr>
                              <m:t>121</m:t>
                            </m:r>
                          </m:den>
                        </m:f>
                      </m:e>
                    </m:rad>
                  </m:oMath>
                </a14:m>
                <a:r>
                  <a:rPr lang="en-US" altLang="zh-CN" sz="2400" b="0" i="0" u="none">
                    <a:solidFill>
                      <a:srgbClr val="000000"/>
                    </a:solidFill>
                    <a:effectLst/>
                    <a:latin typeface="宋体" pitchFamily="24"/>
                    <a:ea typeface="宋体" pitchFamily="24"/>
                    <a:cs typeface="宋体" pitchFamily="24"/>
                  </a:rPr>
                  <a:t>.</a:t>
                </a:r>
              </a:p>
            </p:txBody>
          </p:sp>
        </mc:Choice>
        <mc:Fallback xmlns="">
          <p:sp>
            <p:nvSpPr>
              <p:cNvPr id="3" name="yt_shape_10268">
                <a:extLst>
                  <a:ext uri="{FF2B5EF4-FFF2-40B4-BE49-F238E27FC236}">
                    <a16:creationId xmlns:a16="http://schemas.microsoft.com/office/drawing/2014/main" id="{07983855-DDB9-A9D6-E0F2-36C8A4834550}"/>
                  </a:ext>
                </a:extLst>
              </p:cNvPr>
              <p:cNvSpPr txBox="1">
                <a:spLocks noRot="1" noChangeAspect="1" noMove="1" noResize="1" noEditPoints="1" noAdjustHandles="1" noChangeArrowheads="1" noChangeShapeType="1" noTextEdit="1"/>
              </p:cNvSpPr>
              <p:nvPr/>
            </p:nvSpPr>
            <p:spPr>
              <a:xfrm>
                <a:off x="6456040" y="2350728"/>
                <a:ext cx="1543821" cy="920637"/>
              </a:xfrm>
              <a:prstGeom prst="rect">
                <a:avLst/>
              </a:prstGeom>
              <a:blipFill>
                <a:blip r:embed="rId5"/>
                <a:stretch>
                  <a:fillRect l="-11858" r="-11462" b="-13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yt_shape_10270">
                <a:extLst>
                  <a:ext uri="{FF2B5EF4-FFF2-40B4-BE49-F238E27FC236}">
                    <a16:creationId xmlns:a16="http://schemas.microsoft.com/office/drawing/2014/main" id="{4B6CB281-D83B-0E96-471A-292ED3554473}"/>
                  </a:ext>
                </a:extLst>
              </p:cNvPr>
              <p:cNvSpPr txBox="1"/>
              <p:nvPr/>
            </p:nvSpPr>
            <p:spPr>
              <a:xfrm>
                <a:off x="6456040" y="3322153"/>
                <a:ext cx="2075953" cy="151182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7</m:t>
                            </m:r>
                          </m:e>
                        </m:rad>
                      </m:num>
                      <m:den>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121</m:t>
                            </m:r>
                          </m:e>
                        </m:rad>
                      </m:den>
                    </m:f>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7</m:t>
                            </m:r>
                          </m:e>
                        </m:rad>
                      </m:num>
                      <m:den>
                        <m:r>
                          <a:rPr lang="en-US" altLang="zh-CN" sz="2400" b="0" i="0">
                            <a:solidFill>
                              <a:srgbClr val="FF0000"/>
                            </a:solidFill>
                            <a:effectLst/>
                            <a:latin typeface="Cambria Math" panose="02040503050406030204" pitchFamily="12" charset="0"/>
                            <a:ea typeface="Cambria Math" panose="02040503050406030204" pitchFamily="12" charset="0"/>
                          </a:rPr>
                          <m:t>11</m:t>
                        </m:r>
                      </m:den>
                    </m:f>
                  </m:oMath>
                </a14:m>
                <a:endParaRPr lang="zh-CN" altLang="zh-CN" sz="2400" b="0" i="0" u="none">
                  <a:solidFill>
                    <a:srgbClr val="FF0000"/>
                  </a:solidFill>
                  <a:effectLst/>
                  <a:latin typeface="宋体" pitchFamily="24"/>
                  <a:ea typeface="宋体" pitchFamily="24"/>
                  <a:cs typeface="宋体" pitchFamily="24"/>
                </a:endParaRPr>
              </a:p>
            </p:txBody>
          </p:sp>
        </mc:Choice>
        <mc:Fallback xmlns="">
          <p:sp>
            <p:nvSpPr>
              <p:cNvPr id="4" name="yt_shape_10270">
                <a:extLst>
                  <a:ext uri="{FF2B5EF4-FFF2-40B4-BE49-F238E27FC236}">
                    <a16:creationId xmlns:a16="http://schemas.microsoft.com/office/drawing/2014/main" id="{4B6CB281-D83B-0E96-471A-292ED3554473}"/>
                  </a:ext>
                </a:extLst>
              </p:cNvPr>
              <p:cNvSpPr txBox="1">
                <a:spLocks noRot="1" noChangeAspect="1" noMove="1" noResize="1" noEditPoints="1" noAdjustHandles="1" noChangeArrowheads="1" noChangeShapeType="1" noTextEdit="1"/>
              </p:cNvSpPr>
              <p:nvPr/>
            </p:nvSpPr>
            <p:spPr>
              <a:xfrm>
                <a:off x="6456040" y="3322153"/>
                <a:ext cx="2075953" cy="1511824"/>
              </a:xfrm>
              <a:prstGeom prst="rect">
                <a:avLst/>
              </a:prstGeom>
              <a:blipFill>
                <a:blip r:embed="rId6"/>
                <a:stretch>
                  <a:fillRect l="-8798" b="-403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66">
                                            <p:txEl>
                                              <p:pRg st="0" end="0"/>
                                            </p:txEl>
                                          </p:spTgt>
                                        </p:tgtEl>
                                        <p:attrNameLst>
                                          <p:attrName>style.visibility</p:attrName>
                                        </p:attrNameLst>
                                      </p:cBhvr>
                                      <p:to>
                                        <p:strVal val="visible"/>
                                      </p:to>
                                    </p:set>
                                    <p:animEffect transition="in" filter="blinds(horizontal)">
                                      <p:cBhvr>
                                        <p:cTn id="12" dur="500"/>
                                        <p:tgtEl>
                                          <p:spTgt spid="10266">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266">
                                            <p:txEl>
                                              <p:pRg st="1" end="1"/>
                                            </p:txEl>
                                          </p:spTgt>
                                        </p:tgtEl>
                                        <p:attrNameLst>
                                          <p:attrName>style.visibility</p:attrName>
                                        </p:attrNameLst>
                                      </p:cBhvr>
                                      <p:to>
                                        <p:strVal val="visible"/>
                                      </p:to>
                                    </p:set>
                                    <p:animEffect transition="in" filter="blinds(horizontal)">
                                      <p:cBhvr>
                                        <p:cTn id="15" dur="500"/>
                                        <p:tgtEl>
                                          <p:spTgt spid="10266">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266">
                                            <p:txEl>
                                              <p:pRg st="2" end="2"/>
                                            </p:txEl>
                                          </p:spTgt>
                                        </p:tgtEl>
                                        <p:attrNameLst>
                                          <p:attrName>style.visibility</p:attrName>
                                        </p:attrNameLst>
                                      </p:cBhvr>
                                      <p:to>
                                        <p:strVal val="visible"/>
                                      </p:to>
                                    </p:set>
                                    <p:animEffect transition="in" filter="blinds(horizontal)">
                                      <p:cBhvr>
                                        <p:cTn id="18" dur="500"/>
                                        <p:tgtEl>
                                          <p:spTgt spid="1026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500"/>
                                        <p:tgtEl>
                                          <p:spTgt spid="4">
                                            <p:txEl>
                                              <p:pRg st="0" end="0"/>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blinds(horizontal)">
                                      <p:cBhvr>
                                        <p:cTn id="2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6" grpId="0" build="allAtOnce"/>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72" name="yt_shape_10272"/>
          <p:cNvSpPr txBox="1"/>
          <p:nvPr/>
        </p:nvSpPr>
        <p:spPr>
          <a:xfrm>
            <a:off x="540000" y="900000"/>
            <a:ext cx="3642023"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最简二次根式</a:t>
            </a:r>
          </a:p>
        </p:txBody>
      </p:sp>
      <p:sp>
        <p:nvSpPr>
          <p:cNvPr id="10273" name="yt_shape_10273"/>
          <p:cNvSpPr txBox="1"/>
          <p:nvPr/>
        </p:nvSpPr>
        <p:spPr>
          <a:xfrm>
            <a:off x="540000" y="1396872"/>
            <a:ext cx="914833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桂林市中考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下列二次根式中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是最简二次根式的是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0274" name="yt_table_10274" title="H_71.7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76249475"/>
                  </p:ext>
                </p:extLst>
              </p:nvPr>
            </p:nvGraphicFramePr>
            <p:xfrm>
              <a:off x="540000" y="2028539"/>
              <a:ext cx="8676577" cy="911733"/>
            </p:xfrm>
            <a:graphic>
              <a:graphicData uri="http://schemas.openxmlformats.org/drawingml/2006/table">
                <a:tbl>
                  <a:tblPr/>
                  <a:tblGrid>
                    <a:gridCol w="2322957">
                      <a:extLst>
                        <a:ext uri="{9D8B030D-6E8A-4147-A177-3AD203B41FA5}">
                          <a16:colId xmlns:a16="http://schemas.microsoft.com/office/drawing/2014/main" val="10033"/>
                        </a:ext>
                      </a:extLst>
                    </a:gridCol>
                    <a:gridCol w="2316607">
                      <a:extLst>
                        <a:ext uri="{9D8B030D-6E8A-4147-A177-3AD203B41FA5}">
                          <a16:colId xmlns:a16="http://schemas.microsoft.com/office/drawing/2014/main" val="10034"/>
                        </a:ext>
                      </a:extLst>
                    </a:gridCol>
                    <a:gridCol w="2466848">
                      <a:extLst>
                        <a:ext uri="{9D8B030D-6E8A-4147-A177-3AD203B41FA5}">
                          <a16:colId xmlns:a16="http://schemas.microsoft.com/office/drawing/2014/main" val="10035"/>
                        </a:ext>
                      </a:extLst>
                    </a:gridCol>
                    <a:gridCol w="1570165">
                      <a:extLst>
                        <a:ext uri="{9D8B030D-6E8A-4147-A177-3AD203B41FA5}">
                          <a16:colId xmlns:a16="http://schemas.microsoft.com/office/drawing/2014/main" val="1003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9</m:t>
                                      </m:r>
                                    </m:den>
                                  </m:f>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m:t>
                                  </m:r>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𝑎</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13</m:t>
                                  </m:r>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2"/>
                      </a:ext>
                    </a:extLst>
                  </a:tr>
                </a:tbl>
              </a:graphicData>
            </a:graphic>
          </p:graphicFrame>
        </mc:Choice>
        <mc:Fallback xmlns="" xmlns:a16="http://schemas.microsoft.com/office/drawing/2014/main" xmlns:p14="http://schemas.microsoft.com/office/powerpoint/2010/main">
          <p:graphicFrame>
            <p:nvGraphicFramePr>
              <p:cNvPr id="10274" name="yt_table_10274" descr="{&quot;rangeId&quot;:11,&quot;type&quot;:&quot;Option&quot;}" title="H_71.7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76249475"/>
                  </p:ext>
                </p:extLst>
              </p:nvPr>
            </p:nvGraphicFramePr>
            <p:xfrm>
              <a:off x="540000" y="2028539"/>
              <a:ext cx="8676577" cy="911733"/>
            </p:xfrm>
            <a:graphic>
              <a:graphicData uri="http://schemas.openxmlformats.org/drawingml/2006/table">
                <a:tbl>
                  <a:tblPr/>
                  <a:tblGrid>
                    <a:gridCol w="2322957">
                      <a:extLst>
                        <a:ext uri="{9D8B030D-6E8A-4147-A177-3AD203B41FA5}">
                          <a16:colId xmlns:a16="http://schemas.microsoft.com/office/drawing/2014/main" val="10033"/>
                        </a:ext>
                      </a:extLst>
                    </a:gridCol>
                    <a:gridCol w="2316607">
                      <a:extLst>
                        <a:ext uri="{9D8B030D-6E8A-4147-A177-3AD203B41FA5}">
                          <a16:colId xmlns:a16="http://schemas.microsoft.com/office/drawing/2014/main" val="10034"/>
                        </a:ext>
                      </a:extLst>
                    </a:gridCol>
                    <a:gridCol w="2466848">
                      <a:extLst>
                        <a:ext uri="{9D8B030D-6E8A-4147-A177-3AD203B41FA5}">
                          <a16:colId xmlns:a16="http://schemas.microsoft.com/office/drawing/2014/main" val="10035"/>
                        </a:ext>
                      </a:extLst>
                    </a:gridCol>
                    <a:gridCol w="1570165">
                      <a:extLst>
                        <a:ext uri="{9D8B030D-6E8A-4147-A177-3AD203B41FA5}">
                          <a16:colId xmlns:a16="http://schemas.microsoft.com/office/drawing/2014/main" val="10036"/>
                        </a:ext>
                      </a:extLst>
                    </a:gridCol>
                  </a:tblGrid>
                  <a:tr h="91173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73753" b="-132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263" r="-174474" b="-132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7901" r="-63704" b="-132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51938" b="-1325"/>
                          </a:stretch>
                        </a:blipFill>
                      </a:tcPr>
                    </a:tc>
                    <a:extLst>
                      <a:ext uri="{0D108BD9-81ED-4DB2-BD59-A6C34878D82A}">
                        <a16:rowId xmlns:a16="http://schemas.microsoft.com/office/drawing/2014/main" val="10042"/>
                      </a:ext>
                    </a:extLst>
                  </a:tr>
                </a:tbl>
              </a:graphicData>
            </a:graphic>
          </p:graphicFrame>
        </mc:Fallback>
      </mc:AlternateContent>
      <p:sp>
        <p:nvSpPr>
          <p:cNvPr id="10275" name="yt_shape_10275"/>
          <p:cNvSpPr txBox="1"/>
          <p:nvPr/>
        </p:nvSpPr>
        <p:spPr>
          <a:xfrm>
            <a:off x="540000" y="2990859"/>
            <a:ext cx="715580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下列二次根式中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不是最简二次根式的有</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个</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AlternateContent xmlns:mc="http://schemas.openxmlformats.org/markup-compatibility/2006" xmlns:a14="http://schemas.microsoft.com/office/drawing/2010/main">
        <mc:Choice Requires="a14">
          <p:sp>
            <p:nvSpPr>
              <p:cNvPr id="10276" name="yt_shape_10276"/>
              <p:cNvSpPr txBox="1"/>
              <p:nvPr/>
            </p:nvSpPr>
            <p:spPr>
              <a:xfrm>
                <a:off x="540000" y="3470162"/>
                <a:ext cx="5159361" cy="92063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②</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0</m:t>
                        </m:r>
                        <m:r>
                          <m:rPr>
                            <m:nor/>
                          </m:rPr>
                          <a:rPr lang="en-US"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③</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18</m:t>
                            </m:r>
                          </m:den>
                        </m:f>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④</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r>
                          <a:rPr lang="en-US" altLang="zh-CN" sz="2400" b="0" i="0">
                            <a:solidFill>
                              <a:srgbClr val="010000"/>
                            </a:solidFill>
                            <a:effectLst/>
                            <a:latin typeface="Cambria Math" panose="02040503050406030204" pitchFamily="12" charset="0"/>
                            <a:ea typeface="Cambria Math" panose="02040503050406030204" pitchFamily="12" charset="0"/>
                          </a:rPr>
                          <m:t>+1</m:t>
                        </m:r>
                      </m:e>
                    </m:rad>
                  </m:oMath>
                </a14:m>
                <a:r>
                  <a:rPr lang="en-US"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0276" name="yt_shape_10276" descr="{&quot;rangeId&quot;:12,&quot;color&quot;:&quot;B&quot;}"/>
              <p:cNvSpPr txBox="1">
                <a:spLocks noRot="1" noChangeAspect="1" noMove="1" noResize="1" noEditPoints="1" noAdjustHandles="1" noChangeArrowheads="1" noChangeShapeType="1" noTextEdit="1"/>
              </p:cNvSpPr>
              <p:nvPr/>
            </p:nvSpPr>
            <p:spPr>
              <a:xfrm>
                <a:off x="540000" y="3470162"/>
                <a:ext cx="5159361" cy="920637"/>
              </a:xfrm>
              <a:prstGeom prst="rect">
                <a:avLst/>
              </a:prstGeom>
              <a:blipFill>
                <a:blip r:embed="rId3"/>
                <a:stretch>
                  <a:fillRect l="-3664" r="-2600"/>
                </a:stretch>
              </a:blipFill>
            </p:spPr>
            <p:txBody>
              <a:bodyPr/>
              <a:lstStyle/>
              <a:p>
                <a:r>
                  <a:rPr lang="zh-CN" altLang="en-US">
                    <a:noFill/>
                  </a:rPr>
                  <a:t> </a:t>
                </a:r>
              </a:p>
            </p:txBody>
          </p:sp>
        </mc:Fallback>
      </mc:AlternateContent>
      <p:pic>
        <p:nvPicPr>
          <p:cNvPr id="3" name="yt_shape_1683887357422">
            <a:extLst>
              <a:ext uri="{FF2B5EF4-FFF2-40B4-BE49-F238E27FC236}">
                <a16:creationId xmlns:a16="http://schemas.microsoft.com/office/drawing/2014/main" id="{DC842F5D-A23E-769B-C53E-F61A381BF27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1D2325D0-9C44-D733-2385-55C67D5AEDFE}"/>
              </a:ext>
            </a:extLst>
          </p:cNvPr>
          <p:cNvSpPr txBox="1"/>
          <p:nvPr/>
        </p:nvSpPr>
        <p:spPr>
          <a:xfrm>
            <a:off x="8679589" y="135006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253E8D1D-8627-0914-981F-2FC6D56A7FC5}"/>
              </a:ext>
            </a:extLst>
          </p:cNvPr>
          <p:cNvSpPr txBox="1"/>
          <p:nvPr/>
        </p:nvSpPr>
        <p:spPr>
          <a:xfrm>
            <a:off x="6545989" y="2944053"/>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78" name="yt_shape_10278"/>
          <p:cNvSpPr txBox="1"/>
          <p:nvPr/>
        </p:nvSpPr>
        <p:spPr>
          <a:xfrm>
            <a:off x="540000" y="900000"/>
            <a:ext cx="523220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将下列二次根式化成最简二次根式</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279" name="yt_shape_10279"/>
              <p:cNvSpPr txBox="1"/>
              <p:nvPr/>
            </p:nvSpPr>
            <p:spPr>
              <a:xfrm>
                <a:off x="540000" y="1379303"/>
                <a:ext cx="2183418" cy="9206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27</m:t>
                            </m:r>
                          </m:den>
                        </m:f>
                      </m:e>
                    </m:rad>
                  </m:oMath>
                </a14:m>
                <a:r>
                  <a:rPr lang="zh-CN" altLang="zh-CN" sz="2400" b="0" i="0" u="none">
                    <a:solidFill>
                      <a:srgbClr val="000000"/>
                    </a:solidFill>
                    <a:effectLst/>
                    <a:latin typeface="宋体"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p>
            </p:txBody>
          </p:sp>
        </mc:Choice>
        <mc:Fallback xmlns="">
          <p:sp>
            <p:nvSpPr>
              <p:cNvPr id="10279" name="yt_shape_10279" descr="{&quot;rangeId&quot;:13,&quot;color&quot;:&quot;B&quot;}"/>
              <p:cNvSpPr txBox="1">
                <a:spLocks noRot="1" noChangeAspect="1" noMove="1" noResize="1" noEditPoints="1" noAdjustHandles="1" noChangeArrowheads="1" noChangeShapeType="1" noTextEdit="1"/>
              </p:cNvSpPr>
              <p:nvPr/>
            </p:nvSpPr>
            <p:spPr>
              <a:xfrm>
                <a:off x="540000" y="1379303"/>
                <a:ext cx="2183418" cy="920637"/>
              </a:xfrm>
              <a:prstGeom prst="rect">
                <a:avLst/>
              </a:prstGeom>
              <a:blipFill>
                <a:blip r:embed="rId2"/>
                <a:stretch>
                  <a:fillRect l="-8659" b="-19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81" name="yt_shape_10281"/>
              <p:cNvSpPr txBox="1"/>
              <p:nvPr/>
            </p:nvSpPr>
            <p:spPr>
              <a:xfrm>
                <a:off x="540000" y="2161929"/>
                <a:ext cx="2309735" cy="169911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2</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en-US" altLang="zh-CN" sz="2400" b="0" i="0">
                                <a:solidFill>
                                  <a:srgbClr val="FF0000"/>
                                </a:solidFill>
                                <a:effectLst/>
                                <a:latin typeface="Cambria Math" panose="02040503050406030204" pitchFamily="12" charset="0"/>
                                <a:ea typeface="Cambria Math" panose="02040503050406030204" pitchFamily="12" charset="0"/>
                              </a:rPr>
                              <m:t>×3</m:t>
                            </m:r>
                          </m:num>
                          <m:den>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3</m:t>
                                </m:r>
                              </m:e>
                              <m:sup>
                                <m:r>
                                  <a:rPr lang="en-US" altLang="zh-CN" sz="2400" b="0" i="0">
                                    <a:solidFill>
                                      <a:srgbClr val="FF0000"/>
                                    </a:solidFill>
                                    <a:effectLst/>
                                    <a:latin typeface="Cambria Math" panose="02040503050406030204" pitchFamily="12" charset="0"/>
                                    <a:ea typeface="Cambria Math" panose="02040503050406030204" pitchFamily="12" charset="0"/>
                                  </a:rPr>
                                  <m:t>3</m:t>
                                </m:r>
                              </m:sup>
                            </m:sSup>
                            <m:r>
                              <a:rPr lang="en-US" altLang="zh-CN" sz="2400" b="0" i="0">
                                <a:solidFill>
                                  <a:srgbClr val="FF0000"/>
                                </a:solidFill>
                                <a:effectLst/>
                                <a:latin typeface="Cambria Math" panose="02040503050406030204" pitchFamily="12" charset="0"/>
                                <a:ea typeface="Cambria Math" panose="02040503050406030204" pitchFamily="12" charset="0"/>
                              </a:rPr>
                              <m:t>×3</m:t>
                            </m:r>
                          </m:den>
                        </m:f>
                      </m:e>
                    </m:rad>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num>
                      <m:den>
                        <m:r>
                          <a:rPr lang="en-US" altLang="zh-CN" sz="2400" b="0" i="0">
                            <a:solidFill>
                              <a:srgbClr val="FF0000"/>
                            </a:solidFill>
                            <a:effectLst/>
                            <a:latin typeface="Cambria Math" panose="02040503050406030204" pitchFamily="12" charset="0"/>
                            <a:ea typeface="Cambria Math" panose="02040503050406030204" pitchFamily="12" charset="0"/>
                          </a:rPr>
                          <m:t>9</m:t>
                        </m:r>
                      </m:den>
                    </m:f>
                  </m:oMath>
                </a14:m>
                <a:r>
                  <a:rPr lang="zh-CN" altLang="zh-CN" sz="2400" b="0" i="1" u="none">
                    <a:solidFill>
                      <a:srgbClr val="FF0000"/>
                    </a:solidFill>
                    <a:effectLst/>
                    <a:latin typeface="Times New Roman" pitchFamily="24"/>
                    <a:ea typeface="宋体" pitchFamily="24"/>
                    <a:cs typeface="宋体" pitchFamily="24"/>
                  </a:rPr>
                  <a:t>　　</a:t>
                </a:r>
              </a:p>
            </p:txBody>
          </p:sp>
        </mc:Choice>
        <mc:Fallback xmlns="">
          <p:sp>
            <p:nvSpPr>
              <p:cNvPr id="10281" name="yt_shape_10281"/>
              <p:cNvSpPr txBox="1">
                <a:spLocks noRot="1" noChangeAspect="1" noMove="1" noResize="1" noEditPoints="1" noAdjustHandles="1" noChangeArrowheads="1" noChangeShapeType="1" noTextEdit="1"/>
              </p:cNvSpPr>
              <p:nvPr/>
            </p:nvSpPr>
            <p:spPr>
              <a:xfrm>
                <a:off x="540000" y="2161929"/>
                <a:ext cx="2309735" cy="1699119"/>
              </a:xfrm>
              <a:prstGeom prst="rect">
                <a:avLst/>
              </a:prstGeom>
              <a:blipFill>
                <a:blip r:embed="rId3"/>
                <a:stretch>
                  <a:fillRect l="-8201" b="-395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83" name="yt_shape_10283"/>
              <p:cNvSpPr txBox="1"/>
              <p:nvPr/>
            </p:nvSpPr>
            <p:spPr>
              <a:xfrm>
                <a:off x="6384032" y="1484784"/>
                <a:ext cx="1200713" cy="74667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den>
                    </m:f>
                  </m:oMath>
                </a14:m>
                <a:r>
                  <a:rPr lang="en-US" altLang="zh-CN" sz="2400" b="0" i="0" u="none">
                    <a:solidFill>
                      <a:srgbClr val="000000"/>
                    </a:solidFill>
                    <a:effectLst/>
                    <a:latin typeface="宋体" pitchFamily="24"/>
                    <a:ea typeface="宋体" pitchFamily="24"/>
                    <a:cs typeface="宋体" pitchFamily="24"/>
                  </a:rPr>
                  <a:t>.</a:t>
                </a:r>
              </a:p>
            </p:txBody>
          </p:sp>
        </mc:Choice>
        <mc:Fallback xmlns="">
          <p:sp>
            <p:nvSpPr>
              <p:cNvPr id="10283" name="yt_shape_10283"/>
              <p:cNvSpPr txBox="1">
                <a:spLocks noRot="1" noChangeAspect="1" noMove="1" noResize="1" noEditPoints="1" noAdjustHandles="1" noChangeArrowheads="1" noChangeShapeType="1" noTextEdit="1"/>
              </p:cNvSpPr>
              <p:nvPr/>
            </p:nvSpPr>
            <p:spPr>
              <a:xfrm>
                <a:off x="6384032" y="1484784"/>
                <a:ext cx="1200713" cy="746679"/>
              </a:xfrm>
              <a:prstGeom prst="rect">
                <a:avLst/>
              </a:prstGeom>
              <a:blipFill>
                <a:blip r:embed="rId4"/>
                <a:stretch>
                  <a:fillRect l="-15228" r="-14721" b="-106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285" name="yt_shape_10285"/>
              <p:cNvSpPr txBox="1"/>
              <p:nvPr/>
            </p:nvSpPr>
            <p:spPr>
              <a:xfrm>
                <a:off x="6384032" y="2282251"/>
                <a:ext cx="2253950" cy="151669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2</m:t>
                            </m:r>
                          </m:e>
                        </m:rad>
                        <m:r>
                          <a:rPr lang="en-US" altLang="zh-CN" sz="2400" b="0" i="0">
                            <a:solidFill>
                              <a:srgbClr val="FF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num>
                      <m:den>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r>
                          <a:rPr lang="en-US" altLang="zh-CN" sz="2400" b="0" i="0">
                            <a:solidFill>
                              <a:srgbClr val="FF0000"/>
                            </a:solidFill>
                            <a:effectLst/>
                            <a:latin typeface="Cambria Math" panose="02040503050406030204" pitchFamily="12" charset="0"/>
                            <a:ea typeface="Cambria Math" panose="02040503050406030204" pitchFamily="12" charset="0"/>
                          </a:rPr>
                          <m:t>×</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den>
                    </m:f>
                  </m:oMath>
                </a14:m>
                <a:endParaRPr lang="zh-CN" altLang="zh-CN" sz="2400" b="0" i="0" u="none">
                  <a:solidFill>
                    <a:srgbClr val="FF0000"/>
                  </a:solidFill>
                  <a:effectLst/>
                  <a:latin typeface="宋体" pitchFamily="24"/>
                  <a:ea typeface="宋体" pitchFamily="24"/>
                  <a:cs typeface="宋体" pitchFamily="24"/>
                </a:endParaRP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10</m:t>
                            </m:r>
                          </m:e>
                        </m:rad>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endParaRPr lang="zh-CN" altLang="zh-CN" sz="2400" b="0" i="0" u="none">
                  <a:solidFill>
                    <a:srgbClr val="FF0000"/>
                  </a:solidFill>
                  <a:effectLst/>
                  <a:latin typeface="宋体" pitchFamily="24"/>
                  <a:ea typeface="宋体" pitchFamily="24"/>
                  <a:cs typeface="宋体" pitchFamily="24"/>
                </a:endParaRPr>
              </a:p>
            </p:txBody>
          </p:sp>
        </mc:Choice>
        <mc:Fallback xmlns="">
          <p:sp>
            <p:nvSpPr>
              <p:cNvPr id="10285" name="yt_shape_10285"/>
              <p:cNvSpPr txBox="1">
                <a:spLocks noRot="1" noChangeAspect="1" noMove="1" noResize="1" noEditPoints="1" noAdjustHandles="1" noChangeArrowheads="1" noChangeShapeType="1" noTextEdit="1"/>
              </p:cNvSpPr>
              <p:nvPr/>
            </p:nvSpPr>
            <p:spPr>
              <a:xfrm>
                <a:off x="6384032" y="2282251"/>
                <a:ext cx="2253950" cy="1516697"/>
              </a:xfrm>
              <a:prstGeom prst="rect">
                <a:avLst/>
              </a:prstGeom>
              <a:blipFill>
                <a:blip r:embed="rId5"/>
                <a:stretch>
                  <a:fillRect l="-8108" b="-441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81">
                                            <p:txEl>
                                              <p:pRg st="0" end="0"/>
                                            </p:txEl>
                                          </p:spTgt>
                                        </p:tgtEl>
                                        <p:attrNameLst>
                                          <p:attrName>style.visibility</p:attrName>
                                        </p:attrNameLst>
                                      </p:cBhvr>
                                      <p:to>
                                        <p:strVal val="visible"/>
                                      </p:to>
                                    </p:set>
                                    <p:animEffect transition="in" filter="blinds(horizontal)">
                                      <p:cBhvr>
                                        <p:cTn id="7" dur="500"/>
                                        <p:tgtEl>
                                          <p:spTgt spid="1028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281">
                                            <p:txEl>
                                              <p:pRg st="1" end="1"/>
                                            </p:txEl>
                                          </p:spTgt>
                                        </p:tgtEl>
                                        <p:attrNameLst>
                                          <p:attrName>style.visibility</p:attrName>
                                        </p:attrNameLst>
                                      </p:cBhvr>
                                      <p:to>
                                        <p:strVal val="visible"/>
                                      </p:to>
                                    </p:set>
                                    <p:animEffect transition="in" filter="blinds(horizontal)">
                                      <p:cBhvr>
                                        <p:cTn id="10" dur="500"/>
                                        <p:tgtEl>
                                          <p:spTgt spid="1028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285">
                                            <p:txEl>
                                              <p:pRg st="0" end="0"/>
                                            </p:txEl>
                                          </p:spTgt>
                                        </p:tgtEl>
                                        <p:attrNameLst>
                                          <p:attrName>style.visibility</p:attrName>
                                        </p:attrNameLst>
                                      </p:cBhvr>
                                      <p:to>
                                        <p:strVal val="visible"/>
                                      </p:to>
                                    </p:set>
                                    <p:animEffect transition="in" filter="blinds(horizontal)">
                                      <p:cBhvr>
                                        <p:cTn id="15" dur="500"/>
                                        <p:tgtEl>
                                          <p:spTgt spid="10285">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285">
                                            <p:txEl>
                                              <p:pRg st="1" end="1"/>
                                            </p:txEl>
                                          </p:spTgt>
                                        </p:tgtEl>
                                        <p:attrNameLst>
                                          <p:attrName>style.visibility</p:attrName>
                                        </p:attrNameLst>
                                      </p:cBhvr>
                                      <p:to>
                                        <p:strVal val="visible"/>
                                      </p:to>
                                    </p:set>
                                    <p:animEffect transition="in" filter="blinds(horizontal)">
                                      <p:cBhvr>
                                        <p:cTn id="18" dur="500"/>
                                        <p:tgtEl>
                                          <p:spTgt spid="1028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 grpId="0" build="allAtOnce"/>
      <p:bldP spid="1028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87" name="yt_shape_10287"/>
          <p:cNvSpPr txBox="1"/>
          <p:nvPr/>
        </p:nvSpPr>
        <p:spPr>
          <a:xfrm>
            <a:off x="540000" y="900000"/>
            <a:ext cx="47705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错用商的算术平方根</a:t>
            </a:r>
          </a:p>
        </p:txBody>
      </p:sp>
      <mc:AlternateContent xmlns:mc="http://schemas.openxmlformats.org/markup-compatibility/2006" xmlns:a14="http://schemas.microsoft.com/office/drawing/2010/main">
        <mc:Choice Requires="a14">
          <p:sp>
            <p:nvSpPr>
              <p:cNvPr id="2" name="yt_shape_10288">
                <a:extLst>
                  <a:ext uri="{FF2B5EF4-FFF2-40B4-BE49-F238E27FC236}">
                    <a16:creationId xmlns:a16="http://schemas.microsoft.com/office/drawing/2014/main" id="{8F797E51-5B8D-0B48-EF8A-90FE9F005117}"/>
                  </a:ext>
                </a:extLst>
              </p:cNvPr>
              <p:cNvSpPr txBox="1"/>
              <p:nvPr/>
            </p:nvSpPr>
            <p:spPr>
              <a:xfrm>
                <a:off x="540000" y="1437923"/>
                <a:ext cx="6178358" cy="853952"/>
              </a:xfrm>
              <a:prstGeom prst="rect">
                <a:avLst/>
              </a:prstGeom>
            </p:spPr>
            <p:txBody>
              <a:bodyPr vert="horz" wrap="non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化简</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25</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e>
                    </m:rad>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101</m:t>
                            </m:r>
                          </m:e>
                        </m:rad>
                      </m:num>
                      <m:den>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9</m:t>
                            </m:r>
                          </m:den>
                        </m:f>
                      </m:e>
                    </m:rad>
                  </m:oMath>
                </a14:m>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10</m:t>
                            </m:r>
                          </m:e>
                        </m:rad>
                      </m:num>
                      <m:den>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p:sp>
            <p:nvSpPr>
              <p:cNvPr id="2" name="yt_shape_10288">
                <a:extLst>
                  <a:ext uri="{FF2B5EF4-FFF2-40B4-BE49-F238E27FC236}">
                    <a16:creationId xmlns:a16="http://schemas.microsoft.com/office/drawing/2014/main" id="{8F797E51-5B8D-0B48-EF8A-90FE9F005117}"/>
                  </a:ext>
                </a:extLst>
              </p:cNvPr>
              <p:cNvSpPr txBox="1">
                <a:spLocks noRot="1" noChangeAspect="1" noMove="1" noResize="1" noEditPoints="1" noAdjustHandles="1" noChangeArrowheads="1" noChangeShapeType="1" noTextEdit="1"/>
              </p:cNvSpPr>
              <p:nvPr/>
            </p:nvSpPr>
            <p:spPr>
              <a:xfrm>
                <a:off x="540000" y="1437923"/>
                <a:ext cx="6178358" cy="853952"/>
              </a:xfrm>
              <a:prstGeom prst="rect">
                <a:avLst/>
              </a:prstGeom>
              <a:blipFill>
                <a:blip r:embed="rId2"/>
                <a:stretch>
                  <a:fillRect l="-3060" r="-790" b="-10714"/>
                </a:stretch>
              </a:blipFill>
            </p:spPr>
            <p:txBody>
              <a:bodyPr/>
              <a:lstStyle/>
              <a:p>
                <a:r>
                  <a:rPr lang="zh-CN" altLang="en-US">
                    <a:noFill/>
                  </a:rPr>
                  <a:t> </a:t>
                </a:r>
              </a:p>
            </p:txBody>
          </p:sp>
        </mc:Fallback>
      </mc:AlternateContent>
      <p:sp>
        <p:nvSpPr>
          <p:cNvPr id="3" name="yt_shape_10290">
            <a:extLst>
              <a:ext uri="{FF2B5EF4-FFF2-40B4-BE49-F238E27FC236}">
                <a16:creationId xmlns:a16="http://schemas.microsoft.com/office/drawing/2014/main" id="{FDBA6581-7ECB-689F-259D-7D92CAFD6899}"/>
              </a:ext>
            </a:extLst>
          </p:cNvPr>
          <p:cNvSpPr txBox="1"/>
          <p:nvPr/>
        </p:nvSpPr>
        <p:spPr>
          <a:xfrm>
            <a:off x="540000" y="2409348"/>
            <a:ext cx="723274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分母有理化时乘错有理化因式导致错误</a:t>
            </a:r>
          </a:p>
        </p:txBody>
      </p:sp>
      <mc:AlternateContent xmlns:mc="http://schemas.openxmlformats.org/markup-compatibility/2006" xmlns:a14="http://schemas.microsoft.com/office/drawing/2010/main">
        <mc:Choice Requires="a14">
          <p:sp>
            <p:nvSpPr>
              <p:cNvPr id="4" name="yt_shape_10291">
                <a:extLst>
                  <a:ext uri="{FF2B5EF4-FFF2-40B4-BE49-F238E27FC236}">
                    <a16:creationId xmlns:a16="http://schemas.microsoft.com/office/drawing/2014/main" id="{6A1C3354-B9C2-653B-E24C-F8CFE8E3226E}"/>
                  </a:ext>
                </a:extLst>
              </p:cNvPr>
              <p:cNvSpPr txBox="1"/>
              <p:nvPr/>
            </p:nvSpPr>
            <p:spPr>
              <a:xfrm>
                <a:off x="540000" y="2888651"/>
                <a:ext cx="5471050" cy="619721"/>
              </a:xfrm>
              <a:prstGeom prst="rect">
                <a:avLst/>
              </a:prstGeom>
            </p:spPr>
            <p:txBody>
              <a:bodyPr vert="horz" wrap="non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将式子</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r>
                          <a:rPr lang="en-US" altLang="zh-CN" sz="2400" b="0" i="0">
                            <a:solidFill>
                              <a:srgbClr val="010000"/>
                            </a:solidFill>
                            <a:effectLst/>
                            <a:latin typeface="Cambria Math" panose="02040503050406030204" pitchFamily="12" charset="0"/>
                            <a:ea typeface="Cambria Math" panose="02040503050406030204" pitchFamily="12" charset="0"/>
                          </a:rPr>
                          <m:t>+1</m:t>
                        </m:r>
                      </m:den>
                    </m:f>
                  </m:oMath>
                </a14:m>
                <a:r>
                  <a:rPr lang="zh-CN" altLang="zh-CN" sz="2400" b="0" i="0" u="none">
                    <a:solidFill>
                      <a:srgbClr val="000000"/>
                    </a:solidFill>
                    <a:effectLst/>
                    <a:latin typeface="Times New Roman" pitchFamily="24"/>
                    <a:ea typeface="宋体" pitchFamily="24"/>
                    <a:cs typeface="宋体" pitchFamily="24"/>
                  </a:rPr>
                  <a:t>化简的结果是</a:t>
                </a:r>
                <a:r>
                  <a:rPr lang="zh-CN" altLang="zh-CN" sz="100" b="0" i="1" spc="-100">
                    <a:solidFill>
                      <a:srgbClr val="000000"/>
                    </a:solidFill>
                    <a:effectLst/>
                    <a:latin typeface="Times New Roman" pitchFamily="24"/>
                    <a:ea typeface="宋体" pitchFamily="24"/>
                    <a:cs typeface="宋体" pitchFamily="24"/>
                  </a:rPr>
                  <a:t> </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rad>
                      <m:radPr>
                        <m:degHide m:val="on"/>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e>
                    </m:rad>
                  </m:oMath>
                </a14:m>
                <a:r>
                  <a:rPr lang="zh-CN" altLang="zh-CN" sz="2400" b="0" i="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
          <p:sp>
            <p:nvSpPr>
              <p:cNvPr id="4" name="yt_shape_10291">
                <a:extLst>
                  <a:ext uri="{FF2B5EF4-FFF2-40B4-BE49-F238E27FC236}">
                    <a16:creationId xmlns:a16="http://schemas.microsoft.com/office/drawing/2014/main" id="{6A1C3354-B9C2-653B-E24C-F8CFE8E3226E}"/>
                  </a:ext>
                </a:extLst>
              </p:cNvPr>
              <p:cNvSpPr txBox="1">
                <a:spLocks noRot="1" noChangeAspect="1" noMove="1" noResize="1" noEditPoints="1" noAdjustHandles="1" noChangeArrowheads="1" noChangeShapeType="1" noTextEdit="1"/>
              </p:cNvSpPr>
              <p:nvPr/>
            </p:nvSpPr>
            <p:spPr>
              <a:xfrm>
                <a:off x="540000" y="2888651"/>
                <a:ext cx="5471050" cy="619721"/>
              </a:xfrm>
              <a:prstGeom prst="rect">
                <a:avLst/>
              </a:prstGeom>
              <a:blipFill>
                <a:blip r:embed="rId3"/>
                <a:stretch>
                  <a:fillRect l="-3456" r="-1003" b="-196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3FB5497E-613E-6BD8-72BD-7315CDA4CD4B}"/>
                  </a:ext>
                </a:extLst>
              </p:cNvPr>
              <p:cNvSpPr txBox="1"/>
              <p:nvPr/>
            </p:nvSpPr>
            <p:spPr>
              <a:xfrm>
                <a:off x="3175854" y="1391117"/>
                <a:ext cx="1016762" cy="939305"/>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101</m:t>
                            </m:r>
                          </m:e>
                        </m:rad>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3FB5497E-613E-6BD8-72BD-7315CDA4CD4B}"/>
                  </a:ext>
                </a:extLst>
              </p:cNvPr>
              <p:cNvSpPr txBox="1">
                <a:spLocks noRot="1" noChangeAspect="1" noMove="1" noResize="1" noEditPoints="1" noAdjustHandles="1" noChangeArrowheads="1" noChangeShapeType="1" noTextEdit="1"/>
              </p:cNvSpPr>
              <p:nvPr/>
            </p:nvSpPr>
            <p:spPr>
              <a:xfrm>
                <a:off x="3175854" y="1391117"/>
                <a:ext cx="1016762" cy="939305"/>
              </a:xfrm>
              <a:prstGeom prst="rect">
                <a:avLst/>
              </a:prstGeom>
              <a:blipFill>
                <a:blip r:embed="rId4"/>
                <a:stretch>
                  <a:fillRect/>
                </a:stretch>
              </a:blipFill>
            </p:spPr>
            <p:txBody>
              <a:bodyPr/>
              <a:lstStyle/>
              <a:p>
                <a:r>
                  <a:rPr lang="zh-CN" altLang="en-US">
                    <a:noFill/>
                  </a:rPr>
                  <a:t> </a:t>
                </a:r>
              </a:p>
            </p:txBody>
          </p:sp>
        </mc:Fallback>
      </mc:AlternateContent>
      <p:cxnSp>
        <p:nvCxnSpPr>
          <p:cNvPr id="6" name="直接连接符 5">
            <a:extLst>
              <a:ext uri="{FF2B5EF4-FFF2-40B4-BE49-F238E27FC236}">
                <a16:creationId xmlns:a16="http://schemas.microsoft.com/office/drawing/2014/main" id="{E0F8AE7B-EC60-4F1C-93A2-C0DA154DCA50}"/>
              </a:ext>
            </a:extLst>
          </p:cNvPr>
          <p:cNvCxnSpPr/>
          <p:nvPr/>
        </p:nvCxnSpPr>
        <p:spPr>
          <a:xfrm>
            <a:off x="2925268" y="2204864"/>
            <a:ext cx="1141539"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BEE2C8A7-524C-86E7-DFE3-4EFA54054A79}"/>
                  </a:ext>
                </a:extLst>
              </p:cNvPr>
              <p:cNvSpPr txBox="1"/>
              <p:nvPr/>
            </p:nvSpPr>
            <p:spPr>
              <a:xfrm>
                <a:off x="5503319" y="1391117"/>
                <a:ext cx="1016763" cy="939305"/>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10</m:t>
                            </m:r>
                          </m:e>
                        </m:rad>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BEE2C8A7-524C-86E7-DFE3-4EFA54054A79}"/>
                  </a:ext>
                </a:extLst>
              </p:cNvPr>
              <p:cNvSpPr txBox="1">
                <a:spLocks noRot="1" noChangeAspect="1" noMove="1" noResize="1" noEditPoints="1" noAdjustHandles="1" noChangeArrowheads="1" noChangeShapeType="1" noTextEdit="1"/>
              </p:cNvSpPr>
              <p:nvPr/>
            </p:nvSpPr>
            <p:spPr>
              <a:xfrm>
                <a:off x="5503319" y="1391117"/>
                <a:ext cx="1016763" cy="939305"/>
              </a:xfrm>
              <a:prstGeom prst="rect">
                <a:avLst/>
              </a:prstGeom>
              <a:blipFill>
                <a:blip r:embed="rId5"/>
                <a:stretch>
                  <a:fillRect/>
                </a:stretch>
              </a:blipFill>
            </p:spPr>
            <p:txBody>
              <a:bodyPr/>
              <a:lstStyle/>
              <a:p>
                <a:r>
                  <a:rPr lang="zh-CN" altLang="en-US">
                    <a:noFill/>
                  </a:rPr>
                  <a:t> </a:t>
                </a:r>
              </a:p>
            </p:txBody>
          </p:sp>
        </mc:Fallback>
      </mc:AlternateContent>
      <p:cxnSp>
        <p:nvCxnSpPr>
          <p:cNvPr id="8" name="直接连接符 7">
            <a:extLst>
              <a:ext uri="{FF2B5EF4-FFF2-40B4-BE49-F238E27FC236}">
                <a16:creationId xmlns:a16="http://schemas.microsoft.com/office/drawing/2014/main" id="{35035D5E-E0FE-4495-1241-8D55539339A7}"/>
              </a:ext>
            </a:extLst>
          </p:cNvPr>
          <p:cNvCxnSpPr/>
          <p:nvPr/>
        </p:nvCxnSpPr>
        <p:spPr>
          <a:xfrm>
            <a:off x="5310537" y="2204864"/>
            <a:ext cx="1141540"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F4FB0AF3-1FC7-9689-4A61-6FA916A54F64}"/>
                  </a:ext>
                </a:extLst>
              </p:cNvPr>
              <p:cNvSpPr txBox="1"/>
              <p:nvPr/>
            </p:nvSpPr>
            <p:spPr>
              <a:xfrm>
                <a:off x="4509100" y="2841845"/>
                <a:ext cx="1005713" cy="707340"/>
              </a:xfrm>
              <a:prstGeom prst="rect">
                <a:avLst/>
              </a:prstGeom>
              <a:noFill/>
            </p:spPr>
            <p:txBody>
              <a:bodyPr vert="horz" wrap="none" rtlCol="0" anchor="ctr">
                <a:noAutofit/>
              </a:bodyPr>
              <a:lstStyle/>
              <a:p>
                <a:pPr fontAlgn="b">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endParaRPr lang="zh-CN" altLang="en-US">
                  <a:solidFill>
                    <a:srgbClr val="FF0000"/>
                  </a:solidFill>
                </a:endParaRPr>
              </a:p>
            </p:txBody>
          </p:sp>
        </mc:Choice>
        <mc:Fallback xmlns="">
          <p:sp>
            <p:nvSpPr>
              <p:cNvPr id="9" name="文本框 8">
                <a:extLst>
                  <a:ext uri="{FF2B5EF4-FFF2-40B4-BE49-F238E27FC236}">
                    <a16:creationId xmlns:a16="http://schemas.microsoft.com/office/drawing/2014/main" id="{F4FB0AF3-1FC7-9689-4A61-6FA916A54F64}"/>
                  </a:ext>
                </a:extLst>
              </p:cNvPr>
              <p:cNvSpPr txBox="1">
                <a:spLocks noRot="1" noChangeAspect="1" noMove="1" noResize="1" noEditPoints="1" noAdjustHandles="1" noChangeArrowheads="1" noChangeShapeType="1" noTextEdit="1"/>
              </p:cNvSpPr>
              <p:nvPr/>
            </p:nvSpPr>
            <p:spPr>
              <a:xfrm>
                <a:off x="4509100" y="2841845"/>
                <a:ext cx="1005713" cy="707340"/>
              </a:xfrm>
              <a:prstGeom prst="rect">
                <a:avLst/>
              </a:prstGeom>
              <a:blipFill>
                <a:blip r:embed="rId6"/>
                <a:stretch>
                  <a:fillRect r="-9091" b="-6897"/>
                </a:stretch>
              </a:blipFill>
            </p:spPr>
            <p:txBody>
              <a:bodyPr/>
              <a:lstStyle/>
              <a:p>
                <a:r>
                  <a:rPr lang="zh-CN" altLang="en-US">
                    <a:noFill/>
                  </a:rPr>
                  <a:t> </a:t>
                </a:r>
              </a:p>
            </p:txBody>
          </p:sp>
        </mc:Fallback>
      </mc:AlternateContent>
      <p:cxnSp>
        <p:nvCxnSpPr>
          <p:cNvPr id="10" name="直接连接符 9">
            <a:extLst>
              <a:ext uri="{FF2B5EF4-FFF2-40B4-BE49-F238E27FC236}">
                <a16:creationId xmlns:a16="http://schemas.microsoft.com/office/drawing/2014/main" id="{A8C7852C-72BC-1F04-801C-6C833E233133}"/>
              </a:ext>
            </a:extLst>
          </p:cNvPr>
          <p:cNvCxnSpPr/>
          <p:nvPr/>
        </p:nvCxnSpPr>
        <p:spPr>
          <a:xfrm>
            <a:off x="4295800" y="3429000"/>
            <a:ext cx="1435290"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build="allAtOnce"/>
      <p:bldP spid="9"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93" name="yt_shape_10293"/>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NEU-BZ-S92" pitchFamily="38"/>
                <a:ea typeface="宋体" pitchFamily="38"/>
                <a:cs typeface="宋体" pitchFamily="38"/>
                <a:sym typeface="Finished"/>
              </a:rPr>
              <a:t>⁠</a:t>
            </a:r>
            <a:endParaRPr lang="zh-CN" altLang="zh-CN" sz="3850" b="0" i="0" u="none" spc="31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8b051d9a-707b-49e2-a15f-764fca35eb9d.png&quot;}"/>
            </a:endParaRPr>
          </a:p>
        </p:txBody>
      </p:sp>
      <mc:AlternateContent xmlns:mc="http://schemas.openxmlformats.org/markup-compatibility/2006" xmlns:a14="http://schemas.microsoft.com/office/drawing/2010/main">
        <mc:Choice Requires="a14">
          <p:sp>
            <p:nvSpPr>
              <p:cNvPr id="10294" name="yt_shape_10294"/>
              <p:cNvSpPr txBox="1"/>
              <p:nvPr/>
            </p:nvSpPr>
            <p:spPr>
              <a:xfrm>
                <a:off x="540000" y="1652711"/>
                <a:ext cx="8884227" cy="92063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聊城市中考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45</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e>
                    </m:rad>
                  </m:oMath>
                </a14:m>
                <a:r>
                  <a:rPr lang="zh-CN" altLang="zh-CN" sz="2400" b="0" i="0" u="none">
                    <a:solidFill>
                      <a:srgbClr val="000000"/>
                    </a:solidFill>
                    <a:effectLst/>
                    <a:latin typeface="Times New Roman" pitchFamily="24"/>
                    <a:ea typeface="宋体" pitchFamily="24"/>
                    <a:cs typeface="宋体" pitchFamily="24"/>
                  </a:rPr>
                  <a:t>的结果正确的是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0294" name="yt_shape_10294" descr="{&quot;rangeId&quot;:18,&quot;hasSerialNum&quot;:1,&quot;mathAnswerShape&quot;:1}"/>
              <p:cNvSpPr txBox="1">
                <a:spLocks noRot="1" noChangeAspect="1" noMove="1" noResize="1" noEditPoints="1" noAdjustHandles="1" noChangeArrowheads="1" noChangeShapeType="1" noTextEdit="1"/>
              </p:cNvSpPr>
              <p:nvPr/>
            </p:nvSpPr>
            <p:spPr>
              <a:xfrm>
                <a:off x="540000" y="1652711"/>
                <a:ext cx="8884227" cy="920637"/>
              </a:xfrm>
              <a:prstGeom prst="rect">
                <a:avLst/>
              </a:prstGeom>
              <a:blipFill>
                <a:blip r:embed="rId2"/>
                <a:stretch>
                  <a:fillRect l="-2128" r="-1098" b="-13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296" name="yt_table_10296" title="H_50.5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5972469"/>
                  </p:ext>
                </p:extLst>
              </p:nvPr>
            </p:nvGraphicFramePr>
            <p:xfrm>
              <a:off x="540000" y="2776500"/>
              <a:ext cx="7252654" cy="642303"/>
            </p:xfrm>
            <a:graphic>
              <a:graphicData uri="http://schemas.openxmlformats.org/drawingml/2006/table">
                <a:tbl>
                  <a:tblPr/>
                  <a:tblGrid>
                    <a:gridCol w="2041843">
                      <a:extLst>
                        <a:ext uri="{9D8B030D-6E8A-4147-A177-3AD203B41FA5}">
                          <a16:colId xmlns:a16="http://schemas.microsoft.com/office/drawing/2014/main" val="10037"/>
                        </a:ext>
                      </a:extLst>
                    </a:gridCol>
                    <a:gridCol w="2076768">
                      <a:extLst>
                        <a:ext uri="{9D8B030D-6E8A-4147-A177-3AD203B41FA5}">
                          <a16:colId xmlns:a16="http://schemas.microsoft.com/office/drawing/2014/main" val="10038"/>
                        </a:ext>
                      </a:extLst>
                    </a:gridCol>
                    <a:gridCol w="2024380">
                      <a:extLst>
                        <a:ext uri="{9D8B030D-6E8A-4147-A177-3AD203B41FA5}">
                          <a16:colId xmlns:a16="http://schemas.microsoft.com/office/drawing/2014/main" val="10039"/>
                        </a:ext>
                      </a:extLst>
                    </a:gridCol>
                    <a:gridCol w="1109663">
                      <a:extLst>
                        <a:ext uri="{9D8B030D-6E8A-4147-A177-3AD203B41FA5}">
                          <a16:colId xmlns:a16="http://schemas.microsoft.com/office/drawing/2014/main" val="1004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3"/>
                      </a:ext>
                    </a:extLst>
                  </a:tr>
                </a:tbl>
              </a:graphicData>
            </a:graphic>
          </p:graphicFrame>
        </mc:Choice>
        <mc:Fallback xmlns="" xmlns:a16="http://schemas.microsoft.com/office/drawing/2014/main" xmlns:p14="http://schemas.microsoft.com/office/powerpoint/2010/main">
          <p:graphicFrame>
            <p:nvGraphicFramePr>
              <p:cNvPr id="10296" name="yt_table_10296" descr="{&quot;rangeId&quot;:18,&quot;type&quot;:&quot;Option&quot;}" title="H_50.5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5972469"/>
                  </p:ext>
                </p:extLst>
              </p:nvPr>
            </p:nvGraphicFramePr>
            <p:xfrm>
              <a:off x="540000" y="2776500"/>
              <a:ext cx="7252654" cy="642303"/>
            </p:xfrm>
            <a:graphic>
              <a:graphicData uri="http://schemas.openxmlformats.org/drawingml/2006/table">
                <a:tbl>
                  <a:tblPr/>
                  <a:tblGrid>
                    <a:gridCol w="2041843">
                      <a:extLst>
                        <a:ext uri="{9D8B030D-6E8A-4147-A177-3AD203B41FA5}">
                          <a16:colId xmlns:a16="http://schemas.microsoft.com/office/drawing/2014/main" val="10037"/>
                        </a:ext>
                      </a:extLst>
                    </a:gridCol>
                    <a:gridCol w="2076768">
                      <a:extLst>
                        <a:ext uri="{9D8B030D-6E8A-4147-A177-3AD203B41FA5}">
                          <a16:colId xmlns:a16="http://schemas.microsoft.com/office/drawing/2014/main" val="10038"/>
                        </a:ext>
                      </a:extLst>
                    </a:gridCol>
                    <a:gridCol w="2024380">
                      <a:extLst>
                        <a:ext uri="{9D8B030D-6E8A-4147-A177-3AD203B41FA5}">
                          <a16:colId xmlns:a16="http://schemas.microsoft.com/office/drawing/2014/main" val="10039"/>
                        </a:ext>
                      </a:extLst>
                    </a:gridCol>
                    <a:gridCol w="1109663">
                      <a:extLst>
                        <a:ext uri="{9D8B030D-6E8A-4147-A177-3AD203B41FA5}">
                          <a16:colId xmlns:a16="http://schemas.microsoft.com/office/drawing/2014/main" val="10040"/>
                        </a:ext>
                      </a:extLst>
                    </a:gridCol>
                  </a:tblGrid>
                  <a:tr h="642303">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98240" r="-151026" b="-16038"/>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3"/>
                      </a:ext>
                    </a:extLst>
                  </a:tr>
                </a:tbl>
              </a:graphicData>
            </a:graphic>
          </p:graphicFrame>
        </mc:Fallback>
      </mc:AlternateContent>
      <mc:AlternateContent xmlns:mc="http://schemas.openxmlformats.org/markup-compatibility/2006" xmlns:a14="http://schemas.microsoft.com/office/drawing/2010/main">
        <mc:Choice Requires="a14">
          <p:sp>
            <p:nvSpPr>
              <p:cNvPr id="10297" name="yt_shape_10297"/>
              <p:cNvSpPr txBox="1"/>
              <p:nvPr/>
            </p:nvSpPr>
            <p:spPr>
              <a:xfrm>
                <a:off x="540000" y="3469449"/>
                <a:ext cx="9484135" cy="92063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海口一中月考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把</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4</m:t>
                            </m:r>
                            <m:r>
                              <a:rPr lang="en-US" altLang="zh-CN" sz="2400" b="0" i="1">
                                <a:solidFill>
                                  <a:srgbClr val="010000"/>
                                </a:solidFill>
                                <a:effectLst/>
                                <a:latin typeface="Cambria Math" panose="02040503050406030204" pitchFamily="12" charset="0"/>
                                <a:ea typeface="Cambria Math" panose="02040503050406030204" pitchFamily="12" charset="0"/>
                              </a:rPr>
                              <m:t>𝑎</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e>
                    </m:rad>
                  </m:oMath>
                </a14:m>
                <a:r>
                  <a:rPr lang="zh-CN" altLang="zh-CN" sz="2400" b="0" i="0" u="none">
                    <a:solidFill>
                      <a:srgbClr val="000000"/>
                    </a:solidFill>
                    <a:effectLst/>
                    <a:latin typeface="Times New Roman" pitchFamily="24"/>
                    <a:ea typeface="宋体" pitchFamily="24"/>
                    <a:cs typeface="宋体" pitchFamily="24"/>
                  </a:rPr>
                  <a:t>化成最简二次根式为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0297" name="yt_shape_10297" descr="{&quot;rangeId&quot;:19,&quot;hasSerialNum&quot;:1,&quot;mathAnswerShape&quot;:1}"/>
              <p:cNvSpPr txBox="1">
                <a:spLocks noRot="1" noChangeAspect="1" noMove="1" noResize="1" noEditPoints="1" noAdjustHandles="1" noChangeArrowheads="1" noChangeShapeType="1" noTextEdit="1"/>
              </p:cNvSpPr>
              <p:nvPr/>
            </p:nvSpPr>
            <p:spPr>
              <a:xfrm>
                <a:off x="540000" y="3469449"/>
                <a:ext cx="9484135" cy="920637"/>
              </a:xfrm>
              <a:prstGeom prst="rect">
                <a:avLst/>
              </a:prstGeom>
              <a:blipFill>
                <a:blip r:embed="rId4"/>
                <a:stretch>
                  <a:fillRect l="-1994" r="-965" b="-13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299" name="yt_table_10299" title="H_100.1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17646839"/>
                  </p:ext>
                </p:extLst>
              </p:nvPr>
            </p:nvGraphicFramePr>
            <p:xfrm>
              <a:off x="540000" y="4593238"/>
              <a:ext cx="6227256" cy="1272160"/>
            </p:xfrm>
            <a:graphic>
              <a:graphicData uri="http://schemas.openxmlformats.org/drawingml/2006/table">
                <a:tbl>
                  <a:tblPr/>
                  <a:tblGrid>
                    <a:gridCol w="4118611">
                      <a:extLst>
                        <a:ext uri="{9D8B030D-6E8A-4147-A177-3AD203B41FA5}">
                          <a16:colId xmlns:a16="http://schemas.microsoft.com/office/drawing/2014/main" val="10041"/>
                        </a:ext>
                      </a:extLst>
                    </a:gridCol>
                    <a:gridCol w="2108645">
                      <a:extLst>
                        <a:ext uri="{9D8B030D-6E8A-4147-A177-3AD203B41FA5}">
                          <a16:colId xmlns:a16="http://schemas.microsoft.com/office/drawing/2014/main" val="1004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𝑎𝑏</m:t>
                                  </m:r>
                                </m:e>
                              </m:ra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𝑎𝑏</m:t>
                                  </m:r>
                                </m:e>
                              </m:rad>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𝑎𝑏</m:t>
                                  </m:r>
                                </m:e>
                              </m:rad>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010000"/>
                                      </a:solidFill>
                                      <a:effectLst/>
                                      <a:latin typeface="Cambria Math"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𝑎𝑏</m:t>
                                  </m:r>
                                </m:e>
                              </m:rad>
                            </m:oMath>
                          </a14:m>
                          <a:endParaRPr lang="en-US" altLang="zh-CN" sz="2400" b="0" i="1"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5"/>
                      </a:ext>
                    </a:extLst>
                  </a:tr>
                </a:tbl>
              </a:graphicData>
            </a:graphic>
          </p:graphicFrame>
        </mc:Choice>
        <mc:Fallback xmlns="" xmlns:a16="http://schemas.microsoft.com/office/drawing/2014/main" xmlns:p14="http://schemas.microsoft.com/office/powerpoint/2010/main">
          <p:graphicFrame>
            <p:nvGraphicFramePr>
              <p:cNvPr id="10299" name="yt_table_10299" descr="{&quot;rangeId&quot;:19,&quot;type&quot;:&quot;Option&quot;}" title="H_100.1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17646839"/>
                  </p:ext>
                </p:extLst>
              </p:nvPr>
            </p:nvGraphicFramePr>
            <p:xfrm>
              <a:off x="540000" y="4593238"/>
              <a:ext cx="6227256" cy="1272160"/>
            </p:xfrm>
            <a:graphic>
              <a:graphicData uri="http://schemas.openxmlformats.org/drawingml/2006/table">
                <a:tbl>
                  <a:tblPr/>
                  <a:tblGrid>
                    <a:gridCol w="4118611">
                      <a:extLst>
                        <a:ext uri="{9D8B030D-6E8A-4147-A177-3AD203B41FA5}">
                          <a16:colId xmlns:a16="http://schemas.microsoft.com/office/drawing/2014/main" val="10041"/>
                        </a:ext>
                      </a:extLst>
                    </a:gridCol>
                    <a:gridCol w="2108645">
                      <a:extLst>
                        <a:ext uri="{9D8B030D-6E8A-4147-A177-3AD203B41FA5}">
                          <a16:colId xmlns:a16="http://schemas.microsoft.com/office/drawing/2014/main" val="10042"/>
                        </a:ext>
                      </a:extLst>
                    </a:gridCol>
                  </a:tblGrid>
                  <a:tr h="636080">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r="-51108" b="-1152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195665" b="-115238"/>
                          </a:stretch>
                        </a:blipFill>
                      </a:tcPr>
                    </a:tc>
                    <a:extLst>
                      <a:ext uri="{0D108BD9-81ED-4DB2-BD59-A6C34878D82A}">
                        <a16:rowId xmlns:a16="http://schemas.microsoft.com/office/drawing/2014/main" val="10044"/>
                      </a:ext>
                    </a:extLst>
                  </a:tr>
                  <a:tr h="636080">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t="-100000" r="-51108" b="-152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195665" t="-100000" b="-15238"/>
                          </a:stretch>
                        </a:blipFill>
                      </a:tcPr>
                    </a:tc>
                    <a:extLst>
                      <a:ext uri="{0D108BD9-81ED-4DB2-BD59-A6C34878D82A}">
                        <a16:rowId xmlns:a16="http://schemas.microsoft.com/office/drawing/2014/main" val="10045"/>
                      </a:ext>
                    </a:extLst>
                  </a:tr>
                </a:tbl>
              </a:graphicData>
            </a:graphic>
          </p:graphicFrame>
        </mc:Fallback>
      </mc:AlternateContent>
      <p:pic>
        <p:nvPicPr>
          <p:cNvPr id="3" name="yt_shape_1683887357463">
            <a:extLst>
              <a:ext uri="{FF2B5EF4-FFF2-40B4-BE49-F238E27FC236}">
                <a16:creationId xmlns:a16="http://schemas.microsoft.com/office/drawing/2014/main" id="{81EF561A-FB33-50AC-5160-7F1FC0991C92}"/>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a:extLst>
              <a:ext uri="{FF2B5EF4-FFF2-40B4-BE49-F238E27FC236}">
                <a16:creationId xmlns:a16="http://schemas.microsoft.com/office/drawing/2014/main" id="{586FBDEA-0A00-682C-DD1F-F5021974A41B}"/>
              </a:ext>
            </a:extLst>
          </p:cNvPr>
          <p:cNvSpPr txBox="1"/>
          <p:nvPr/>
        </p:nvSpPr>
        <p:spPr>
          <a:xfrm>
            <a:off x="8418033" y="1605905"/>
            <a:ext cx="400748" cy="100534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4F986C8A-7944-FFC1-D2C4-599BA955511B}"/>
              </a:ext>
            </a:extLst>
          </p:cNvPr>
          <p:cNvSpPr txBox="1"/>
          <p:nvPr/>
        </p:nvSpPr>
        <p:spPr>
          <a:xfrm>
            <a:off x="9029601" y="3422643"/>
            <a:ext cx="383286" cy="100534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981</Words>
  <Application>Microsoft Office PowerPoint</Application>
  <PresentationFormat>宽屏</PresentationFormat>
  <Paragraphs>104</Paragraphs>
  <Slides>13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44</cp:revision>
  <dcterms:created xsi:type="dcterms:W3CDTF">2023-05-05T05:33:04Z</dcterms:created>
  <dcterms:modified xsi:type="dcterms:W3CDTF">2023-05-13T10:34:10Z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