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7" r:id="rId3"/>
    <p:sldId id="375" r:id="rId4"/>
    <p:sldId id="378" r:id="rId5"/>
    <p:sldId id="385" r:id="rId6"/>
    <p:sldId id="386" r:id="rId7"/>
    <p:sldId id="394" r:id="rId8"/>
    <p:sldId id="397" r:id="rId9"/>
    <p:sldId id="404" r:id="rId10"/>
    <p:sldId id="406" r:id="rId11"/>
    <p:sldId id="407" r:id="rId12"/>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87" d="100"/>
          <a:sy n="87" d="100"/>
        </p:scale>
        <p:origin x="785" y="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pic>
        <p:nvPicPr>
          <p:cNvPr id="14387" name="yt_image_14387" title="H_50.972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89963" cy="647352"/>
          </a:xfrm>
          <a:prstGeom prst="rect">
            <a:avLst/>
          </a:prstGeom>
          <a:noFill/>
          <a:extLst>
            <a:ext uri="{909E8E84-426E-40DD-AFC4-6F175D3DCCD1}">
              <a14:hiddenFill xmlns:a14="http://schemas.microsoft.com/office/drawing/2010/main">
                <a:solidFill>
                  <a:srgbClr val="FFFFFF"/>
                </a:solidFill>
              </a14:hiddenFill>
            </a:ext>
          </a:extLst>
        </p:spPr>
      </p:pic>
      <p:sp>
        <p:nvSpPr>
          <p:cNvPr id="14389" name="yt_shape_14389"/>
          <p:cNvSpPr txBox="1"/>
          <p:nvPr/>
        </p:nvSpPr>
        <p:spPr>
          <a:xfrm>
            <a:off x="540119" y="156009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我们称那些无需通过试验就能够预先确定它们在每次试验中都一定会发生的事件为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必然</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事件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称那些在每次试验中都一定不会发生的事件为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不可能</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事件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这两种事件在试验中是否发生都是我们能够预先确定的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故统称为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确定</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事件</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无法预先确定在一次试验中会不会发生的事件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我们称它们为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随机</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事件</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0A83F6F8-F6EF-2F59-B43E-F5F8A6D1236C}"/>
              </a:ext>
            </a:extLst>
          </p:cNvPr>
          <p:cNvSpPr txBox="1"/>
          <p:nvPr/>
        </p:nvSpPr>
        <p:spPr>
          <a:xfrm>
            <a:off x="1059708" y="1975891"/>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必然</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3" name="文本框 2">
            <a:extLst>
              <a:ext uri="{FF2B5EF4-FFF2-40B4-BE49-F238E27FC236}">
                <a16:creationId xmlns:a16="http://schemas.microsoft.com/office/drawing/2014/main" id="{F042302D-5AB4-C3B0-3A96-F990D9CD3CDC}"/>
              </a:ext>
            </a:extLst>
          </p:cNvPr>
          <p:cNvSpPr txBox="1"/>
          <p:nvPr/>
        </p:nvSpPr>
        <p:spPr>
          <a:xfrm>
            <a:off x="9289307" y="1975891"/>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不可能</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4" name="文本框 3">
            <a:extLst>
              <a:ext uri="{FF2B5EF4-FFF2-40B4-BE49-F238E27FC236}">
                <a16:creationId xmlns:a16="http://schemas.microsoft.com/office/drawing/2014/main" id="{C3108299-08E9-E309-9D3D-D8C4401AD4C7}"/>
              </a:ext>
            </a:extLst>
          </p:cNvPr>
          <p:cNvSpPr txBox="1"/>
          <p:nvPr/>
        </p:nvSpPr>
        <p:spPr>
          <a:xfrm>
            <a:off x="9594107" y="2451379"/>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确定</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5" name="文本框 4">
            <a:extLst>
              <a:ext uri="{FF2B5EF4-FFF2-40B4-BE49-F238E27FC236}">
                <a16:creationId xmlns:a16="http://schemas.microsoft.com/office/drawing/2014/main" id="{599644E6-AB41-9060-62CC-2B3FA542C6B3}"/>
              </a:ext>
            </a:extLst>
          </p:cNvPr>
          <p:cNvSpPr txBox="1"/>
          <p:nvPr/>
        </p:nvSpPr>
        <p:spPr>
          <a:xfrm>
            <a:off x="9289307" y="2926867"/>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随机</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51" name="yt_shape_14451"/>
          <p:cNvSpPr txBox="1"/>
          <p:nvPr/>
        </p:nvSpPr>
        <p:spPr>
          <a:xfrm>
            <a:off x="540119" y="900198"/>
            <a:ext cx="11111999" cy="2794226"/>
          </a:xfrm>
          <a:prstGeom prst="rect">
            <a:avLst/>
          </a:prstGeom>
        </p:spPr>
        <p:txBody>
          <a:bodyPr vert="horz" wrap="square" lIns="0" tIns="0" rIns="0" bIns="0" rtlCol="0">
            <a:spAutoFit/>
          </a:bodyPr>
          <a:lstStyle/>
          <a:p>
            <a:pPr algn="l" eaLnBrk="1" latinLnBrk="0" hangingPunct="0">
              <a:lnSpc>
                <a:spcPct val="110000"/>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泉州九中月考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古代有个国王阴险多疑</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一位正直的大臣得罪了他</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被判死刑</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这个国家有条法规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凡是死囚</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在临刑前都要当众抽一次</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生死签</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若抽到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死</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则立即处死</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若抽到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生</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则当场赦免</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国王一心想处死大臣</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想出一条毒计</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暗中把</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生死签</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上都写成</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死</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两死抽一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必死无疑</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然而在断头台前</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聪明的大臣抽出一张签塞在嘴里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等行刑官反应过来</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签纸早已被吞下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大臣故作叹息说</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我听天意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将苦果吞下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只要看剩下的签是什么字就清楚了</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剩下的当然写着</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死</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字</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国王无奈</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只好当众释放了大臣</a:t>
            </a:r>
            <a:r>
              <a:rPr lang="zh-CN" altLang="zh-CN" sz="2400" b="0" i="0" u="none">
                <a:solidFill>
                  <a:srgbClr val="000000"/>
                </a:solidFill>
                <a:effectLst/>
                <a:latin typeface="宋体" pitchFamily="24"/>
                <a:ea typeface="宋体" pitchFamily="24"/>
                <a:cs typeface="宋体" pitchFamily="24"/>
              </a:rPr>
              <a:t>。</a:t>
            </a:r>
          </a:p>
        </p:txBody>
      </p:sp>
      <p:sp>
        <p:nvSpPr>
          <p:cNvPr id="14452" name="yt_shape_14452"/>
          <p:cNvSpPr txBox="1"/>
          <p:nvPr/>
        </p:nvSpPr>
        <p:spPr>
          <a:xfrm>
            <a:off x="540000" y="3745224"/>
            <a:ext cx="5693866" cy="373115"/>
          </a:xfrm>
          <a:prstGeom prst="rect">
            <a:avLst/>
          </a:prstGeom>
        </p:spPr>
        <p:txBody>
          <a:bodyPr vert="horz" wrap="none" lIns="0" tIns="0" rIns="0" bIns="0" rtlCol="0">
            <a:spAutoFit/>
          </a:bodyPr>
          <a:lstStyle/>
          <a:p>
            <a:pPr algn="l" eaLnBrk="1" latinLnBrk="0" hangingPunct="0">
              <a:lnSpc>
                <a:spcPct val="110000"/>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在法规中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大臣被处死是什么事件</a:t>
            </a:r>
            <a:r>
              <a:rPr lang="zh-CN" altLang="zh-CN" sz="2400" b="0" i="0" u="none">
                <a:solidFill>
                  <a:srgbClr val="000000"/>
                </a:solidFill>
                <a:effectLst/>
                <a:latin typeface="宋体" pitchFamily="24"/>
                <a:ea typeface="宋体" pitchFamily="24"/>
                <a:cs typeface="宋体" pitchFamily="24"/>
              </a:rPr>
              <a:t>？</a:t>
            </a:r>
          </a:p>
        </p:txBody>
      </p:sp>
      <p:sp>
        <p:nvSpPr>
          <p:cNvPr id="14453" name="yt_shape_14453"/>
          <p:cNvSpPr txBox="1"/>
          <p:nvPr/>
        </p:nvSpPr>
        <p:spPr>
          <a:xfrm>
            <a:off x="540000" y="4169139"/>
            <a:ext cx="2769989" cy="373115"/>
          </a:xfrm>
          <a:prstGeom prst="rect">
            <a:avLst/>
          </a:prstGeom>
        </p:spPr>
        <p:txBody>
          <a:bodyPr vert="horz" wrap="none" lIns="0" tIns="0" rIns="0" bIns="0" rtlCol="0">
            <a:spAutoFit/>
          </a:bodyPr>
          <a:lstStyle/>
          <a:p>
            <a:pPr algn="l" eaLnBrk="1" latinLnBrk="0" hangingPunct="0">
              <a:lnSpc>
                <a:spcPct val="110000"/>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随机事件</a:t>
            </a:r>
            <a:r>
              <a:rPr lang="en-US" altLang="zh-CN" sz="2400" b="0" i="0" u="none">
                <a:solidFill>
                  <a:srgbClr val="FF0000"/>
                </a:solidFill>
                <a:effectLst/>
                <a:latin typeface="宋体" pitchFamily="24"/>
                <a:ea typeface="宋体" pitchFamily="24"/>
                <a:cs typeface="宋体" pitchFamily="24"/>
              </a:rPr>
              <a:t>.</a:t>
            </a:r>
          </a:p>
        </p:txBody>
      </p:sp>
      <p:sp>
        <p:nvSpPr>
          <p:cNvPr id="14454" name="yt_shape_14454"/>
          <p:cNvSpPr txBox="1"/>
          <p:nvPr/>
        </p:nvSpPr>
        <p:spPr>
          <a:xfrm>
            <a:off x="540000" y="4593055"/>
            <a:ext cx="6617196" cy="373115"/>
          </a:xfrm>
          <a:prstGeom prst="rect">
            <a:avLst/>
          </a:prstGeom>
        </p:spPr>
        <p:txBody>
          <a:bodyPr vert="horz" wrap="none" lIns="0" tIns="0" rIns="0" bIns="0" rtlCol="0">
            <a:spAutoFit/>
          </a:bodyPr>
          <a:lstStyle/>
          <a:p>
            <a:pPr algn="l" eaLnBrk="1" latinLnBrk="0" hangingPunct="0">
              <a:lnSpc>
                <a:spcPct val="110000"/>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在国王的阴谋中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大臣被处死是什么事件</a:t>
            </a:r>
            <a:r>
              <a:rPr lang="zh-CN" altLang="zh-CN" sz="2400" b="0" i="0" u="none">
                <a:solidFill>
                  <a:srgbClr val="000000"/>
                </a:solidFill>
                <a:effectLst/>
                <a:latin typeface="宋体" pitchFamily="24"/>
                <a:ea typeface="宋体" pitchFamily="24"/>
                <a:cs typeface="宋体" pitchFamily="24"/>
              </a:rPr>
              <a:t>？</a:t>
            </a:r>
          </a:p>
        </p:txBody>
      </p:sp>
      <p:sp>
        <p:nvSpPr>
          <p:cNvPr id="14455" name="yt_shape_14455"/>
          <p:cNvSpPr txBox="1"/>
          <p:nvPr/>
        </p:nvSpPr>
        <p:spPr>
          <a:xfrm>
            <a:off x="540000" y="5016970"/>
            <a:ext cx="2769989" cy="373115"/>
          </a:xfrm>
          <a:prstGeom prst="rect">
            <a:avLst/>
          </a:prstGeom>
        </p:spPr>
        <p:txBody>
          <a:bodyPr vert="horz" wrap="none" lIns="0" tIns="0" rIns="0" bIns="0" rtlCol="0">
            <a:spAutoFit/>
          </a:bodyPr>
          <a:lstStyle/>
          <a:p>
            <a:pPr algn="l" eaLnBrk="1" latinLnBrk="0" hangingPunct="0">
              <a:lnSpc>
                <a:spcPct val="110000"/>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必然事件</a:t>
            </a:r>
            <a:r>
              <a:rPr lang="en-US" altLang="zh-CN" sz="2400" b="0" i="0" u="none">
                <a:solidFill>
                  <a:srgbClr val="FF0000"/>
                </a:solidFill>
                <a:effectLst/>
                <a:latin typeface="宋体" pitchFamily="24"/>
                <a:ea typeface="宋体" pitchFamily="24"/>
                <a:cs typeface="宋体" pitchFamily="24"/>
              </a:rPr>
              <a:t>.</a:t>
            </a:r>
          </a:p>
        </p:txBody>
      </p:sp>
      <p:sp>
        <p:nvSpPr>
          <p:cNvPr id="2" name="yt_shape_14456">
            <a:extLst>
              <a:ext uri="{FF2B5EF4-FFF2-40B4-BE49-F238E27FC236}">
                <a16:creationId xmlns:a16="http://schemas.microsoft.com/office/drawing/2014/main" id="{88B00978-7F17-0BE7-7651-97C5227FBBF8}"/>
              </a:ext>
            </a:extLst>
          </p:cNvPr>
          <p:cNvSpPr txBox="1"/>
          <p:nvPr/>
        </p:nvSpPr>
        <p:spPr>
          <a:xfrm>
            <a:off x="540119" y="5440885"/>
            <a:ext cx="6617196" cy="373115"/>
          </a:xfrm>
          <a:prstGeom prst="rect">
            <a:avLst/>
          </a:prstGeom>
        </p:spPr>
        <p:txBody>
          <a:bodyPr vert="horz" wrap="none" lIns="0" tIns="0" rIns="0" bIns="0" rtlCol="0">
            <a:spAutoFit/>
          </a:bodyPr>
          <a:lstStyle/>
          <a:p>
            <a:pPr algn="l" eaLnBrk="1" latinLnBrk="0" hangingPunct="0">
              <a:lnSpc>
                <a:spcPct val="110000"/>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根据大臣的计谋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大臣被处死是什么事件</a:t>
            </a:r>
            <a:r>
              <a:rPr lang="zh-CN" altLang="zh-CN" sz="2400" b="0" i="0" u="none">
                <a:solidFill>
                  <a:srgbClr val="000000"/>
                </a:solidFill>
                <a:effectLst/>
                <a:latin typeface="宋体" pitchFamily="24"/>
                <a:ea typeface="宋体" pitchFamily="24"/>
                <a:cs typeface="宋体" pitchFamily="24"/>
              </a:rPr>
              <a:t>？</a:t>
            </a:r>
          </a:p>
        </p:txBody>
      </p:sp>
      <p:sp>
        <p:nvSpPr>
          <p:cNvPr id="3" name="yt_shape_14457">
            <a:extLst>
              <a:ext uri="{FF2B5EF4-FFF2-40B4-BE49-F238E27FC236}">
                <a16:creationId xmlns:a16="http://schemas.microsoft.com/office/drawing/2014/main" id="{4C210DF6-EE84-29C7-569E-F7E8B9479A94}"/>
              </a:ext>
            </a:extLst>
          </p:cNvPr>
          <p:cNvSpPr txBox="1"/>
          <p:nvPr/>
        </p:nvSpPr>
        <p:spPr>
          <a:xfrm>
            <a:off x="540119" y="5864800"/>
            <a:ext cx="3077766" cy="373115"/>
          </a:xfrm>
          <a:prstGeom prst="rect">
            <a:avLst/>
          </a:prstGeom>
        </p:spPr>
        <p:txBody>
          <a:bodyPr vert="horz" wrap="none" lIns="0" tIns="0" rIns="0" bIns="0" rtlCol="0">
            <a:spAutoFit/>
          </a:bodyPr>
          <a:lstStyle/>
          <a:p>
            <a:pPr algn="l" eaLnBrk="1" latinLnBrk="0" hangingPunct="0">
              <a:lnSpc>
                <a:spcPct val="110000"/>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不可能事件</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453">
                                            <p:txEl>
                                              <p:pRg st="0" end="0"/>
                                            </p:txEl>
                                          </p:spTgt>
                                        </p:tgtEl>
                                        <p:attrNameLst>
                                          <p:attrName>style.visibility</p:attrName>
                                        </p:attrNameLst>
                                      </p:cBhvr>
                                      <p:to>
                                        <p:strVal val="visible"/>
                                      </p:to>
                                    </p:set>
                                    <p:animEffect transition="in" filter="blinds(horizontal)">
                                      <p:cBhvr>
                                        <p:cTn id="7" dur="500"/>
                                        <p:tgtEl>
                                          <p:spTgt spid="144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455">
                                            <p:txEl>
                                              <p:pRg st="0" end="0"/>
                                            </p:txEl>
                                          </p:spTgt>
                                        </p:tgtEl>
                                        <p:attrNameLst>
                                          <p:attrName>style.visibility</p:attrName>
                                        </p:attrNameLst>
                                      </p:cBhvr>
                                      <p:to>
                                        <p:strVal val="visible"/>
                                      </p:to>
                                    </p:set>
                                    <p:animEffect transition="in" filter="blinds(horizontal)">
                                      <p:cBhvr>
                                        <p:cTn id="12" dur="500"/>
                                        <p:tgtEl>
                                          <p:spTgt spid="1445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53" grpId="0" build="allAtOnce"/>
      <p:bldP spid="14455" grpId="0" build="allAtOnce"/>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58" name="yt_shape_14458"/>
          <p:cNvSpPr txBox="1"/>
          <p:nvPr/>
        </p:nvSpPr>
        <p:spPr>
          <a:xfrm>
            <a:off x="540000" y="900000"/>
            <a:ext cx="1397819" cy="419346"/>
          </a:xfrm>
          <a:prstGeom prst="rect">
            <a:avLst/>
          </a:prstGeom>
        </p:spPr>
        <p:txBody>
          <a:bodyPr vert="horz" wrap="none" lIns="0" tIns="0" rIns="0" bIns="0" rtlCol="0">
            <a:spAutoFit/>
          </a:bodyPr>
          <a:lstStyle/>
          <a:p>
            <a:pPr algn="l" eaLnBrk="1" latinLnBrk="0" hangingPunct="0">
              <a:lnSpc>
                <a:spcPct val="129999"/>
              </a:lnSpc>
            </a:pPr>
            <a:r>
              <a:rPr lang="zh-CN" altLang="zh-CN" sz="2300" b="0" i="0" u="none" spc="10900">
                <a:noFill/>
                <a:effectLst/>
                <a:latin typeface="NEU-BZ-S92" pitchFamily="23"/>
                <a:ea typeface="宋体" pitchFamily="23"/>
                <a:cs typeface="宋体" pitchFamily="23"/>
                <a:sym typeface="Finished"/>
              </a:rPr>
              <a:t>⁠</a:t>
            </a:r>
            <a:endParaRPr lang="zh-CN" altLang="zh-CN" sz="2300" b="0" i="0" u="none" spc="10900">
              <a:solidFill>
                <a:srgbClr val="1EE3CF"/>
              </a:solidFill>
              <a:effectLst/>
              <a:latin typeface="NEU-BZ-S92" pitchFamily="23"/>
              <a:ea typeface="宋体" pitchFamily="23"/>
              <a:cs typeface="宋体" pitchFamily="23"/>
              <a:sym typeface="Finished"/>
              <a:hlinkClick r:id="" action="ppaction://macro?name={&quot;type&quot;:&quot;ImageText&quot;,&quot;item&quot;:&quot;ImageText&quot;,&quot;path&quot;:&quot;\\ImageTexts\\938970ca-0f80-428b-9d30-693bb87f2ad1.png&quot;}"/>
            </a:endParaRPr>
          </a:p>
        </p:txBody>
      </p:sp>
      <p:graphicFrame>
        <p:nvGraphicFramePr>
          <p:cNvPr id="14459" name="yt_table_14459" title="H_76.77">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66943157"/>
              </p:ext>
            </p:extLst>
          </p:nvPr>
        </p:nvGraphicFramePr>
        <p:xfrm>
          <a:off x="540000" y="1522498"/>
          <a:ext cx="11111999" cy="974979"/>
        </p:xfrm>
        <a:graphic>
          <a:graphicData uri="http://schemas.openxmlformats.org/drawingml/2006/table">
            <a:tbl>
              <a:tblPr>
                <a:tableStyleId>{5940675A-B579-460E-94D1-54222C63F5DA}</a:tableStyleId>
              </a:tblPr>
              <a:tblGrid>
                <a:gridCol w="11111999">
                  <a:extLst>
                    <a:ext uri="{9D8B030D-6E8A-4147-A177-3AD203B41FA5}">
                      <a16:colId xmlns:a16="http://schemas.microsoft.com/office/drawing/2014/main" val="20000"/>
                    </a:ext>
                  </a:extLst>
                </a:gridCol>
              </a:tblGrid>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楷体" pitchFamily="24"/>
                          <a:cs typeface="宋体" pitchFamily="24"/>
                        </a:rPr>
                        <a:t>判断一个事件的类型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关键看它在每次试验中是一定发生</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还是一定不会发生</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还是可能发生也可能不发生</a:t>
                      </a:r>
                      <a:r>
                        <a:rPr lang="en-US"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bl>
          </a:graphicData>
        </a:graphic>
      </p:graphicFrame>
      <p:pic>
        <p:nvPicPr>
          <p:cNvPr id="3" name="yt_shape_1683887727188">
            <a:extLst>
              <a:ext uri="{FF2B5EF4-FFF2-40B4-BE49-F238E27FC236}">
                <a16:creationId xmlns:a16="http://schemas.microsoft.com/office/drawing/2014/main" id="{CFEC63D8-1658-3E5D-929C-E811AC32FBBB}"/>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47159"/>
            <a:ext cx="1257364" cy="320973"/>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91" name="yt_shape_14391"/>
          <p:cNvSpPr txBox="1"/>
          <p:nvPr/>
        </p:nvSpPr>
        <p:spPr>
          <a:xfrm>
            <a:off x="540000" y="900000"/>
            <a:ext cx="4270400" cy="720197"/>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300">
                <a:noFill/>
                <a:effectLst/>
                <a:latin typeface="NEU-BZ-S92" pitchFamily="40"/>
                <a:ea typeface="宋体" pitchFamily="40"/>
                <a:cs typeface="宋体" pitchFamily="40"/>
                <a:sym typeface="Finished"/>
              </a:rPr>
              <a:t>⁠</a:t>
            </a:r>
            <a:endParaRPr lang="zh-CN" altLang="zh-CN" sz="3950" b="0" i="0" u="none" spc="33300">
              <a:solidFill>
                <a:srgbClr val="1EE3CF"/>
              </a:solidFill>
              <a:effectLst/>
              <a:latin typeface="NEU-BZ-S92" pitchFamily="40"/>
              <a:ea typeface="宋体" pitchFamily="40"/>
              <a:cs typeface="宋体" pitchFamily="40"/>
              <a:sym typeface="Finished"/>
              <a:hlinkClick r:id="" action="ppaction://macro?name={&quot;type&quot;:&quot;ImageText&quot;,&quot;item&quot;:&quot;ImageText&quot;,&quot;path&quot;:&quot;\\ImageTexts\\fe40bb04-17b9-4e95-a7c5-af69af5e9f9a.png&quot;}"/>
            </a:endParaRPr>
          </a:p>
        </p:txBody>
      </p:sp>
      <p:sp>
        <p:nvSpPr>
          <p:cNvPr id="14392" name="yt_shape_14392"/>
          <p:cNvSpPr txBox="1"/>
          <p:nvPr/>
        </p:nvSpPr>
        <p:spPr>
          <a:xfrm>
            <a:off x="540000" y="1670985"/>
            <a:ext cx="3334246"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事件的分类</a:t>
            </a:r>
          </a:p>
        </p:txBody>
      </p:sp>
      <p:sp>
        <p:nvSpPr>
          <p:cNvPr id="14393" name="yt_shape_14393"/>
          <p:cNvSpPr txBox="1"/>
          <p:nvPr/>
        </p:nvSpPr>
        <p:spPr>
          <a:xfrm>
            <a:off x="540000" y="2167857"/>
            <a:ext cx="789959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宁夏自治区中考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下列事件为确定事件的有</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sp>
        <p:nvSpPr>
          <p:cNvPr id="14394" name="yt_shape_14394"/>
          <p:cNvSpPr txBox="1"/>
          <p:nvPr/>
        </p:nvSpPr>
        <p:spPr>
          <a:xfrm>
            <a:off x="540000" y="2647160"/>
            <a:ext cx="3693319"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打开电视正在播动画片</a:t>
            </a:r>
            <a:r>
              <a:rPr lang="zh-CN" altLang="zh-CN" sz="2400" b="0" i="0" u="none">
                <a:solidFill>
                  <a:srgbClr val="000000"/>
                </a:solidFill>
                <a:effectLst/>
                <a:latin typeface="宋体" pitchFamily="24"/>
                <a:ea typeface="宋体" pitchFamily="24"/>
                <a:cs typeface="宋体" pitchFamily="24"/>
              </a:rPr>
              <a:t>；</a:t>
            </a:r>
          </a:p>
        </p:txBody>
      </p:sp>
      <p:sp>
        <p:nvSpPr>
          <p:cNvPr id="14395" name="yt_shape_14395"/>
          <p:cNvSpPr txBox="1"/>
          <p:nvPr/>
        </p:nvSpPr>
        <p:spPr>
          <a:xfrm>
            <a:off x="540000" y="3109984"/>
            <a:ext cx="475450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长</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宽为</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的矩形面积是</a:t>
            </a:r>
            <a:r>
              <a:rPr lang="en-US" altLang="zh-CN" sz="2400" b="0" i="1" u="none">
                <a:solidFill>
                  <a:srgbClr val="000000"/>
                </a:solidFill>
                <a:effectLst/>
                <a:latin typeface="Times New Roman" pitchFamily="24"/>
                <a:ea typeface="Times New Roman" pitchFamily="24"/>
                <a:cs typeface="宋体" pitchFamily="24"/>
              </a:rPr>
              <a:t>mn</a:t>
            </a:r>
            <a:r>
              <a:rPr lang="zh-CN" altLang="zh-CN" sz="2400" b="0" i="0" u="none">
                <a:solidFill>
                  <a:srgbClr val="000000"/>
                </a:solidFill>
                <a:effectLst/>
                <a:latin typeface="宋体" pitchFamily="24"/>
                <a:ea typeface="宋体" pitchFamily="24"/>
                <a:cs typeface="宋体" pitchFamily="24"/>
              </a:rPr>
              <a:t>；</a:t>
            </a:r>
          </a:p>
        </p:txBody>
      </p:sp>
      <p:sp>
        <p:nvSpPr>
          <p:cNvPr id="14396" name="yt_shape_14396"/>
          <p:cNvSpPr txBox="1"/>
          <p:nvPr/>
        </p:nvSpPr>
        <p:spPr>
          <a:xfrm>
            <a:off x="540000" y="3589287"/>
            <a:ext cx="5232202"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③</a:t>
            </a:r>
            <a:r>
              <a:rPr lang="zh-CN" altLang="zh-CN" sz="2400" b="0" i="0" u="none">
                <a:solidFill>
                  <a:srgbClr val="000000"/>
                </a:solidFill>
                <a:effectLst/>
                <a:latin typeface="Times New Roman" pitchFamily="24"/>
                <a:ea typeface="宋体" pitchFamily="24"/>
                <a:cs typeface="宋体" pitchFamily="24"/>
              </a:rPr>
              <a:t>掷一枚质地均匀的硬币</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正面朝上</a:t>
            </a:r>
            <a:r>
              <a:rPr lang="zh-CN" altLang="zh-CN" sz="2400" b="0" i="0" u="none">
                <a:solidFill>
                  <a:srgbClr val="000000"/>
                </a:solidFill>
                <a:effectLst/>
                <a:latin typeface="宋体" pitchFamily="24"/>
                <a:ea typeface="宋体" pitchFamily="24"/>
                <a:cs typeface="宋体" pitchFamily="24"/>
              </a:rPr>
              <a:t>；</a:t>
            </a:r>
          </a:p>
        </p:txBody>
      </p:sp>
      <p:sp>
        <p:nvSpPr>
          <p:cNvPr id="14397" name="yt_shape_14397"/>
          <p:cNvSpPr txBox="1"/>
          <p:nvPr/>
        </p:nvSpPr>
        <p:spPr>
          <a:xfrm>
            <a:off x="540000" y="4052111"/>
            <a:ext cx="1846659"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④</a:t>
            </a:r>
            <a:r>
              <a:rPr lang="en-US" altLang="zh-CN" sz="2400" b="0" i="1" u="none">
                <a:solidFill>
                  <a:srgbClr val="000000"/>
                </a:solidFill>
                <a:effectLst/>
                <a:latin typeface="Times New Roman" pitchFamily="24"/>
                <a:ea typeface="Times New Roman" pitchFamily="24"/>
                <a:cs typeface="宋体" pitchFamily="24"/>
              </a:rPr>
              <a:t>π</a:t>
            </a:r>
            <a:r>
              <a:rPr lang="zh-CN" altLang="zh-CN" sz="2400" b="0" i="0" u="none">
                <a:solidFill>
                  <a:srgbClr val="000000"/>
                </a:solidFill>
                <a:effectLst/>
                <a:latin typeface="Times New Roman" pitchFamily="24"/>
                <a:ea typeface="宋体" pitchFamily="24"/>
                <a:cs typeface="宋体" pitchFamily="24"/>
              </a:rPr>
              <a:t>是无理数</a:t>
            </a:r>
            <a:r>
              <a:rPr lang="en-US" altLang="zh-CN" sz="2400" b="0" i="0" u="none">
                <a:solidFill>
                  <a:srgbClr val="000000"/>
                </a:solidFill>
                <a:effectLst/>
                <a:latin typeface="宋体" pitchFamily="24"/>
                <a:ea typeface="宋体" pitchFamily="24"/>
                <a:cs typeface="宋体" pitchFamily="24"/>
              </a:rPr>
              <a:t>.</a:t>
            </a:r>
          </a:p>
        </p:txBody>
      </p:sp>
      <p:graphicFrame>
        <p:nvGraphicFramePr>
          <p:cNvPr id="14398" name="yt_table_14398"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65352532"/>
              </p:ext>
            </p:extLst>
          </p:nvPr>
        </p:nvGraphicFramePr>
        <p:xfrm>
          <a:off x="540000" y="4531414"/>
          <a:ext cx="8419466" cy="424371"/>
        </p:xfrm>
        <a:graphic>
          <a:graphicData uri="http://schemas.openxmlformats.org/drawingml/2006/table">
            <a:tbl>
              <a:tblPr/>
              <a:tblGrid>
                <a:gridCol w="2346643">
                  <a:extLst>
                    <a:ext uri="{9D8B030D-6E8A-4147-A177-3AD203B41FA5}">
                      <a16:colId xmlns:a16="http://schemas.microsoft.com/office/drawing/2014/main" val="10618"/>
                    </a:ext>
                  </a:extLst>
                </a:gridCol>
                <a:gridCol w="2329180">
                  <a:extLst>
                    <a:ext uri="{9D8B030D-6E8A-4147-A177-3AD203B41FA5}">
                      <a16:colId xmlns:a16="http://schemas.microsoft.com/office/drawing/2014/main" val="10619"/>
                    </a:ext>
                  </a:extLst>
                </a:gridCol>
                <a:gridCol w="2329180">
                  <a:extLst>
                    <a:ext uri="{9D8B030D-6E8A-4147-A177-3AD203B41FA5}">
                      <a16:colId xmlns:a16="http://schemas.microsoft.com/office/drawing/2014/main" val="10620"/>
                    </a:ext>
                  </a:extLst>
                </a:gridCol>
                <a:gridCol w="1414463">
                  <a:extLst>
                    <a:ext uri="{9D8B030D-6E8A-4147-A177-3AD203B41FA5}">
                      <a16:colId xmlns:a16="http://schemas.microsoft.com/office/drawing/2014/main" val="1062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0"/>
                  </a:ext>
                </a:extLst>
              </a:tr>
            </a:tbl>
          </a:graphicData>
        </a:graphic>
      </p:graphicFrame>
      <p:pic>
        <p:nvPicPr>
          <p:cNvPr id="3" name="yt_shape_1683887727049">
            <a:extLst>
              <a:ext uri="{FF2B5EF4-FFF2-40B4-BE49-F238E27FC236}">
                <a16:creationId xmlns:a16="http://schemas.microsoft.com/office/drawing/2014/main" id="{FDBE5070-8CA5-3D09-2A12-53DEF6982F07}"/>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30553"/>
            <a:ext cx="4102164" cy="652125"/>
          </a:xfrm>
          <a:prstGeom prst="rect">
            <a:avLst/>
          </a:prstGeom>
        </p:spPr>
      </p:pic>
      <p:pic>
        <p:nvPicPr>
          <p:cNvPr id="5" name="yt_shape_1683887727065">
            <a:extLst>
              <a:ext uri="{FF2B5EF4-FFF2-40B4-BE49-F238E27FC236}">
                <a16:creationId xmlns:a16="http://schemas.microsoft.com/office/drawing/2014/main" id="{0EB1648C-C46A-498E-3D1B-03E84909479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1710281"/>
            <a:ext cx="1346264" cy="363178"/>
          </a:xfrm>
          <a:prstGeom prst="rect">
            <a:avLst/>
          </a:prstGeom>
        </p:spPr>
      </p:pic>
      <p:sp>
        <p:nvSpPr>
          <p:cNvPr id="2" name="文本框 1">
            <a:extLst>
              <a:ext uri="{FF2B5EF4-FFF2-40B4-BE49-F238E27FC236}">
                <a16:creationId xmlns:a16="http://schemas.microsoft.com/office/drawing/2014/main" id="{DCEB2355-F02E-3EBA-6A03-2178A7ADF91D}"/>
              </a:ext>
            </a:extLst>
          </p:cNvPr>
          <p:cNvSpPr txBox="1"/>
          <p:nvPr/>
        </p:nvSpPr>
        <p:spPr>
          <a:xfrm>
            <a:off x="7460389" y="212105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00" name="yt_shape_14400"/>
          <p:cNvSpPr txBox="1"/>
          <p:nvPr/>
        </p:nvSpPr>
        <p:spPr>
          <a:xfrm>
            <a:off x="540000" y="900000"/>
            <a:ext cx="576279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下列事件中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是必然事件的是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4401" name="yt_table_14401"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140859525"/>
              </p:ext>
            </p:extLst>
          </p:nvPr>
        </p:nvGraphicFramePr>
        <p:xfrm>
          <a:off x="540000" y="1531667"/>
          <a:ext cx="7053264" cy="1697484"/>
        </p:xfrm>
        <a:graphic>
          <a:graphicData uri="http://schemas.openxmlformats.org/drawingml/2006/table">
            <a:tbl>
              <a:tblPr/>
              <a:tblGrid>
                <a:gridCol w="7053264">
                  <a:extLst>
                    <a:ext uri="{9D8B030D-6E8A-4147-A177-3AD203B41FA5}">
                      <a16:colId xmlns:a16="http://schemas.microsoft.com/office/drawing/2014/main" val="1062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射击运动员射击一次</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命中靶心</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掷一次骰子</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向上一面的点数是</a:t>
                      </a:r>
                      <a:r>
                        <a:rPr lang="en-US" altLang="zh-CN" sz="2400" b="0" i="0" u="none">
                          <a:solidFill>
                            <a:srgbClr val="000000"/>
                          </a:solidFill>
                          <a:effectLst/>
                          <a:latin typeface="Times New Roman" pitchFamily="24"/>
                          <a:ea typeface="Times New Roman" pitchFamily="24"/>
                          <a:cs typeface="宋体"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2"/>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任意买一张电影票</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座位号是</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的倍数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3"/>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从一个只装有红球的盒子里摸出一个球是红球</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4"/>
                  </a:ext>
                </a:extLst>
              </a:tr>
            </a:tbl>
          </a:graphicData>
        </a:graphic>
      </p:graphicFrame>
      <p:sp>
        <p:nvSpPr>
          <p:cNvPr id="14403" name="yt_shape_14403"/>
          <p:cNvSpPr txBox="1"/>
          <p:nvPr/>
        </p:nvSpPr>
        <p:spPr>
          <a:xfrm>
            <a:off x="540000" y="3279564"/>
            <a:ext cx="961000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武汉市中考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彩民李大叔购买</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张彩票中奖</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这个事件是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4404" name="yt_table_14404"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33397813"/>
              </p:ext>
            </p:extLst>
          </p:nvPr>
        </p:nvGraphicFramePr>
        <p:xfrm>
          <a:off x="540000" y="3911231"/>
          <a:ext cx="5859780" cy="848742"/>
        </p:xfrm>
        <a:graphic>
          <a:graphicData uri="http://schemas.openxmlformats.org/drawingml/2006/table">
            <a:tbl>
              <a:tblPr/>
              <a:tblGrid>
                <a:gridCol w="3395980">
                  <a:extLst>
                    <a:ext uri="{9D8B030D-6E8A-4147-A177-3AD203B41FA5}">
                      <a16:colId xmlns:a16="http://schemas.microsoft.com/office/drawing/2014/main" val="10623"/>
                    </a:ext>
                  </a:extLst>
                </a:gridCol>
                <a:gridCol w="2463800">
                  <a:extLst>
                    <a:ext uri="{9D8B030D-6E8A-4147-A177-3AD203B41FA5}">
                      <a16:colId xmlns:a16="http://schemas.microsoft.com/office/drawing/2014/main" val="1062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必然事件</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确定性事件</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不可能事件</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随机事件</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6"/>
                  </a:ext>
                </a:extLst>
              </a:tr>
            </a:tbl>
          </a:graphicData>
        </a:graphic>
      </p:graphicFrame>
      <p:sp>
        <p:nvSpPr>
          <p:cNvPr id="14406" name="yt_shape_14406"/>
          <p:cNvSpPr txBox="1"/>
          <p:nvPr/>
        </p:nvSpPr>
        <p:spPr>
          <a:xfrm>
            <a:off x="540000" y="4810573"/>
            <a:ext cx="976389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扬州市中考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下列成语所描述的事件属于不可能事件的是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4407" name="yt_table_14407"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09410061"/>
              </p:ext>
            </p:extLst>
          </p:nvPr>
        </p:nvGraphicFramePr>
        <p:xfrm>
          <a:off x="540000" y="5442240"/>
          <a:ext cx="5572443" cy="848742"/>
        </p:xfrm>
        <a:graphic>
          <a:graphicData uri="http://schemas.openxmlformats.org/drawingml/2006/table">
            <a:tbl>
              <a:tblPr/>
              <a:tblGrid>
                <a:gridCol w="3395980">
                  <a:extLst>
                    <a:ext uri="{9D8B030D-6E8A-4147-A177-3AD203B41FA5}">
                      <a16:colId xmlns:a16="http://schemas.microsoft.com/office/drawing/2014/main" val="10625"/>
                    </a:ext>
                  </a:extLst>
                </a:gridCol>
                <a:gridCol w="2176463">
                  <a:extLst>
                    <a:ext uri="{9D8B030D-6E8A-4147-A177-3AD203B41FA5}">
                      <a16:colId xmlns:a16="http://schemas.microsoft.com/office/drawing/2014/main" val="1062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水落石出</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水涨船高</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水滴石穿</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水中捞月</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8"/>
                  </a:ext>
                </a:extLst>
              </a:tr>
            </a:tbl>
          </a:graphicData>
        </a:graphic>
      </p:graphicFrame>
      <p:sp>
        <p:nvSpPr>
          <p:cNvPr id="2" name="文本框 1">
            <a:extLst>
              <a:ext uri="{FF2B5EF4-FFF2-40B4-BE49-F238E27FC236}">
                <a16:creationId xmlns:a16="http://schemas.microsoft.com/office/drawing/2014/main" id="{7CBE411D-8599-3377-E4AD-B2C94BDA026F}"/>
              </a:ext>
            </a:extLst>
          </p:cNvPr>
          <p:cNvSpPr txBox="1"/>
          <p:nvPr/>
        </p:nvSpPr>
        <p:spPr>
          <a:xfrm>
            <a:off x="5326789" y="85319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3" name="文本框 2">
            <a:extLst>
              <a:ext uri="{FF2B5EF4-FFF2-40B4-BE49-F238E27FC236}">
                <a16:creationId xmlns:a16="http://schemas.microsoft.com/office/drawing/2014/main" id="{6A1F9700-E08F-8496-779C-B779E22DCD62}"/>
              </a:ext>
            </a:extLst>
          </p:cNvPr>
          <p:cNvSpPr txBox="1"/>
          <p:nvPr/>
        </p:nvSpPr>
        <p:spPr>
          <a:xfrm>
            <a:off x="9136789" y="323275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4" name="文本框 3">
            <a:extLst>
              <a:ext uri="{FF2B5EF4-FFF2-40B4-BE49-F238E27FC236}">
                <a16:creationId xmlns:a16="http://schemas.microsoft.com/office/drawing/2014/main" id="{5602CBBC-14E8-9301-93FC-4CAD71F48B0C}"/>
              </a:ext>
            </a:extLst>
          </p:cNvPr>
          <p:cNvSpPr txBox="1"/>
          <p:nvPr/>
        </p:nvSpPr>
        <p:spPr>
          <a:xfrm>
            <a:off x="9289189" y="476376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09" name="yt_shape_14409"/>
          <p:cNvSpPr txBox="1"/>
          <p:nvPr/>
        </p:nvSpPr>
        <p:spPr>
          <a:xfrm>
            <a:off x="540000" y="900000"/>
            <a:ext cx="6463308" cy="2829172"/>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下列事件</a:t>
            </a:r>
            <a:r>
              <a:rPr lang="zh-CN" altLang="zh-CN" sz="2400" b="0" i="0" u="none">
                <a:solidFill>
                  <a:srgbClr val="00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随意翻到一本书的某页</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这页的页码是奇数</a:t>
            </a:r>
            <a:r>
              <a:rPr lang="zh-CN" altLang="zh-CN" sz="2400" b="0" i="0" u="none">
                <a:solidFill>
                  <a:srgbClr val="00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测得某天的最高气温是</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③</a:t>
            </a:r>
            <a:r>
              <a:rPr lang="zh-CN" altLang="zh-CN" sz="2400" b="0" i="0" u="none">
                <a:solidFill>
                  <a:srgbClr val="000000"/>
                </a:solidFill>
                <a:effectLst/>
                <a:latin typeface="Times New Roman" pitchFamily="24"/>
                <a:ea typeface="宋体" pitchFamily="24"/>
                <a:cs typeface="宋体" pitchFamily="24"/>
              </a:rPr>
              <a:t>掷一次骰子</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向上一面的数字是</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④</a:t>
            </a:r>
            <a:r>
              <a:rPr lang="zh-CN" altLang="zh-CN" sz="2400" b="0" i="0" u="none">
                <a:solidFill>
                  <a:srgbClr val="000000"/>
                </a:solidFill>
                <a:effectLst/>
                <a:latin typeface="Times New Roman" pitchFamily="24"/>
                <a:ea typeface="宋体" pitchFamily="24"/>
                <a:cs typeface="宋体" pitchFamily="24"/>
              </a:rPr>
              <a:t>度量四边形的内角和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结果是</a:t>
            </a:r>
            <a:r>
              <a:rPr lang="en-US" altLang="zh-CN" sz="2400" b="0" i="0" u="none">
                <a:solidFill>
                  <a:srgbClr val="000000"/>
                </a:solidFill>
                <a:effectLst/>
                <a:latin typeface="Times New Roman" pitchFamily="24"/>
                <a:ea typeface="Times New Roman" pitchFamily="24"/>
                <a:cs typeface="宋体" pitchFamily="24"/>
              </a:rPr>
              <a:t>360</a:t>
            </a:r>
            <a:r>
              <a:rPr lang="en-US" altLang="zh-CN" sz="2400" b="0" i="0" u="none">
                <a:solidFill>
                  <a:srgbClr val="00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其中是随机事件的是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①③</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填序号</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F5E10DAA-1F25-C4CD-CD8C-7B7C7BBEC67D}"/>
              </a:ext>
            </a:extLst>
          </p:cNvPr>
          <p:cNvSpPr txBox="1"/>
          <p:nvPr/>
        </p:nvSpPr>
        <p:spPr>
          <a:xfrm>
            <a:off x="3497989" y="3230634"/>
            <a:ext cx="10944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①③</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15" name="yt_shape_14415"/>
          <p:cNvSpPr txBox="1"/>
          <p:nvPr/>
        </p:nvSpPr>
        <p:spPr>
          <a:xfrm>
            <a:off x="540000" y="900000"/>
            <a:ext cx="923329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下列问题哪些是必然事件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哪些是不可能事件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哪些是随机事件</a:t>
            </a:r>
            <a:r>
              <a:rPr lang="zh-CN" altLang="zh-CN" sz="2400" b="0" i="0" u="none">
                <a:solidFill>
                  <a:srgbClr val="000000"/>
                </a:solidFill>
                <a:effectLst/>
                <a:latin typeface="宋体" pitchFamily="24"/>
                <a:ea typeface="宋体" pitchFamily="24"/>
                <a:cs typeface="宋体" pitchFamily="24"/>
              </a:rPr>
              <a:t>？</a:t>
            </a:r>
          </a:p>
        </p:txBody>
      </p:sp>
      <p:sp>
        <p:nvSpPr>
          <p:cNvPr id="14416" name="yt_shape_14416"/>
          <p:cNvSpPr txBox="1"/>
          <p:nvPr/>
        </p:nvSpPr>
        <p:spPr>
          <a:xfrm>
            <a:off x="540000" y="1379303"/>
            <a:ext cx="323165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太阳从西边落山</a:t>
            </a:r>
            <a:r>
              <a:rPr lang="zh-CN" altLang="zh-CN" sz="2400" b="0" i="0" u="none">
                <a:solidFill>
                  <a:srgbClr val="000000"/>
                </a:solidFill>
                <a:effectLst/>
                <a:latin typeface="宋体" pitchFamily="24"/>
                <a:ea typeface="宋体" pitchFamily="24"/>
                <a:cs typeface="宋体" pitchFamily="24"/>
              </a:rPr>
              <a:t>；</a:t>
            </a:r>
          </a:p>
        </p:txBody>
      </p:sp>
      <p:sp>
        <p:nvSpPr>
          <p:cNvPr id="14417" name="yt_shape_14417"/>
          <p:cNvSpPr txBox="1"/>
          <p:nvPr/>
        </p:nvSpPr>
        <p:spPr>
          <a:xfrm>
            <a:off x="540000" y="1858606"/>
            <a:ext cx="574516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其中</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都是实数</a:t>
            </a:r>
            <a:r>
              <a:rPr lang="zh-CN" altLang="zh-CN" sz="2400" b="0" i="0" u="none">
                <a:solidFill>
                  <a:srgbClr val="000000"/>
                </a:solidFill>
                <a:effectLst/>
                <a:latin typeface="宋体" pitchFamily="24"/>
                <a:ea typeface="宋体" pitchFamily="24"/>
                <a:cs typeface="宋体" pitchFamily="24"/>
              </a:rPr>
              <a:t>）；</a:t>
            </a:r>
          </a:p>
        </p:txBody>
      </p:sp>
      <p:sp>
        <p:nvSpPr>
          <p:cNvPr id="14418" name="yt_shape_14418"/>
          <p:cNvSpPr txBox="1"/>
          <p:nvPr/>
        </p:nvSpPr>
        <p:spPr>
          <a:xfrm>
            <a:off x="540000" y="2337909"/>
            <a:ext cx="261610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水往低处流</a:t>
            </a:r>
            <a:r>
              <a:rPr lang="zh-CN" altLang="zh-CN" sz="2400" b="0" i="0" u="none">
                <a:solidFill>
                  <a:srgbClr val="000000"/>
                </a:solidFill>
                <a:effectLst/>
                <a:latin typeface="宋体" pitchFamily="24"/>
                <a:ea typeface="宋体" pitchFamily="24"/>
                <a:cs typeface="宋体" pitchFamily="24"/>
              </a:rPr>
              <a:t>；</a:t>
            </a:r>
          </a:p>
        </p:txBody>
      </p:sp>
      <p:sp>
        <p:nvSpPr>
          <p:cNvPr id="14419" name="yt_shape_14419"/>
          <p:cNvSpPr txBox="1"/>
          <p:nvPr/>
        </p:nvSpPr>
        <p:spPr>
          <a:xfrm>
            <a:off x="540000" y="2817212"/>
            <a:ext cx="384720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三个人年龄各不相同</a:t>
            </a:r>
            <a:r>
              <a:rPr lang="zh-CN" altLang="zh-CN" sz="2400" b="0" i="0" u="none">
                <a:solidFill>
                  <a:srgbClr val="000000"/>
                </a:solidFill>
                <a:effectLst/>
                <a:latin typeface="宋体" pitchFamily="24"/>
                <a:ea typeface="宋体" pitchFamily="24"/>
                <a:cs typeface="宋体" pitchFamily="24"/>
              </a:rPr>
              <a:t>；</a:t>
            </a:r>
          </a:p>
        </p:txBody>
      </p:sp>
      <p:sp>
        <p:nvSpPr>
          <p:cNvPr id="14420" name="yt_shape_14420"/>
          <p:cNvSpPr txBox="1"/>
          <p:nvPr/>
        </p:nvSpPr>
        <p:spPr>
          <a:xfrm>
            <a:off x="540000" y="3296515"/>
            <a:ext cx="591508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一元二次方程</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无实数解</a:t>
            </a:r>
            <a:r>
              <a:rPr lang="zh-CN" altLang="zh-CN" sz="2400" b="0" i="0" u="none">
                <a:solidFill>
                  <a:srgbClr val="000000"/>
                </a:solidFill>
                <a:effectLst/>
                <a:latin typeface="宋体" pitchFamily="24"/>
                <a:ea typeface="宋体" pitchFamily="24"/>
                <a:cs typeface="宋体" pitchFamily="24"/>
              </a:rPr>
              <a:t>；</a:t>
            </a:r>
          </a:p>
        </p:txBody>
      </p:sp>
      <p:sp>
        <p:nvSpPr>
          <p:cNvPr id="14421" name="yt_shape_14421"/>
          <p:cNvSpPr txBox="1"/>
          <p:nvPr/>
        </p:nvSpPr>
        <p:spPr>
          <a:xfrm>
            <a:off x="540000" y="3775818"/>
            <a:ext cx="584775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经过有信号灯的十字路口</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遇见红灯</a:t>
            </a:r>
            <a:r>
              <a:rPr lang="en-US" altLang="zh-CN" sz="2400" b="0" i="0" u="none">
                <a:solidFill>
                  <a:srgbClr val="000000"/>
                </a:solidFill>
                <a:effectLst/>
                <a:latin typeface="宋体" pitchFamily="24"/>
                <a:ea typeface="宋体" pitchFamily="24"/>
                <a:cs typeface="宋体" pitchFamily="24"/>
              </a:rPr>
              <a:t>.</a:t>
            </a:r>
          </a:p>
        </p:txBody>
      </p:sp>
      <p:sp>
        <p:nvSpPr>
          <p:cNvPr id="14422" name="yt_shape_14422"/>
          <p:cNvSpPr txBox="1"/>
          <p:nvPr/>
        </p:nvSpPr>
        <p:spPr>
          <a:xfrm>
            <a:off x="540000" y="4255121"/>
            <a:ext cx="523220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是必然事件</a:t>
            </a:r>
            <a:r>
              <a:rPr lang="en-US" altLang="zh-CN" sz="2400" b="0" i="0" u="none">
                <a:solidFill>
                  <a:srgbClr val="FF0000"/>
                </a:solidFill>
                <a:effectLst/>
                <a:latin typeface="宋体" pitchFamily="24"/>
                <a:ea typeface="宋体" pitchFamily="24"/>
                <a:cs typeface="宋体" pitchFamily="24"/>
              </a:rPr>
              <a:t>.</a:t>
            </a:r>
          </a:p>
        </p:txBody>
      </p:sp>
      <p:sp>
        <p:nvSpPr>
          <p:cNvPr id="14423" name="yt_shape_14423"/>
          <p:cNvSpPr txBox="1"/>
          <p:nvPr/>
        </p:nvSpPr>
        <p:spPr>
          <a:xfrm>
            <a:off x="540000" y="4734424"/>
            <a:ext cx="276998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是不可能事件</a:t>
            </a:r>
            <a:r>
              <a:rPr lang="en-US" altLang="zh-CN" sz="2400" b="0" i="0" u="none">
                <a:solidFill>
                  <a:srgbClr val="FF0000"/>
                </a:solidFill>
                <a:effectLst/>
                <a:latin typeface="宋体" pitchFamily="24"/>
                <a:ea typeface="宋体" pitchFamily="24"/>
                <a:cs typeface="宋体" pitchFamily="24"/>
              </a:rPr>
              <a:t>.</a:t>
            </a:r>
          </a:p>
        </p:txBody>
      </p:sp>
      <p:sp>
        <p:nvSpPr>
          <p:cNvPr id="14424" name="yt_shape_14424"/>
          <p:cNvSpPr txBox="1"/>
          <p:nvPr/>
        </p:nvSpPr>
        <p:spPr>
          <a:xfrm>
            <a:off x="540000" y="5213727"/>
            <a:ext cx="353943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是随机事件</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422">
                                            <p:txEl>
                                              <p:pRg st="0" end="0"/>
                                            </p:txEl>
                                          </p:spTgt>
                                        </p:tgtEl>
                                        <p:attrNameLst>
                                          <p:attrName>style.visibility</p:attrName>
                                        </p:attrNameLst>
                                      </p:cBhvr>
                                      <p:to>
                                        <p:strVal val="visible"/>
                                      </p:to>
                                    </p:set>
                                    <p:animEffect transition="in" filter="blinds(horizontal)">
                                      <p:cBhvr>
                                        <p:cTn id="7" dur="500"/>
                                        <p:tgtEl>
                                          <p:spTgt spid="1442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423">
                                            <p:txEl>
                                              <p:pRg st="0" end="0"/>
                                            </p:txEl>
                                          </p:spTgt>
                                        </p:tgtEl>
                                        <p:attrNameLst>
                                          <p:attrName>style.visibility</p:attrName>
                                        </p:attrNameLst>
                                      </p:cBhvr>
                                      <p:to>
                                        <p:strVal val="visible"/>
                                      </p:to>
                                    </p:set>
                                    <p:animEffect transition="in" filter="blinds(horizontal)">
                                      <p:cBhvr>
                                        <p:cTn id="10" dur="500"/>
                                        <p:tgtEl>
                                          <p:spTgt spid="14423">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424">
                                            <p:txEl>
                                              <p:pRg st="0" end="0"/>
                                            </p:txEl>
                                          </p:spTgt>
                                        </p:tgtEl>
                                        <p:attrNameLst>
                                          <p:attrName>style.visibility</p:attrName>
                                        </p:attrNameLst>
                                      </p:cBhvr>
                                      <p:to>
                                        <p:strVal val="visible"/>
                                      </p:to>
                                    </p:set>
                                    <p:animEffect transition="in" filter="blinds(horizontal)">
                                      <p:cBhvr>
                                        <p:cTn id="13" dur="500"/>
                                        <p:tgtEl>
                                          <p:spTgt spid="144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22" grpId="0" build="allAtOnce"/>
      <p:bldP spid="14423" grpId="0" build="allAtOnce"/>
      <p:bldP spid="1442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25" name="yt_shape_14425"/>
          <p:cNvSpPr txBox="1"/>
          <p:nvPr/>
        </p:nvSpPr>
        <p:spPr>
          <a:xfrm>
            <a:off x="540000" y="900000"/>
            <a:ext cx="677108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【易错点】</a:t>
            </a:r>
            <a:r>
              <a:rPr lang="zh-CN" altLang="zh-CN" sz="2400" b="0" i="1" u="none">
                <a:solidFill>
                  <a:srgbClr val="FF0000"/>
                </a:solidFill>
                <a:effectLst/>
                <a:latin typeface="Times New Roman" pitchFamily="24"/>
                <a:ea typeface="宋体" pitchFamily="24"/>
                <a:cs typeface="宋体" pitchFamily="24"/>
              </a:rPr>
              <a:t>　</a:t>
            </a:r>
            <a:r>
              <a:rPr lang="zh-CN" altLang="zh-CN" sz="2400" b="0" i="0" u="none">
                <a:solidFill>
                  <a:srgbClr val="FF0000"/>
                </a:solidFill>
                <a:effectLst/>
                <a:latin typeface="Times New Roman" pitchFamily="24"/>
                <a:ea typeface="黑体" pitchFamily="24"/>
                <a:cs typeface="宋体" pitchFamily="24"/>
              </a:rPr>
              <a:t>对各类事件的定义理解不透彻而出错</a:t>
            </a:r>
          </a:p>
        </p:txBody>
      </p:sp>
      <p:sp>
        <p:nvSpPr>
          <p:cNvPr id="2" name="yt_shape_14426">
            <a:extLst>
              <a:ext uri="{FF2B5EF4-FFF2-40B4-BE49-F238E27FC236}">
                <a16:creationId xmlns:a16="http://schemas.microsoft.com/office/drawing/2014/main" id="{DE980392-2B92-0FA1-48F7-FAA55A471D94}"/>
              </a:ext>
            </a:extLst>
          </p:cNvPr>
          <p:cNvSpPr txBox="1"/>
          <p:nvPr/>
        </p:nvSpPr>
        <p:spPr>
          <a:xfrm>
            <a:off x="540000" y="1389797"/>
            <a:ext cx="483946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下列说法中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正确的有</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sp>
        <p:nvSpPr>
          <p:cNvPr id="3" name="yt_shape_14427">
            <a:extLst>
              <a:ext uri="{FF2B5EF4-FFF2-40B4-BE49-F238E27FC236}">
                <a16:creationId xmlns:a16="http://schemas.microsoft.com/office/drawing/2014/main" id="{FD84BEA7-0E49-CE57-8924-3370748C49DD}"/>
              </a:ext>
            </a:extLst>
          </p:cNvPr>
          <p:cNvSpPr txBox="1"/>
          <p:nvPr/>
        </p:nvSpPr>
        <p:spPr>
          <a:xfrm>
            <a:off x="540000" y="1869100"/>
            <a:ext cx="4308872"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可能性很大的事件必然发生</a:t>
            </a:r>
            <a:r>
              <a:rPr lang="zh-CN" altLang="zh-CN" sz="2400" b="0" i="0" u="none">
                <a:solidFill>
                  <a:srgbClr val="000000"/>
                </a:solidFill>
                <a:effectLst/>
                <a:latin typeface="宋体" pitchFamily="24"/>
                <a:ea typeface="宋体" pitchFamily="24"/>
                <a:cs typeface="宋体" pitchFamily="24"/>
              </a:rPr>
              <a:t>；</a:t>
            </a:r>
          </a:p>
        </p:txBody>
      </p:sp>
      <p:sp>
        <p:nvSpPr>
          <p:cNvPr id="4" name="yt_shape_14428">
            <a:extLst>
              <a:ext uri="{FF2B5EF4-FFF2-40B4-BE49-F238E27FC236}">
                <a16:creationId xmlns:a16="http://schemas.microsoft.com/office/drawing/2014/main" id="{9D66D66C-39EC-F08E-F490-C8197F38ABB6}"/>
              </a:ext>
            </a:extLst>
          </p:cNvPr>
          <p:cNvSpPr txBox="1"/>
          <p:nvPr/>
        </p:nvSpPr>
        <p:spPr>
          <a:xfrm>
            <a:off x="540000" y="2331924"/>
            <a:ext cx="5847755"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几乎不可能发生的事情是不可能发生的</a:t>
            </a:r>
            <a:r>
              <a:rPr lang="zh-CN" altLang="zh-CN" sz="2400" b="0" i="0" u="none">
                <a:solidFill>
                  <a:srgbClr val="000000"/>
                </a:solidFill>
                <a:effectLst/>
                <a:latin typeface="宋体" pitchFamily="24"/>
                <a:ea typeface="宋体" pitchFamily="24"/>
                <a:cs typeface="宋体" pitchFamily="24"/>
              </a:rPr>
              <a:t>；</a:t>
            </a:r>
          </a:p>
        </p:txBody>
      </p:sp>
      <p:sp>
        <p:nvSpPr>
          <p:cNvPr id="5" name="yt_shape_14429">
            <a:extLst>
              <a:ext uri="{FF2B5EF4-FFF2-40B4-BE49-F238E27FC236}">
                <a16:creationId xmlns:a16="http://schemas.microsoft.com/office/drawing/2014/main" id="{0544E2AA-7D45-EBDE-46E3-C0D2343FF35C}"/>
              </a:ext>
            </a:extLst>
          </p:cNvPr>
          <p:cNvSpPr txBox="1"/>
          <p:nvPr/>
        </p:nvSpPr>
        <p:spPr>
          <a:xfrm>
            <a:off x="540000" y="2794748"/>
            <a:ext cx="5539978"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③</a:t>
            </a:r>
            <a:r>
              <a:rPr lang="zh-CN" altLang="zh-CN" sz="2400" b="0" i="0" u="none">
                <a:solidFill>
                  <a:srgbClr val="000000"/>
                </a:solidFill>
                <a:effectLst/>
                <a:latin typeface="Times New Roman" pitchFamily="24"/>
                <a:ea typeface="宋体" pitchFamily="24"/>
                <a:cs typeface="宋体" pitchFamily="24"/>
              </a:rPr>
              <a:t>不可能事件和必然事件都是确定事件</a:t>
            </a:r>
            <a:r>
              <a:rPr lang="zh-CN" altLang="zh-CN" sz="2400" b="0" i="0" u="none">
                <a:solidFill>
                  <a:srgbClr val="000000"/>
                </a:solidFill>
                <a:effectLst/>
                <a:latin typeface="宋体" pitchFamily="24"/>
                <a:ea typeface="宋体" pitchFamily="24"/>
                <a:cs typeface="宋体" pitchFamily="24"/>
              </a:rPr>
              <a:t>；</a:t>
            </a:r>
          </a:p>
        </p:txBody>
      </p:sp>
      <p:sp>
        <p:nvSpPr>
          <p:cNvPr id="6" name="yt_shape_14430">
            <a:extLst>
              <a:ext uri="{FF2B5EF4-FFF2-40B4-BE49-F238E27FC236}">
                <a16:creationId xmlns:a16="http://schemas.microsoft.com/office/drawing/2014/main" id="{CC5448B1-AE88-4841-A741-F27ADB379189}"/>
              </a:ext>
            </a:extLst>
          </p:cNvPr>
          <p:cNvSpPr txBox="1"/>
          <p:nvPr/>
        </p:nvSpPr>
        <p:spPr>
          <a:xfrm>
            <a:off x="540000" y="3257572"/>
            <a:ext cx="7232749"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④</a:t>
            </a:r>
            <a:r>
              <a:rPr lang="zh-CN" altLang="zh-CN" sz="2400" b="0" i="0" u="none">
                <a:solidFill>
                  <a:srgbClr val="000000"/>
                </a:solidFill>
                <a:effectLst/>
                <a:latin typeface="Times New Roman" pitchFamily="24"/>
                <a:ea typeface="宋体" pitchFamily="24"/>
                <a:cs typeface="宋体" pitchFamily="24"/>
              </a:rPr>
              <a:t>如果一件事情不是必然发生的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那么它就不会发生</a:t>
            </a:r>
            <a:r>
              <a:rPr lang="en-US" altLang="zh-CN" sz="2400" b="0" i="0" u="none">
                <a:solidFill>
                  <a:srgbClr val="000000"/>
                </a:solidFill>
                <a:effectLst/>
                <a:latin typeface="宋体" pitchFamily="24"/>
                <a:ea typeface="宋体" pitchFamily="24"/>
                <a:cs typeface="宋体" pitchFamily="24"/>
              </a:rPr>
              <a:t>.</a:t>
            </a:r>
          </a:p>
        </p:txBody>
      </p:sp>
      <p:graphicFrame>
        <p:nvGraphicFramePr>
          <p:cNvPr id="7" name="yt_table_14431" title="H_33.41504">
            <a:extLst>
              <a:ext uri="{FF2B5EF4-FFF2-40B4-BE49-F238E27FC236}">
                <a16:creationId xmlns:a16="http://schemas.microsoft.com/office/drawing/2014/main" id="{41D1BE9D-ED5D-2372-62D7-AA50BBAECB9A}"/>
              </a:ext>
            </a:extLst>
          </p:cNvPr>
          <p:cNvGraphicFramePr>
            <a:graphicFrameLocks noGrp="1"/>
          </p:cNvGraphicFramePr>
          <p:nvPr>
            <p:extLst>
              <p:ext uri="{D42A27DB-BD31-4B8C-83A1-F6EECF244321}">
                <p14:modId xmlns:p14="http://schemas.microsoft.com/office/powerpoint/2010/main" val="2271464223"/>
              </p:ext>
            </p:extLst>
          </p:nvPr>
        </p:nvGraphicFramePr>
        <p:xfrm>
          <a:off x="540000" y="3720396"/>
          <a:ext cx="8419466" cy="424371"/>
        </p:xfrm>
        <a:graphic>
          <a:graphicData uri="http://schemas.openxmlformats.org/drawingml/2006/table">
            <a:tbl>
              <a:tblPr/>
              <a:tblGrid>
                <a:gridCol w="2346643">
                  <a:extLst>
                    <a:ext uri="{9D8B030D-6E8A-4147-A177-3AD203B41FA5}">
                      <a16:colId xmlns:a16="http://schemas.microsoft.com/office/drawing/2014/main" val="10627"/>
                    </a:ext>
                  </a:extLst>
                </a:gridCol>
                <a:gridCol w="2329180">
                  <a:extLst>
                    <a:ext uri="{9D8B030D-6E8A-4147-A177-3AD203B41FA5}">
                      <a16:colId xmlns:a16="http://schemas.microsoft.com/office/drawing/2014/main" val="10628"/>
                    </a:ext>
                  </a:extLst>
                </a:gridCol>
                <a:gridCol w="2329180">
                  <a:extLst>
                    <a:ext uri="{9D8B030D-6E8A-4147-A177-3AD203B41FA5}">
                      <a16:colId xmlns:a16="http://schemas.microsoft.com/office/drawing/2014/main" val="10629"/>
                    </a:ext>
                  </a:extLst>
                </a:gridCol>
                <a:gridCol w="1414463">
                  <a:extLst>
                    <a:ext uri="{9D8B030D-6E8A-4147-A177-3AD203B41FA5}">
                      <a16:colId xmlns:a16="http://schemas.microsoft.com/office/drawing/2014/main" val="1063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9"/>
                  </a:ext>
                </a:extLst>
              </a:tr>
            </a:tbl>
          </a:graphicData>
        </a:graphic>
      </p:graphicFrame>
      <p:sp>
        <p:nvSpPr>
          <p:cNvPr id="8" name="文本框 7">
            <a:extLst>
              <a:ext uri="{FF2B5EF4-FFF2-40B4-BE49-F238E27FC236}">
                <a16:creationId xmlns:a16="http://schemas.microsoft.com/office/drawing/2014/main" id="{3A3E60D8-B42D-76F7-5A21-272A98093D1B}"/>
              </a:ext>
            </a:extLst>
          </p:cNvPr>
          <p:cNvSpPr txBox="1"/>
          <p:nvPr/>
        </p:nvSpPr>
        <p:spPr>
          <a:xfrm>
            <a:off x="4412389" y="134299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33" name="yt_shape_14433"/>
          <p:cNvSpPr txBox="1"/>
          <p:nvPr/>
        </p:nvSpPr>
        <p:spPr>
          <a:xfrm>
            <a:off x="540000" y="900000"/>
            <a:ext cx="4078039" cy="701923"/>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31800">
                <a:noFill/>
                <a:effectLst/>
                <a:latin typeface="NEU-BZ-S92" pitchFamily="38"/>
                <a:ea typeface="宋体" pitchFamily="38"/>
                <a:cs typeface="宋体" pitchFamily="38"/>
                <a:sym typeface="Finished"/>
              </a:rPr>
              <a:t>⁠</a:t>
            </a:r>
            <a:endParaRPr lang="zh-CN" altLang="zh-CN" sz="3850" b="0" i="0" u="none" spc="31800">
              <a:solidFill>
                <a:srgbClr val="1EE3CF"/>
              </a:solidFill>
              <a:effectLst/>
              <a:latin typeface="NEU-BZ-S92" pitchFamily="38"/>
              <a:ea typeface="宋体" pitchFamily="38"/>
              <a:cs typeface="宋体" pitchFamily="38"/>
              <a:sym typeface="Finished"/>
              <a:hlinkClick r:id="" action="ppaction://macro?name={&quot;type&quot;:&quot;ImageText&quot;,&quot;item&quot;:&quot;ImageText&quot;,&quot;path&quot;:&quot;\\ImageTexts\\c62df6d1-60fd-451f-9e2b-514dbfda69c3.png&quot;}"/>
            </a:endParaRPr>
          </a:p>
        </p:txBody>
      </p:sp>
      <p:sp>
        <p:nvSpPr>
          <p:cNvPr id="14434" name="yt_shape_14434"/>
          <p:cNvSpPr txBox="1"/>
          <p:nvPr/>
        </p:nvSpPr>
        <p:spPr>
          <a:xfrm>
            <a:off x="540119" y="165271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周口四中月考</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一个不透明的袋中装有三个球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分别标有</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这三个号码</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这些球除号码外都相同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搅匀后任意摸出一个球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摸出球上的号码小于</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是必然事件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的值可能是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4435" name="yt_table_14435"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12684698"/>
              </p:ext>
            </p:extLst>
          </p:nvPr>
        </p:nvGraphicFramePr>
        <p:xfrm>
          <a:off x="540000" y="3244641"/>
          <a:ext cx="7200266" cy="424371"/>
        </p:xfrm>
        <a:graphic>
          <a:graphicData uri="http://schemas.openxmlformats.org/drawingml/2006/table">
            <a:tbl>
              <a:tblPr/>
              <a:tblGrid>
                <a:gridCol w="2041843">
                  <a:extLst>
                    <a:ext uri="{9D8B030D-6E8A-4147-A177-3AD203B41FA5}">
                      <a16:colId xmlns:a16="http://schemas.microsoft.com/office/drawing/2014/main" val="10631"/>
                    </a:ext>
                  </a:extLst>
                </a:gridCol>
                <a:gridCol w="2024380">
                  <a:extLst>
                    <a:ext uri="{9D8B030D-6E8A-4147-A177-3AD203B41FA5}">
                      <a16:colId xmlns:a16="http://schemas.microsoft.com/office/drawing/2014/main" val="10632"/>
                    </a:ext>
                  </a:extLst>
                </a:gridCol>
                <a:gridCol w="2024380">
                  <a:extLst>
                    <a:ext uri="{9D8B030D-6E8A-4147-A177-3AD203B41FA5}">
                      <a16:colId xmlns:a16="http://schemas.microsoft.com/office/drawing/2014/main" val="10633"/>
                    </a:ext>
                  </a:extLst>
                </a:gridCol>
                <a:gridCol w="1109663">
                  <a:extLst>
                    <a:ext uri="{9D8B030D-6E8A-4147-A177-3AD203B41FA5}">
                      <a16:colId xmlns:a16="http://schemas.microsoft.com/office/drawing/2014/main" val="1063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0"/>
                  </a:ext>
                </a:extLst>
              </a:tr>
            </a:tbl>
          </a:graphicData>
        </a:graphic>
      </p:graphicFrame>
      <p:pic>
        <p:nvPicPr>
          <p:cNvPr id="3" name="yt_shape_1683887727128">
            <a:extLst>
              <a:ext uri="{FF2B5EF4-FFF2-40B4-BE49-F238E27FC236}">
                <a16:creationId xmlns:a16="http://schemas.microsoft.com/office/drawing/2014/main" id="{D063A90E-84E0-660F-C112-BDD840364644}"/>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9931"/>
            <a:ext cx="3911664" cy="635274"/>
          </a:xfrm>
          <a:prstGeom prst="rect">
            <a:avLst/>
          </a:prstGeom>
        </p:spPr>
      </p:pic>
      <p:sp>
        <p:nvSpPr>
          <p:cNvPr id="2" name="文本框 1">
            <a:extLst>
              <a:ext uri="{FF2B5EF4-FFF2-40B4-BE49-F238E27FC236}">
                <a16:creationId xmlns:a16="http://schemas.microsoft.com/office/drawing/2014/main" id="{13ACA85A-18C8-C305-B668-D0EEFE8F5C25}"/>
              </a:ext>
            </a:extLst>
          </p:cNvPr>
          <p:cNvSpPr txBox="1"/>
          <p:nvPr/>
        </p:nvSpPr>
        <p:spPr>
          <a:xfrm>
            <a:off x="4547446" y="255688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graphicFrame>
        <p:nvGraphicFramePr>
          <p:cNvPr id="14438" name="yt_table_14438" title="H_118.960075">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84735253"/>
              </p:ext>
            </p:extLst>
          </p:nvPr>
        </p:nvGraphicFramePr>
        <p:xfrm>
          <a:off x="536253" y="1918207"/>
          <a:ext cx="11111998" cy="1510793"/>
        </p:xfrm>
        <a:graphic>
          <a:graphicData uri="http://schemas.openxmlformats.org/drawingml/2006/table">
            <a:tbl>
              <a:tblPr>
                <a:tableStyleId>{5940675A-B579-460E-94D1-54222C63F5DA}</a:tableStyleId>
              </a:tblPr>
              <a:tblGrid>
                <a:gridCol w="2564731">
                  <a:extLst>
                    <a:ext uri="{9D8B030D-6E8A-4147-A177-3AD203B41FA5}">
                      <a16:colId xmlns:a16="http://schemas.microsoft.com/office/drawing/2014/main" val="20000"/>
                    </a:ext>
                  </a:extLst>
                </a:gridCol>
                <a:gridCol w="2849089">
                  <a:extLst>
                    <a:ext uri="{9D8B030D-6E8A-4147-A177-3AD203B41FA5}">
                      <a16:colId xmlns:a16="http://schemas.microsoft.com/office/drawing/2014/main" val="20001"/>
                    </a:ext>
                  </a:extLst>
                </a:gridCol>
                <a:gridCol w="2849089">
                  <a:extLst>
                    <a:ext uri="{9D8B030D-6E8A-4147-A177-3AD203B41FA5}">
                      <a16:colId xmlns:a16="http://schemas.microsoft.com/office/drawing/2014/main" val="20002"/>
                    </a:ext>
                  </a:extLst>
                </a:gridCol>
                <a:gridCol w="2849089">
                  <a:extLst>
                    <a:ext uri="{9D8B030D-6E8A-4147-A177-3AD203B41FA5}">
                      <a16:colId xmlns:a16="http://schemas.microsoft.com/office/drawing/2014/main" val="20003"/>
                    </a:ext>
                  </a:extLst>
                </a:gridCol>
              </a:tblGrid>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布袋编号</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布袋中球的颜色和数量</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个绿球</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个黄球</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个红球</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个绿球</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个黄球</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个红球</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个绿球</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个黄球</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4440" name="yt_shape_14440"/>
          <p:cNvSpPr txBox="1"/>
          <p:nvPr/>
        </p:nvSpPr>
        <p:spPr>
          <a:xfrm>
            <a:off x="532505" y="3429000"/>
            <a:ext cx="9848850" cy="41203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在下列事件中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哪些是随机事件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哪些是不可能事件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哪些是必然事件</a:t>
            </a:r>
            <a:r>
              <a:rPr lang="zh-CN" altLang="zh-CN" sz="2400" b="0" i="0" u="none">
                <a:solidFill>
                  <a:srgbClr val="000000"/>
                </a:solidFill>
                <a:effectLst/>
                <a:latin typeface="宋体" pitchFamily="24"/>
                <a:ea typeface="宋体" pitchFamily="24"/>
                <a:cs typeface="宋体" pitchFamily="24"/>
              </a:rPr>
              <a:t>？</a:t>
            </a:r>
          </a:p>
        </p:txBody>
      </p:sp>
      <p:sp>
        <p:nvSpPr>
          <p:cNvPr id="14441" name="yt_shape_14441"/>
          <p:cNvSpPr txBox="1"/>
          <p:nvPr/>
        </p:nvSpPr>
        <p:spPr>
          <a:xfrm>
            <a:off x="532505" y="3891824"/>
            <a:ext cx="8617744"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随机从第一个布袋中摸出一个球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该球是黄球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绿球或红球</a:t>
            </a:r>
            <a:r>
              <a:rPr lang="zh-CN" altLang="zh-CN" sz="2400" b="0" i="0" u="none">
                <a:solidFill>
                  <a:srgbClr val="000000"/>
                </a:solidFill>
                <a:effectLst/>
                <a:latin typeface="宋体" pitchFamily="24"/>
                <a:ea typeface="宋体" pitchFamily="24"/>
                <a:cs typeface="宋体" pitchFamily="24"/>
              </a:rPr>
              <a:t>；</a:t>
            </a:r>
          </a:p>
        </p:txBody>
      </p:sp>
      <p:sp>
        <p:nvSpPr>
          <p:cNvPr id="14442" name="yt_shape_14442"/>
          <p:cNvSpPr txBox="1"/>
          <p:nvPr/>
        </p:nvSpPr>
        <p:spPr>
          <a:xfrm>
            <a:off x="532505" y="4354648"/>
            <a:ext cx="9233297"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随机从第二个布袋中摸出两个球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两个球中至少有一个不是绿球</a:t>
            </a:r>
            <a:r>
              <a:rPr lang="zh-CN" altLang="zh-CN" sz="2400" b="0" i="0" u="none">
                <a:solidFill>
                  <a:srgbClr val="000000"/>
                </a:solidFill>
                <a:effectLst/>
                <a:latin typeface="宋体" pitchFamily="24"/>
                <a:ea typeface="宋体" pitchFamily="24"/>
                <a:cs typeface="宋体" pitchFamily="24"/>
              </a:rPr>
              <a:t>；</a:t>
            </a:r>
          </a:p>
        </p:txBody>
      </p:sp>
      <p:sp>
        <p:nvSpPr>
          <p:cNvPr id="14443" name="yt_shape_14443"/>
          <p:cNvSpPr txBox="1"/>
          <p:nvPr/>
        </p:nvSpPr>
        <p:spPr>
          <a:xfrm>
            <a:off x="532505" y="4817472"/>
            <a:ext cx="7078861"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③</a:t>
            </a:r>
            <a:r>
              <a:rPr lang="zh-CN" altLang="zh-CN" sz="2400" b="0" i="0" u="none">
                <a:solidFill>
                  <a:srgbClr val="000000"/>
                </a:solidFill>
                <a:effectLst/>
                <a:latin typeface="Times New Roman" pitchFamily="24"/>
                <a:ea typeface="宋体" pitchFamily="24"/>
                <a:cs typeface="宋体" pitchFamily="24"/>
              </a:rPr>
              <a:t>随机从第三个布袋中摸出一个球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该球是红色的</a:t>
            </a:r>
            <a:r>
              <a:rPr lang="zh-CN" altLang="zh-CN" sz="2400" b="0" i="0" u="none">
                <a:solidFill>
                  <a:srgbClr val="000000"/>
                </a:solidFill>
                <a:effectLst/>
                <a:latin typeface="宋体" pitchFamily="24"/>
                <a:ea typeface="宋体" pitchFamily="24"/>
                <a:cs typeface="宋体" pitchFamily="24"/>
              </a:rPr>
              <a:t>；</a:t>
            </a:r>
          </a:p>
        </p:txBody>
      </p:sp>
      <p:sp>
        <p:nvSpPr>
          <p:cNvPr id="14444" name="yt_shape_14444"/>
          <p:cNvSpPr txBox="1"/>
          <p:nvPr/>
        </p:nvSpPr>
        <p:spPr>
          <a:xfrm>
            <a:off x="532505" y="5280296"/>
            <a:ext cx="9694962"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④</a:t>
            </a:r>
            <a:r>
              <a:rPr lang="zh-CN" altLang="zh-CN" sz="2400" b="0" i="0" u="none">
                <a:solidFill>
                  <a:srgbClr val="000000"/>
                </a:solidFill>
                <a:effectLst/>
                <a:latin typeface="Times New Roman" pitchFamily="24"/>
                <a:ea typeface="宋体" pitchFamily="24"/>
                <a:cs typeface="宋体" pitchFamily="24"/>
              </a:rPr>
              <a:t>随机从第一个布袋和第二个布袋中各摸出一个球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两个球的颜色一致</a:t>
            </a:r>
            <a:r>
              <a:rPr lang="en-US" altLang="zh-CN" sz="2400" b="0" i="0" u="none">
                <a:solidFill>
                  <a:srgbClr val="000000"/>
                </a:solidFill>
                <a:effectLst/>
                <a:latin typeface="宋体" pitchFamily="24"/>
                <a:ea typeface="宋体" pitchFamily="24"/>
                <a:cs typeface="宋体" pitchFamily="24"/>
              </a:rPr>
              <a:t>.</a:t>
            </a:r>
          </a:p>
        </p:txBody>
      </p:sp>
      <p:sp>
        <p:nvSpPr>
          <p:cNvPr id="14445" name="yt_shape_14445"/>
          <p:cNvSpPr txBox="1"/>
          <p:nvPr/>
        </p:nvSpPr>
        <p:spPr>
          <a:xfrm>
            <a:off x="532505" y="5743120"/>
            <a:ext cx="7540526" cy="41203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④</a:t>
            </a:r>
            <a:r>
              <a:rPr lang="zh-CN" altLang="zh-CN" sz="2400" b="0" i="0" u="none">
                <a:solidFill>
                  <a:srgbClr val="FF0000"/>
                </a:solidFill>
                <a:effectLst/>
                <a:latin typeface="Times New Roman" pitchFamily="24"/>
                <a:ea typeface="黑体" pitchFamily="24"/>
                <a:cs typeface="宋体" pitchFamily="24"/>
              </a:rPr>
              <a:t>是随机事件</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③</a:t>
            </a:r>
            <a:r>
              <a:rPr lang="zh-CN" altLang="zh-CN" sz="2400" b="0" i="0" u="none">
                <a:solidFill>
                  <a:srgbClr val="FF0000"/>
                </a:solidFill>
                <a:effectLst/>
                <a:latin typeface="Times New Roman" pitchFamily="24"/>
                <a:ea typeface="黑体" pitchFamily="24"/>
                <a:cs typeface="宋体" pitchFamily="24"/>
              </a:rPr>
              <a:t>是不可能事件</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①②</a:t>
            </a:r>
            <a:r>
              <a:rPr lang="zh-CN" altLang="zh-CN" sz="2400" b="0" i="0" u="none">
                <a:solidFill>
                  <a:srgbClr val="FF0000"/>
                </a:solidFill>
                <a:effectLst/>
                <a:latin typeface="Times New Roman" pitchFamily="24"/>
                <a:ea typeface="黑体" pitchFamily="24"/>
                <a:cs typeface="宋体" pitchFamily="24"/>
              </a:rPr>
              <a:t>是必然事件</a:t>
            </a:r>
            <a:r>
              <a:rPr lang="en-US" altLang="zh-CN" sz="2400" b="0" i="0" u="none">
                <a:solidFill>
                  <a:srgbClr val="FF0000"/>
                </a:solidFill>
                <a:effectLst/>
                <a:latin typeface="宋体" pitchFamily="24"/>
                <a:ea typeface="宋体" pitchFamily="24"/>
                <a:cs typeface="宋体" pitchFamily="24"/>
              </a:rPr>
              <a:t>.</a:t>
            </a:r>
          </a:p>
        </p:txBody>
      </p:sp>
      <p:sp>
        <p:nvSpPr>
          <p:cNvPr id="2" name="yt_shape_14437">
            <a:extLst>
              <a:ext uri="{FF2B5EF4-FFF2-40B4-BE49-F238E27FC236}">
                <a16:creationId xmlns:a16="http://schemas.microsoft.com/office/drawing/2014/main" id="{7538DDA1-8641-8E9F-4F2C-16B095E96648}"/>
              </a:ext>
            </a:extLst>
          </p:cNvPr>
          <p:cNvSpPr txBox="1"/>
          <p:nvPr/>
        </p:nvSpPr>
        <p:spPr>
          <a:xfrm>
            <a:off x="536253" y="871093"/>
            <a:ext cx="11111999" cy="89216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核心素养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数据观念</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在三个不透明的布袋中分别放入一些除颜色不同外其他都相同的球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并摇匀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具体放法如下表</a:t>
            </a:r>
            <a:r>
              <a:rPr lang="zh-CN" altLang="zh-CN" sz="2400" b="0" i="0" u="none">
                <a:solidFill>
                  <a:srgbClr val="00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445">
                                            <p:txEl>
                                              <p:pRg st="0" end="0"/>
                                            </p:txEl>
                                          </p:spTgt>
                                        </p:tgtEl>
                                        <p:attrNameLst>
                                          <p:attrName>style.visibility</p:attrName>
                                        </p:attrNameLst>
                                      </p:cBhvr>
                                      <p:to>
                                        <p:strVal val="visible"/>
                                      </p:to>
                                    </p:set>
                                    <p:animEffect transition="in" filter="blinds(horizontal)">
                                      <p:cBhvr>
                                        <p:cTn id="7" dur="500"/>
                                        <p:tgtEl>
                                          <p:spTgt spid="144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46" name="yt_shape_14446"/>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NEU-BZ-S92" pitchFamily="39"/>
                <a:ea typeface="宋体" pitchFamily="39"/>
                <a:cs typeface="宋体" pitchFamily="39"/>
                <a:sym typeface="Finished"/>
              </a:rPr>
              <a:t>⁠</a:t>
            </a:r>
            <a:endParaRPr lang="zh-CN" altLang="zh-CN" sz="3900" b="0" i="0" u="none" spc="33200">
              <a:solidFill>
                <a:srgbClr val="1EE3CF"/>
              </a:solidFill>
              <a:effectLst/>
              <a:latin typeface="NEU-BZ-S92" pitchFamily="39"/>
              <a:ea typeface="宋体" pitchFamily="39"/>
              <a:cs typeface="宋体" pitchFamily="39"/>
              <a:sym typeface="Finished"/>
              <a:hlinkClick r:id="" action="ppaction://macro?name={&quot;type&quot;:&quot;ImageText&quot;,&quot;item&quot;:&quot;ImageText&quot;,&quot;path&quot;:&quot;\\ImageTexts\\c7fec57d-c41d-4412-bdd1-e32c1469cb5a.png&quot;}"/>
            </a:endParaRPr>
          </a:p>
        </p:txBody>
      </p:sp>
      <p:sp>
        <p:nvSpPr>
          <p:cNvPr id="14447" name="yt_shape_14447"/>
          <p:cNvSpPr txBox="1"/>
          <p:nvPr/>
        </p:nvSpPr>
        <p:spPr>
          <a:xfrm>
            <a:off x="540119" y="166181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九年级八班从三名男生</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含小强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和五名女生中选四名学生参加学校举行的</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中华古诗文朗诵大赛</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规定女生选</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名</a:t>
            </a:r>
            <a:r>
              <a:rPr lang="en-US" altLang="zh-CN" sz="2400" b="0" i="0" u="none">
                <a:solidFill>
                  <a:srgbClr val="000000"/>
                </a:solidFill>
                <a:effectLst/>
                <a:latin typeface="宋体" pitchFamily="24"/>
                <a:ea typeface="宋体" pitchFamily="24"/>
                <a:cs typeface="宋体" pitchFamily="24"/>
              </a:rPr>
              <a:t>.</a:t>
            </a:r>
          </a:p>
        </p:txBody>
      </p:sp>
      <p:sp>
        <p:nvSpPr>
          <p:cNvPr id="14448" name="yt_shape_14448"/>
          <p:cNvSpPr txBox="1"/>
          <p:nvPr/>
        </p:nvSpPr>
        <p:spPr>
          <a:xfrm>
            <a:off x="540000" y="2621251"/>
            <a:ext cx="677108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男生小强参加是必然事件</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 </a:t>
            </a:r>
          </a:p>
        </p:txBody>
      </p:sp>
      <p:sp>
        <p:nvSpPr>
          <p:cNvPr id="14449" name="yt_shape_14449"/>
          <p:cNvSpPr txBox="1"/>
          <p:nvPr/>
        </p:nvSpPr>
        <p:spPr>
          <a:xfrm>
            <a:off x="540000" y="3100554"/>
            <a:ext cx="707886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4</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男生小强参加是不可能事件</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 </a:t>
            </a:r>
          </a:p>
        </p:txBody>
      </p:sp>
      <p:sp>
        <p:nvSpPr>
          <p:cNvPr id="14450" name="yt_shape_14450"/>
          <p:cNvSpPr txBox="1"/>
          <p:nvPr/>
        </p:nvSpPr>
        <p:spPr>
          <a:xfrm>
            <a:off x="540000" y="3622519"/>
            <a:ext cx="700191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或</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男生小强参加是随机事件</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pic>
        <p:nvPicPr>
          <p:cNvPr id="3" name="yt_shape_1683887727161">
            <a:extLst>
              <a:ext uri="{FF2B5EF4-FFF2-40B4-BE49-F238E27FC236}">
                <a16:creationId xmlns:a16="http://schemas.microsoft.com/office/drawing/2014/main" id="{DBE489B2-EB38-ADEF-462D-94E2E9E4C1B7}"/>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8440"/>
            <a:ext cx="4089464" cy="647273"/>
          </a:xfrm>
          <a:prstGeom prst="rect">
            <a:avLst/>
          </a:prstGeom>
        </p:spPr>
      </p:pic>
      <p:sp>
        <p:nvSpPr>
          <p:cNvPr id="2" name="文本框 1">
            <a:extLst>
              <a:ext uri="{FF2B5EF4-FFF2-40B4-BE49-F238E27FC236}">
                <a16:creationId xmlns:a16="http://schemas.microsoft.com/office/drawing/2014/main" id="{B4DD576C-D320-57CF-EC4F-90E0B6E2223C}"/>
              </a:ext>
            </a:extLst>
          </p:cNvPr>
          <p:cNvSpPr txBox="1"/>
          <p:nvPr/>
        </p:nvSpPr>
        <p:spPr>
          <a:xfrm>
            <a:off x="2278789" y="2574445"/>
            <a:ext cx="332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endParaRPr lang="zh-CN" altLang="en-US">
              <a:solidFill>
                <a:srgbClr val="FF0000"/>
              </a:solidFill>
            </a:endParaRPr>
          </a:p>
        </p:txBody>
      </p:sp>
      <p:sp>
        <p:nvSpPr>
          <p:cNvPr id="4" name="文本框 3">
            <a:extLst>
              <a:ext uri="{FF2B5EF4-FFF2-40B4-BE49-F238E27FC236}">
                <a16:creationId xmlns:a16="http://schemas.microsoft.com/office/drawing/2014/main" id="{562CB1E8-D5F8-DC57-98C0-38E436B08601}"/>
              </a:ext>
            </a:extLst>
          </p:cNvPr>
          <p:cNvSpPr txBox="1"/>
          <p:nvPr/>
        </p:nvSpPr>
        <p:spPr>
          <a:xfrm>
            <a:off x="2278789" y="3053748"/>
            <a:ext cx="332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4</a:t>
            </a:r>
            <a:endParaRPr lang="zh-CN" altLang="en-US">
              <a:solidFill>
                <a:srgbClr val="FF0000"/>
              </a:solidFill>
            </a:endParaRPr>
          </a:p>
        </p:txBody>
      </p:sp>
      <p:sp>
        <p:nvSpPr>
          <p:cNvPr id="5" name="文本框 4">
            <a:extLst>
              <a:ext uri="{FF2B5EF4-FFF2-40B4-BE49-F238E27FC236}">
                <a16:creationId xmlns:a16="http://schemas.microsoft.com/office/drawing/2014/main" id="{F71312B2-908F-655C-F8A0-59049A1BC5DB}"/>
              </a:ext>
            </a:extLst>
          </p:cNvPr>
          <p:cNvSpPr txBox="1"/>
          <p:nvPr/>
        </p:nvSpPr>
        <p:spPr>
          <a:xfrm>
            <a:off x="2278789" y="3533051"/>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1261</Words>
  <Application>Microsoft Office PowerPoint</Application>
  <PresentationFormat>宽屏</PresentationFormat>
  <Paragraphs>103</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NEU-BZ-S92</vt:lpstr>
      <vt:lpstr>宋体</vt:lpstr>
      <vt:lpstr>Arial</vt:lpstr>
      <vt:lpstr>Calibri Light</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123456789</cp:lastModifiedBy>
  <cp:revision>43</cp:revision>
  <dcterms:created xsi:type="dcterms:W3CDTF">2023-05-05T05:33:04Z</dcterms:created>
  <dcterms:modified xsi:type="dcterms:W3CDTF">2023-05-13T16:19:17Z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