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8" r:id="rId3"/>
    <p:sldId id="371" r:id="rId4"/>
    <p:sldId id="374" r:id="rId5"/>
    <p:sldId id="377" r:id="rId6"/>
    <p:sldId id="379" r:id="rId7"/>
    <p:sldId id="381" r:id="rId8"/>
    <p:sldId id="384" r:id="rId9"/>
    <p:sldId id="385" r:id="rId10"/>
    <p:sldId id="386" r:id="rId11"/>
    <p:sldId id="387" r:id="rId12"/>
    <p:sldId id="389" r:id="rId13"/>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pic>
        <p:nvPicPr>
          <p:cNvPr id="10598" name="yt_image_10598" title="H_50.972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89963" cy="647352"/>
          </a:xfrm>
          <a:prstGeom prst="rect">
            <a:avLst/>
          </a:prstGeom>
          <a:noFill/>
          <a:extLst>
            <a:ext uri="{909E8E84-426E-40DD-AFC4-6F175D3DCCD1}">
              <a14:hiddenFill xmlns:a14="http://schemas.microsoft.com/office/drawing/2010/main">
                <a:solidFill>
                  <a:srgbClr val="FFFFFF"/>
                </a:solidFill>
              </a14:hiddenFill>
            </a:ext>
          </a:extLst>
        </p:spPr>
      </p:pic>
      <p:sp>
        <p:nvSpPr>
          <p:cNvPr id="10600" name="yt_shape_10600"/>
          <p:cNvSpPr txBox="1"/>
          <p:nvPr/>
        </p:nvSpPr>
        <p:spPr>
          <a:xfrm>
            <a:off x="540119" y="1547209"/>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只含有</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一</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个未知数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并且未知数的最高次数是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的整式方程叫做一元二次方程</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任何一个关于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的一元二次方程经过整理后都可以化成</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ax</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bx</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0</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的形式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我们把它叫做一元二次方程的一般形式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其中二次项是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ax</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二次项系数是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一次项是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bx</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一次项系数是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b</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常数项是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一元二次方程的解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也叫这个方程的</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根</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51166861-C7FF-9DB6-E075-DA8D7FA63623}"/>
              </a:ext>
            </a:extLst>
          </p:cNvPr>
          <p:cNvSpPr txBox="1"/>
          <p:nvPr/>
        </p:nvSpPr>
        <p:spPr>
          <a:xfrm>
            <a:off x="1974108" y="1500403"/>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一</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2D298059-DA9B-0B02-F6F1-F997CBA7E4D0}"/>
              </a:ext>
            </a:extLst>
          </p:cNvPr>
          <p:cNvSpPr txBox="1"/>
          <p:nvPr/>
        </p:nvSpPr>
        <p:spPr>
          <a:xfrm>
            <a:off x="7765307" y="1500403"/>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5C5D079F-EB78-C56B-B65A-090B9EE0B590}"/>
              </a:ext>
            </a:extLst>
          </p:cNvPr>
          <p:cNvSpPr txBox="1"/>
          <p:nvPr/>
        </p:nvSpPr>
        <p:spPr>
          <a:xfrm>
            <a:off x="8205046" y="2451379"/>
            <a:ext cx="2362899"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ax</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bx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BF5E215B-587C-F0F8-71C6-C2745B4BB707}"/>
              </a:ext>
            </a:extLst>
          </p:cNvPr>
          <p:cNvSpPr txBox="1"/>
          <p:nvPr/>
        </p:nvSpPr>
        <p:spPr>
          <a:xfrm>
            <a:off x="10508507" y="2926867"/>
            <a:ext cx="8738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ax</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6" name="文本框 5">
            <a:extLst>
              <a:ext uri="{FF2B5EF4-FFF2-40B4-BE49-F238E27FC236}">
                <a16:creationId xmlns:a16="http://schemas.microsoft.com/office/drawing/2014/main" id="{75901BC0-4A85-F6E7-2497-613F83142E2E}"/>
              </a:ext>
            </a:extLst>
          </p:cNvPr>
          <p:cNvSpPr txBox="1"/>
          <p:nvPr/>
        </p:nvSpPr>
        <p:spPr>
          <a:xfrm>
            <a:off x="2583708" y="3402356"/>
            <a:ext cx="63728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7" name="文本框 6">
            <a:extLst>
              <a:ext uri="{FF2B5EF4-FFF2-40B4-BE49-F238E27FC236}">
                <a16:creationId xmlns:a16="http://schemas.microsoft.com/office/drawing/2014/main" id="{E8B328DF-9B7C-962A-1996-51945331CF5F}"/>
              </a:ext>
            </a:extLst>
          </p:cNvPr>
          <p:cNvSpPr txBox="1"/>
          <p:nvPr/>
        </p:nvSpPr>
        <p:spPr>
          <a:xfrm>
            <a:off x="4869708" y="3402356"/>
            <a:ext cx="7722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bx</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8" name="文本框 7">
            <a:extLst>
              <a:ext uri="{FF2B5EF4-FFF2-40B4-BE49-F238E27FC236}">
                <a16:creationId xmlns:a16="http://schemas.microsoft.com/office/drawing/2014/main" id="{8CF077A0-09ED-D9E5-CC43-8626F76D1BF4}"/>
              </a:ext>
            </a:extLst>
          </p:cNvPr>
          <p:cNvSpPr txBox="1"/>
          <p:nvPr/>
        </p:nvSpPr>
        <p:spPr>
          <a:xfrm>
            <a:off x="7900246" y="3402356"/>
            <a:ext cx="637285"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b</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9" name="文本框 8">
            <a:extLst>
              <a:ext uri="{FF2B5EF4-FFF2-40B4-BE49-F238E27FC236}">
                <a16:creationId xmlns:a16="http://schemas.microsoft.com/office/drawing/2014/main" id="{BB76AAF5-4C02-6295-9BEB-F9BEA799120D}"/>
              </a:ext>
            </a:extLst>
          </p:cNvPr>
          <p:cNvSpPr txBox="1"/>
          <p:nvPr/>
        </p:nvSpPr>
        <p:spPr>
          <a:xfrm>
            <a:off x="10186246" y="3402356"/>
            <a:ext cx="6198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10" name="文本框 9">
            <a:extLst>
              <a:ext uri="{FF2B5EF4-FFF2-40B4-BE49-F238E27FC236}">
                <a16:creationId xmlns:a16="http://schemas.microsoft.com/office/drawing/2014/main" id="{81DC7BFE-67F6-EA76-2AD0-858F96191D27}"/>
              </a:ext>
            </a:extLst>
          </p:cNvPr>
          <p:cNvSpPr txBox="1"/>
          <p:nvPr/>
        </p:nvSpPr>
        <p:spPr>
          <a:xfrm>
            <a:off x="5936508" y="3877843"/>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根</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51" name="yt_shape_10651"/>
          <p:cNvSpPr txBox="1"/>
          <p:nvPr/>
        </p:nvSpPr>
        <p:spPr>
          <a:xfrm>
            <a:off x="540000" y="900000"/>
            <a:ext cx="830996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根据下列问题</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列出一元二次方程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并将其化成一般形式</a:t>
            </a:r>
            <a:r>
              <a:rPr lang="en-US" altLang="zh-CN" sz="2400" b="0" i="0" u="none">
                <a:solidFill>
                  <a:srgbClr val="000000"/>
                </a:solidFill>
                <a:effectLst/>
                <a:latin typeface="宋体" pitchFamily="24"/>
                <a:ea typeface="宋体" pitchFamily="24"/>
                <a:cs typeface="宋体" pitchFamily="24"/>
              </a:rPr>
              <a:t>.</a:t>
            </a:r>
          </a:p>
        </p:txBody>
      </p:sp>
      <p:sp>
        <p:nvSpPr>
          <p:cNvPr id="10652" name="yt_shape_10652"/>
          <p:cNvSpPr txBox="1"/>
          <p:nvPr/>
        </p:nvSpPr>
        <p:spPr>
          <a:xfrm>
            <a:off x="540119" y="137930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a:t>
            </a:r>
            <a:r>
              <a:rPr lang="en-US" altLang="zh-CN" sz="2400" b="0" i="0" u="none">
                <a:solidFill>
                  <a:srgbClr val="000000"/>
                </a:solidFill>
                <a:effectLst/>
                <a:latin typeface="Times New Roman" pitchFamily="24"/>
                <a:ea typeface="Times New Roman" pitchFamily="24"/>
                <a:cs typeface="宋体" pitchFamily="24"/>
              </a:rPr>
              <a:t>QQ</a:t>
            </a:r>
            <a:r>
              <a:rPr lang="zh-CN" altLang="zh-CN" sz="2400" b="0" i="0" u="none">
                <a:solidFill>
                  <a:srgbClr val="000000"/>
                </a:solidFill>
                <a:effectLst/>
                <a:latin typeface="Times New Roman" pitchFamily="24"/>
                <a:ea typeface="宋体" pitchFamily="24"/>
                <a:cs typeface="宋体" pitchFamily="24"/>
              </a:rPr>
              <a:t>群里共有</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个好友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每个好友都分别给群里其他好友发送一条消息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这样共有</a:t>
            </a:r>
            <a:r>
              <a:rPr lang="en-US" altLang="zh-CN" sz="2400" b="0" i="0" u="none">
                <a:solidFill>
                  <a:srgbClr val="000000"/>
                </a:solidFill>
                <a:effectLst/>
                <a:latin typeface="Times New Roman" pitchFamily="24"/>
                <a:ea typeface="Times New Roman" pitchFamily="24"/>
                <a:cs typeface="宋体" pitchFamily="24"/>
              </a:rPr>
              <a:t>756</a:t>
            </a:r>
            <a:r>
              <a:rPr lang="zh-CN" altLang="zh-CN" sz="2400" b="0" i="0" u="none">
                <a:solidFill>
                  <a:srgbClr val="000000"/>
                </a:solidFill>
                <a:effectLst/>
                <a:latin typeface="Times New Roman" pitchFamily="24"/>
                <a:ea typeface="宋体" pitchFamily="24"/>
                <a:cs typeface="宋体" pitchFamily="24"/>
              </a:rPr>
              <a:t>条消息</a:t>
            </a:r>
            <a:r>
              <a:rPr lang="zh-CN" altLang="zh-CN" sz="2400" b="0" i="0" u="none">
                <a:solidFill>
                  <a:srgbClr val="000000"/>
                </a:solidFill>
                <a:effectLst/>
                <a:latin typeface="宋体" pitchFamily="24"/>
                <a:ea typeface="宋体" pitchFamily="24"/>
                <a:cs typeface="宋体" pitchFamily="24"/>
              </a:rPr>
              <a:t>；</a:t>
            </a:r>
          </a:p>
        </p:txBody>
      </p:sp>
      <p:sp>
        <p:nvSpPr>
          <p:cNvPr id="10653" name="yt_shape_10653"/>
          <p:cNvSpPr txBox="1"/>
          <p:nvPr/>
        </p:nvSpPr>
        <p:spPr>
          <a:xfrm>
            <a:off x="540000" y="2338738"/>
            <a:ext cx="680314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756</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化简得</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756</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p>
        </p:txBody>
      </p:sp>
      <p:sp>
        <p:nvSpPr>
          <p:cNvPr id="10654" name="yt_shape_10654"/>
          <p:cNvSpPr txBox="1"/>
          <p:nvPr/>
        </p:nvSpPr>
        <p:spPr>
          <a:xfrm>
            <a:off x="540000" y="2818041"/>
            <a:ext cx="885498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一矩形面积为</a:t>
            </a:r>
            <a:r>
              <a:rPr lang="en-US" altLang="zh-CN" sz="2400" b="0" i="0" u="none">
                <a:solidFill>
                  <a:srgbClr val="000000"/>
                </a:solidFill>
                <a:effectLst/>
                <a:latin typeface="Times New Roman" pitchFamily="24"/>
                <a:ea typeface="Times New Roman" pitchFamily="24"/>
                <a:cs typeface="宋体" pitchFamily="24"/>
              </a:rPr>
              <a:t>28cm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长比宽多</a:t>
            </a:r>
            <a:r>
              <a:rPr lang="en-US" altLang="zh-CN" sz="2400" b="0" i="0" u="none">
                <a:solidFill>
                  <a:srgbClr val="000000"/>
                </a:solidFill>
                <a:effectLst/>
                <a:latin typeface="Times New Roman" pitchFamily="24"/>
                <a:ea typeface="Times New Roman" pitchFamily="24"/>
                <a:cs typeface="宋体" pitchFamily="24"/>
              </a:rPr>
              <a:t>3cm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求这个矩形的长与宽</a:t>
            </a:r>
            <a:r>
              <a:rPr lang="zh-CN" altLang="zh-CN" sz="2400" b="0" i="0" u="none">
                <a:solidFill>
                  <a:srgbClr val="000000"/>
                </a:solidFill>
                <a:effectLst/>
                <a:latin typeface="宋体" pitchFamily="24"/>
                <a:ea typeface="宋体" pitchFamily="24"/>
                <a:cs typeface="宋体" pitchFamily="24"/>
              </a:rPr>
              <a:t>；</a:t>
            </a:r>
          </a:p>
        </p:txBody>
      </p:sp>
      <p:sp>
        <p:nvSpPr>
          <p:cNvPr id="10655" name="yt_shape_10655"/>
          <p:cNvSpPr txBox="1"/>
          <p:nvPr/>
        </p:nvSpPr>
        <p:spPr>
          <a:xfrm>
            <a:off x="540000" y="3297344"/>
            <a:ext cx="5947141"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设宽为</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a:solidFill>
                  <a:srgbClr val="FF0000"/>
                </a:solidFill>
                <a:effectLst/>
                <a:latin typeface="Times New Roman" pitchFamily="24"/>
                <a:ea typeface="Times New Roman" pitchFamily="24"/>
                <a:cs typeface="宋体" pitchFamily="24"/>
              </a:rPr>
              <a:t>cm</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则长为</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cm</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有</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28</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p>
        </p:txBody>
      </p:sp>
      <p:sp>
        <p:nvSpPr>
          <p:cNvPr id="10656" name="yt_shape_10656"/>
          <p:cNvSpPr txBox="1"/>
          <p:nvPr/>
        </p:nvSpPr>
        <p:spPr>
          <a:xfrm>
            <a:off x="540000" y="4256779"/>
            <a:ext cx="692497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两个连续奇数的平方和为</a:t>
            </a:r>
            <a:r>
              <a:rPr lang="en-US" altLang="zh-CN" sz="2400" b="0" i="0" u="none">
                <a:solidFill>
                  <a:srgbClr val="000000"/>
                </a:solidFill>
                <a:effectLst/>
                <a:latin typeface="Times New Roman" pitchFamily="24"/>
                <a:ea typeface="Times New Roman" pitchFamily="24"/>
                <a:cs typeface="宋体" pitchFamily="24"/>
              </a:rPr>
              <a:t>130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求这两个奇数</a:t>
            </a:r>
            <a:r>
              <a:rPr lang="en-US" altLang="zh-CN" sz="2400" b="0" i="0" u="none">
                <a:solidFill>
                  <a:srgbClr val="000000"/>
                </a:solidFill>
                <a:effectLst/>
                <a:latin typeface="宋体" pitchFamily="24"/>
                <a:ea typeface="宋体" pitchFamily="24"/>
                <a:cs typeface="宋体" pitchFamily="24"/>
              </a:rPr>
              <a:t>.</a:t>
            </a:r>
          </a:p>
        </p:txBody>
      </p:sp>
      <p:sp>
        <p:nvSpPr>
          <p:cNvPr id="10657" name="yt_shape_10657"/>
          <p:cNvSpPr txBox="1"/>
          <p:nvPr/>
        </p:nvSpPr>
        <p:spPr>
          <a:xfrm>
            <a:off x="540000" y="4736082"/>
            <a:ext cx="5539978"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设这两个奇数分别为</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有</a:t>
            </a:r>
            <a:r>
              <a:rPr lang="en-US" altLang="zh-CN" sz="2400" b="0" i="1" u="none">
                <a:solidFill>
                  <a:srgbClr val="FF0000"/>
                </a:solidFill>
                <a:effectLst/>
                <a:latin typeface="Times New Roman" pitchFamily="24"/>
                <a:ea typeface="Times New Roman" pitchFamily="24"/>
                <a:cs typeface="宋体" pitchFamily="24"/>
              </a:rPr>
              <a:t>n</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130</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53">
                                            <p:txEl>
                                              <p:pRg st="0" end="0"/>
                                            </p:txEl>
                                          </p:spTgt>
                                        </p:tgtEl>
                                        <p:attrNameLst>
                                          <p:attrName>style.visibility</p:attrName>
                                        </p:attrNameLst>
                                      </p:cBhvr>
                                      <p:to>
                                        <p:strVal val="visible"/>
                                      </p:to>
                                    </p:set>
                                    <p:animEffect transition="in" filter="blinds(horizontal)">
                                      <p:cBhvr>
                                        <p:cTn id="7" dur="500"/>
                                        <p:tgtEl>
                                          <p:spTgt spid="106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655">
                                            <p:txEl>
                                              <p:pRg st="0" end="0"/>
                                            </p:txEl>
                                          </p:spTgt>
                                        </p:tgtEl>
                                        <p:attrNameLst>
                                          <p:attrName>style.visibility</p:attrName>
                                        </p:attrNameLst>
                                      </p:cBhvr>
                                      <p:to>
                                        <p:strVal val="visible"/>
                                      </p:to>
                                    </p:set>
                                    <p:animEffect transition="in" filter="blinds(horizontal)">
                                      <p:cBhvr>
                                        <p:cTn id="12" dur="500"/>
                                        <p:tgtEl>
                                          <p:spTgt spid="10655">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655">
                                            <p:txEl>
                                              <p:pRg st="1" end="1"/>
                                            </p:txEl>
                                          </p:spTgt>
                                        </p:tgtEl>
                                        <p:attrNameLst>
                                          <p:attrName>style.visibility</p:attrName>
                                        </p:attrNameLst>
                                      </p:cBhvr>
                                      <p:to>
                                        <p:strVal val="visible"/>
                                      </p:to>
                                    </p:set>
                                    <p:animEffect transition="in" filter="blinds(horizontal)">
                                      <p:cBhvr>
                                        <p:cTn id="15" dur="500"/>
                                        <p:tgtEl>
                                          <p:spTgt spid="1065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657">
                                            <p:txEl>
                                              <p:pRg st="0" end="0"/>
                                            </p:txEl>
                                          </p:spTgt>
                                        </p:tgtEl>
                                        <p:attrNameLst>
                                          <p:attrName>style.visibility</p:attrName>
                                        </p:attrNameLst>
                                      </p:cBhvr>
                                      <p:to>
                                        <p:strVal val="visible"/>
                                      </p:to>
                                    </p:set>
                                    <p:animEffect transition="in" filter="blinds(horizontal)">
                                      <p:cBhvr>
                                        <p:cTn id="20" dur="500"/>
                                        <p:tgtEl>
                                          <p:spTgt spid="10657">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0657">
                                            <p:txEl>
                                              <p:pRg st="1" end="1"/>
                                            </p:txEl>
                                          </p:spTgt>
                                        </p:tgtEl>
                                        <p:attrNameLst>
                                          <p:attrName>style.visibility</p:attrName>
                                        </p:attrNameLst>
                                      </p:cBhvr>
                                      <p:to>
                                        <p:strVal val="visible"/>
                                      </p:to>
                                    </p:set>
                                    <p:animEffect transition="in" filter="blinds(horizontal)">
                                      <p:cBhvr>
                                        <p:cTn id="23" dur="500"/>
                                        <p:tgtEl>
                                          <p:spTgt spid="106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3" grpId="0" build="allAtOnce"/>
      <p:bldP spid="10655" grpId="0" build="allAtOnce"/>
      <p:bldP spid="1065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58" name="yt_shape_10658"/>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NEU-BZ-S92" pitchFamily="39"/>
                <a:ea typeface="宋体" pitchFamily="39"/>
                <a:cs typeface="宋体" pitchFamily="39"/>
                <a:sym typeface="Finished"/>
              </a:rPr>
              <a:t>⁠</a:t>
            </a:r>
            <a:endParaRPr lang="zh-CN" altLang="zh-CN" sz="3900" b="0" i="0" u="none" spc="33200">
              <a:solidFill>
                <a:srgbClr val="1EE3CF"/>
              </a:solidFill>
              <a:effectLst/>
              <a:latin typeface="NEU-BZ-S92" pitchFamily="39"/>
              <a:ea typeface="宋体" pitchFamily="39"/>
              <a:cs typeface="宋体" pitchFamily="39"/>
              <a:sym typeface="Finished"/>
              <a:hlinkClick r:id="" action="ppaction://macro?name={&quot;type&quot;:&quot;ImageText&quot;,&quot;item&quot;:&quot;ImageText&quot;,&quot;path&quot;:&quot;\\ImageTexts\\83e93c31-95d0-44ea-b764-c24b605aba14.png&quot;}"/>
            </a:endParaRPr>
          </a:p>
        </p:txBody>
      </p:sp>
      <p:sp>
        <p:nvSpPr>
          <p:cNvPr id="10659" name="yt_shape_10659"/>
          <p:cNvSpPr txBox="1"/>
          <p:nvPr/>
        </p:nvSpPr>
        <p:spPr>
          <a:xfrm>
            <a:off x="540000" y="1661816"/>
            <a:ext cx="993381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推理能力</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是一元二次方程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的两根</a:t>
            </a:r>
            <a:r>
              <a:rPr lang="en-US"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660" name="yt_shape_10660"/>
              <p:cNvSpPr txBox="1"/>
              <p:nvPr/>
            </p:nvSpPr>
            <p:spPr>
              <a:xfrm>
                <a:off x="540000" y="2141119"/>
                <a:ext cx="3929602" cy="64139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及</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1">
                            <a:solidFill>
                              <a:srgbClr val="010000"/>
                            </a:solidFill>
                            <a:effectLst/>
                            <a:latin typeface="Cambria Math" panose="02040503050406030204" pitchFamily="12" charset="0"/>
                            <a:ea typeface="Cambria Math" panose="02040503050406030204" pitchFamily="12" charset="0"/>
                          </a:rPr>
                          <m:t>𝑛</m:t>
                        </m:r>
                      </m:den>
                    </m:f>
                  </m:oMath>
                </a14:m>
                <a:r>
                  <a:rPr lang="zh-CN" altLang="zh-CN" sz="2400" b="0" i="0" u="none">
                    <a:solidFill>
                      <a:srgbClr val="000000"/>
                    </a:solidFill>
                    <a:effectLst/>
                    <a:latin typeface="Times New Roman" pitchFamily="24"/>
                    <a:ea typeface="宋体" pitchFamily="24"/>
                    <a:cs typeface="宋体" pitchFamily="24"/>
                  </a:rPr>
                  <a:t>的值</a:t>
                </a:r>
                <a:r>
                  <a:rPr lang="zh-CN" altLang="zh-CN" sz="2400" b="0" i="0" u="none">
                    <a:solidFill>
                      <a:srgbClr val="000000"/>
                    </a:solidFill>
                    <a:effectLst/>
                    <a:latin typeface="宋体" pitchFamily="24"/>
                    <a:ea typeface="宋体" pitchFamily="24"/>
                    <a:cs typeface="宋体" pitchFamily="24"/>
                  </a:rPr>
                  <a:t>；</a:t>
                </a:r>
              </a:p>
            </p:txBody>
          </p:sp>
        </mc:Choice>
        <mc:Fallback xmlns:a16="http://schemas.microsoft.com/office/drawing/2014/main" xmlns="">
          <p:sp>
            <p:nvSpPr>
              <p:cNvPr id="10660" name="yt_shape_10660" descr="{&quot;rangeId&quot;:23,&quot;color&quot;:&quot;B&quot;}"/>
              <p:cNvSpPr txBox="1">
                <a:spLocks noRot="1" noChangeAspect="1" noMove="1" noResize="1" noEditPoints="1" noAdjustHandles="1" noChangeArrowheads="1" noChangeShapeType="1" noTextEdit="1"/>
              </p:cNvSpPr>
              <p:nvPr/>
            </p:nvSpPr>
            <p:spPr>
              <a:xfrm>
                <a:off x="540000" y="2141119"/>
                <a:ext cx="3929602" cy="641394"/>
              </a:xfrm>
              <a:prstGeom prst="rect">
                <a:avLst/>
              </a:prstGeom>
              <a:blipFill>
                <a:blip r:embed="rId2"/>
                <a:stretch>
                  <a:fillRect l="-4814" r="-3727" b="-161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662" name="yt_shape_10662"/>
              <p:cNvSpPr txBox="1"/>
              <p:nvPr/>
            </p:nvSpPr>
            <p:spPr>
              <a:xfrm>
                <a:off x="540000" y="2833301"/>
                <a:ext cx="7745710" cy="112152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Times New Roman" pitchFamily="24"/>
                    <a:ea typeface="黑体" pitchFamily="24"/>
                    <a:cs typeface="宋体" pitchFamily="24"/>
                  </a:rPr>
                  <a:t>均不为</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Times New Roman" pitchFamily="24"/>
                    <a:ea typeface="黑体" pitchFamily="24"/>
                    <a:cs typeface="宋体" pitchFamily="24"/>
                  </a:rPr>
                  <a:t>是</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的两根</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1">
                            <a:solidFill>
                              <a:srgbClr val="FF0000"/>
                            </a:solidFill>
                            <a:effectLst/>
                            <a:latin typeface="Cambria Math" panose="02040503050406030204" pitchFamily="12" charset="0"/>
                            <a:ea typeface="Cambria Math" panose="02040503050406030204" pitchFamily="12" charset="0"/>
                          </a:rPr>
                          <m:t>𝑛</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宋体" pitchFamily="24"/>
                    <a:ea typeface="宋体" pitchFamily="24"/>
                    <a:cs typeface="宋体" pitchFamily="24"/>
                  </a:rPr>
                  <a:t>.</a:t>
                </a:r>
              </a:p>
            </p:txBody>
          </p:sp>
        </mc:Choice>
        <mc:Fallback xmlns:a16="http://schemas.microsoft.com/office/drawing/2014/main" xmlns="">
          <p:sp>
            <p:nvSpPr>
              <p:cNvPr id="10662" name="yt_shape_10662" descr="{&quot;rangeId&quot;:23,&quot;color&quot;:&quot;R&quot;,&quot;mathAnswerShape&quot;:1}"/>
              <p:cNvSpPr txBox="1">
                <a:spLocks noRot="1" noChangeAspect="1" noMove="1" noResize="1" noEditPoints="1" noAdjustHandles="1" noChangeArrowheads="1" noChangeShapeType="1" noTextEdit="1"/>
              </p:cNvSpPr>
              <p:nvPr/>
            </p:nvSpPr>
            <p:spPr>
              <a:xfrm>
                <a:off x="540000" y="2833301"/>
                <a:ext cx="7745710" cy="1121525"/>
              </a:xfrm>
              <a:prstGeom prst="rect">
                <a:avLst/>
              </a:prstGeom>
              <a:blipFill>
                <a:blip r:embed="rId3"/>
                <a:stretch>
                  <a:fillRect l="-2441" t="-4891" r="-1417" b="-815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664" name="yt_shape_10664"/>
              <p:cNvSpPr txBox="1"/>
              <p:nvPr/>
            </p:nvSpPr>
            <p:spPr>
              <a:xfrm>
                <a:off x="540000" y="4005614"/>
                <a:ext cx="7161256" cy="64139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14</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1">
                            <a:solidFill>
                              <a:srgbClr val="010000"/>
                            </a:solidFill>
                            <a:effectLst/>
                            <a:latin typeface="Cambria Math" panose="02040503050406030204" pitchFamily="12" charset="0"/>
                            <a:ea typeface="Cambria Math" panose="02040503050406030204" pitchFamily="12" charset="0"/>
                          </a:rPr>
                          <m:t>𝑛</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宋体" pitchFamily="24"/>
                    <a:ea typeface="宋体" pitchFamily="24"/>
                    <a:cs typeface="宋体" pitchFamily="24"/>
                  </a:rPr>
                  <a:t>.</a:t>
                </a:r>
              </a:p>
            </p:txBody>
          </p:sp>
        </mc:Choice>
        <mc:Fallback xmlns:a16="http://schemas.microsoft.com/office/drawing/2014/main" xmlns="">
          <p:sp>
            <p:nvSpPr>
              <p:cNvPr id="10664" name="yt_shape_10664" descr="{&quot;rangeId&quot;:23,&quot;color&quot;:&quot;B&quot;}"/>
              <p:cNvSpPr txBox="1">
                <a:spLocks noRot="1" noChangeAspect="1" noMove="1" noResize="1" noEditPoints="1" noAdjustHandles="1" noChangeArrowheads="1" noChangeShapeType="1" noTextEdit="1"/>
              </p:cNvSpPr>
              <p:nvPr/>
            </p:nvSpPr>
            <p:spPr>
              <a:xfrm>
                <a:off x="540000" y="4005614"/>
                <a:ext cx="7161256" cy="641394"/>
              </a:xfrm>
              <a:prstGeom prst="rect">
                <a:avLst/>
              </a:prstGeom>
              <a:blipFill>
                <a:blip r:embed="rId4"/>
                <a:stretch>
                  <a:fillRect l="-2641" r="-1618" b="-161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666" name="yt_shape_10666"/>
              <p:cNvSpPr txBox="1"/>
              <p:nvPr/>
            </p:nvSpPr>
            <p:spPr>
              <a:xfrm>
                <a:off x="540000" y="4697796"/>
                <a:ext cx="6699591" cy="158928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en-US" altLang="zh-CN" sz="2400" b="0" i="1" u="none">
                    <a:solidFill>
                      <a:srgbClr val="FF0000"/>
                    </a:solidFill>
                    <a:effectLst/>
                    <a:latin typeface="Times New Roman" pitchFamily="24"/>
                    <a:ea typeface="Times New Roman" pitchFamily="24"/>
                    <a:cs typeface="宋体" pitchFamily="24"/>
                  </a:rPr>
                  <a:t>m</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14</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1">
                            <a:solidFill>
                              <a:srgbClr val="FF0000"/>
                            </a:solidFill>
                            <a:effectLst/>
                            <a:latin typeface="Cambria Math" panose="02040503050406030204" pitchFamily="12" charset="0"/>
                            <a:ea typeface="Cambria Math" panose="02040503050406030204" pitchFamily="12" charset="0"/>
                          </a:rPr>
                          <m:t>𝑛</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en-US" altLang="zh-CN" sz="2400" b="0" i="0" u="none">
                    <a:solidFill>
                      <a:srgbClr val="FF0000"/>
                    </a:solidFill>
                    <a:effectLst/>
                    <a:latin typeface="宋体" pitchFamily="24"/>
                    <a:ea typeface="宋体" pitchFamily="24"/>
                    <a:cs typeface="宋体" pitchFamily="24"/>
                  </a:rPr>
                  <a:t>.</a:t>
                </a:r>
              </a:p>
            </p:txBody>
          </p:sp>
        </mc:Choice>
        <mc:Fallback xmlns:a16="http://schemas.microsoft.com/office/drawing/2014/main" xmlns="">
          <p:sp>
            <p:nvSpPr>
              <p:cNvPr id="10666" name="yt_shape_10666" descr="{&quot;rangeId&quot;:23,&quot;color&quot;:&quot;R&quot;,&quot;mathAnswerShape&quot;:1}"/>
              <p:cNvSpPr txBox="1">
                <a:spLocks noRot="1" noChangeAspect="1" noMove="1" noResize="1" noEditPoints="1" noAdjustHandles="1" noChangeArrowheads="1" noChangeShapeType="1" noTextEdit="1"/>
              </p:cNvSpPr>
              <p:nvPr/>
            </p:nvSpPr>
            <p:spPr>
              <a:xfrm>
                <a:off x="540000" y="4697796"/>
                <a:ext cx="6699591" cy="1589281"/>
              </a:xfrm>
              <a:prstGeom prst="rect">
                <a:avLst/>
              </a:prstGeom>
              <a:blipFill>
                <a:blip r:embed="rId5"/>
                <a:stretch>
                  <a:fillRect l="-2821" r="-1729" b="-11154"/>
                </a:stretch>
              </a:blipFill>
            </p:spPr>
            <p:txBody>
              <a:bodyPr/>
              <a:lstStyle/>
              <a:p>
                <a:r>
                  <a:rPr lang="zh-CN" altLang="en-US">
                    <a:noFill/>
                  </a:rPr>
                  <a:t> </a:t>
                </a:r>
              </a:p>
            </p:txBody>
          </p:sp>
        </mc:Fallback>
      </mc:AlternateContent>
      <p:pic>
        <p:nvPicPr>
          <p:cNvPr id="3" name="yt_shape_1683887398458">
            <a:extLst>
              <a:ext uri="{FF2B5EF4-FFF2-40B4-BE49-F238E27FC236}">
                <a16:creationId xmlns:a16="http://schemas.microsoft.com/office/drawing/2014/main" id="{9BEFB43E-383B-0390-6C8A-7F8738BDDAF0}"/>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62">
                                            <p:txEl>
                                              <p:pRg st="0" end="0"/>
                                            </p:txEl>
                                          </p:spTgt>
                                        </p:tgtEl>
                                        <p:attrNameLst>
                                          <p:attrName>style.visibility</p:attrName>
                                        </p:attrNameLst>
                                      </p:cBhvr>
                                      <p:to>
                                        <p:strVal val="visible"/>
                                      </p:to>
                                    </p:set>
                                    <p:animEffect transition="in" filter="blinds(horizontal)">
                                      <p:cBhvr>
                                        <p:cTn id="7" dur="500"/>
                                        <p:tgtEl>
                                          <p:spTgt spid="1066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662">
                                            <p:txEl>
                                              <p:pRg st="1" end="1"/>
                                            </p:txEl>
                                          </p:spTgt>
                                        </p:tgtEl>
                                        <p:attrNameLst>
                                          <p:attrName>style.visibility</p:attrName>
                                        </p:attrNameLst>
                                      </p:cBhvr>
                                      <p:to>
                                        <p:strVal val="visible"/>
                                      </p:to>
                                    </p:set>
                                    <p:animEffect transition="in" filter="blinds(horizontal)">
                                      <p:cBhvr>
                                        <p:cTn id="10" dur="500"/>
                                        <p:tgtEl>
                                          <p:spTgt spid="1066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666">
                                            <p:txEl>
                                              <p:pRg st="0" end="0"/>
                                            </p:txEl>
                                          </p:spTgt>
                                        </p:tgtEl>
                                        <p:attrNameLst>
                                          <p:attrName>style.visibility</p:attrName>
                                        </p:attrNameLst>
                                      </p:cBhvr>
                                      <p:to>
                                        <p:strVal val="visible"/>
                                      </p:to>
                                    </p:set>
                                    <p:animEffect transition="in" filter="blinds(horizontal)">
                                      <p:cBhvr>
                                        <p:cTn id="15" dur="500"/>
                                        <p:tgtEl>
                                          <p:spTgt spid="10666">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666">
                                            <p:txEl>
                                              <p:pRg st="1" end="1"/>
                                            </p:txEl>
                                          </p:spTgt>
                                        </p:tgtEl>
                                        <p:attrNameLst>
                                          <p:attrName>style.visibility</p:attrName>
                                        </p:attrNameLst>
                                      </p:cBhvr>
                                      <p:to>
                                        <p:strVal val="visible"/>
                                      </p:to>
                                    </p:set>
                                    <p:animEffect transition="in" filter="blinds(horizontal)">
                                      <p:cBhvr>
                                        <p:cTn id="18" dur="500"/>
                                        <p:tgtEl>
                                          <p:spTgt spid="10666">
                                            <p:txEl>
                                              <p:pRg st="1" end="1"/>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666">
                                            <p:txEl>
                                              <p:pRg st="2" end="2"/>
                                            </p:txEl>
                                          </p:spTgt>
                                        </p:tgtEl>
                                        <p:attrNameLst>
                                          <p:attrName>style.visibility</p:attrName>
                                        </p:attrNameLst>
                                      </p:cBhvr>
                                      <p:to>
                                        <p:strVal val="visible"/>
                                      </p:to>
                                    </p:set>
                                    <p:animEffect transition="in" filter="blinds(horizontal)">
                                      <p:cBhvr>
                                        <p:cTn id="21" dur="500"/>
                                        <p:tgtEl>
                                          <p:spTgt spid="106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62" grpId="0" build="allAtOnce"/>
      <p:bldP spid="1066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68" name="yt_shape_10668"/>
          <p:cNvSpPr txBox="1"/>
          <p:nvPr/>
        </p:nvSpPr>
        <p:spPr>
          <a:xfrm>
            <a:off x="540000" y="900000"/>
            <a:ext cx="1397819" cy="419346"/>
          </a:xfrm>
          <a:prstGeom prst="rect">
            <a:avLst/>
          </a:prstGeom>
        </p:spPr>
        <p:txBody>
          <a:bodyPr vert="horz" wrap="none" lIns="0" tIns="0" rIns="0" bIns="0" rtlCol="0">
            <a:spAutoFit/>
          </a:bodyPr>
          <a:lstStyle/>
          <a:p>
            <a:pPr algn="l" eaLnBrk="1" latinLnBrk="0" hangingPunct="0">
              <a:lnSpc>
                <a:spcPct val="129999"/>
              </a:lnSpc>
            </a:pPr>
            <a:r>
              <a:rPr lang="zh-CN" altLang="zh-CN" sz="2300" b="0" i="0" u="none" spc="10900">
                <a:noFill/>
                <a:effectLst/>
                <a:latin typeface="NEU-BZ-S92" pitchFamily="23"/>
                <a:ea typeface="宋体" pitchFamily="23"/>
                <a:cs typeface="宋体" pitchFamily="23"/>
                <a:sym typeface="Finished"/>
              </a:rPr>
              <a:t>⁠</a:t>
            </a:r>
            <a:endParaRPr lang="zh-CN" altLang="zh-CN" sz="2300" b="0" i="0" u="none" spc="10900">
              <a:solidFill>
                <a:srgbClr val="1EE3CF"/>
              </a:solidFill>
              <a:effectLst/>
              <a:latin typeface="NEU-BZ-S92" pitchFamily="23"/>
              <a:ea typeface="宋体" pitchFamily="23"/>
              <a:cs typeface="宋体" pitchFamily="23"/>
              <a:sym typeface="Finished"/>
              <a:hlinkClick r:id="" action="ppaction://macro?name={&quot;type&quot;:&quot;ImageText&quot;,&quot;item&quot;:&quot;ImageText&quot;,&quot;path&quot;:&quot;\\ImageTexts\\86ab74af-26ed-4cbe-9413-98108241acc4.png&quot;}"/>
            </a:endParaRPr>
          </a:p>
        </p:txBody>
      </p:sp>
      <p:graphicFrame>
        <p:nvGraphicFramePr>
          <p:cNvPr id="10669" name="yt_table_10669" title="H_115.4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94297839"/>
              </p:ext>
            </p:extLst>
          </p:nvPr>
        </p:nvGraphicFramePr>
        <p:xfrm>
          <a:off x="540000" y="1522498"/>
          <a:ext cx="11111999" cy="1466787"/>
        </p:xfrm>
        <a:graphic>
          <a:graphicData uri="http://schemas.openxmlformats.org/drawingml/2006/table">
            <a:tbl>
              <a:tblPr>
                <a:tableStyleId>{5940675A-B579-460E-94D1-54222C63F5DA}</a:tableStyleId>
              </a:tblPr>
              <a:tblGrid>
                <a:gridCol w="11111999">
                  <a:extLst>
                    <a:ext uri="{9D8B030D-6E8A-4147-A177-3AD203B41FA5}">
                      <a16:colId xmlns:a16="http://schemas.microsoft.com/office/drawing/2014/main" val="20000"/>
                    </a:ext>
                  </a:extLst>
                </a:gridCol>
              </a:tblGrid>
              <a:tr h="467999">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确定一元二次方程各项系数应连同它前面的符号作为一元二次方程各项的系数</a:t>
                      </a:r>
                      <a:r>
                        <a:rPr lang="zh-CN" altLang="zh-CN" sz="2400" b="0" i="0" u="none">
                          <a:solidFill>
                            <a:srgbClr val="000000"/>
                          </a:solidFill>
                          <a:effectLst/>
                          <a:latin typeface="宋体" pitchFamily="24"/>
                          <a:ea typeface="宋体" pitchFamily="24"/>
                          <a:cs typeface="宋体" pitchFamily="24"/>
                        </a:rPr>
                        <a:t>；</a:t>
                      </a:r>
                    </a:p>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用一元二次方程根的定义解决问题时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往往应用整体思想</a:t>
                      </a:r>
                      <a:r>
                        <a:rPr lang="en-US"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bl>
          </a:graphicData>
        </a:graphic>
      </p:graphicFrame>
      <p:pic>
        <p:nvPicPr>
          <p:cNvPr id="3" name="yt_shape_1683887398477">
            <a:extLst>
              <a:ext uri="{FF2B5EF4-FFF2-40B4-BE49-F238E27FC236}">
                <a16:creationId xmlns:a16="http://schemas.microsoft.com/office/drawing/2014/main" id="{41250869-4C5F-5D9C-4911-EE227B44EABA}"/>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4715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03" name="yt_shape_10603"/>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NEU-BZ-S92" pitchFamily="40"/>
                <a:ea typeface="宋体" pitchFamily="40"/>
                <a:cs typeface="宋体" pitchFamily="40"/>
                <a:sym typeface="Finished"/>
              </a:rPr>
              <a:t>⁠</a:t>
            </a:r>
            <a:endParaRPr lang="zh-CN" altLang="zh-CN" sz="3950" b="0" i="0" u="none" spc="33300">
              <a:solidFill>
                <a:srgbClr val="1EE3CF"/>
              </a:solidFill>
              <a:effectLst/>
              <a:latin typeface="NEU-BZ-S92" pitchFamily="40"/>
              <a:ea typeface="宋体" pitchFamily="40"/>
              <a:cs typeface="宋体" pitchFamily="40"/>
              <a:sym typeface="Finished"/>
              <a:hlinkClick r:id="" action="ppaction://macro?name={&quot;type&quot;:&quot;ImageText&quot;,&quot;item&quot;:&quot;ImageText&quot;,&quot;path&quot;:&quot;\\ImageTexts\\b146035c-c270-483d-acf9-6ab75ea42f01.png&quot;}"/>
            </a:endParaRPr>
          </a:p>
        </p:txBody>
      </p:sp>
      <p:sp>
        <p:nvSpPr>
          <p:cNvPr id="10604" name="yt_shape_10604"/>
          <p:cNvSpPr txBox="1"/>
          <p:nvPr/>
        </p:nvSpPr>
        <p:spPr>
          <a:xfrm>
            <a:off x="540000" y="1670985"/>
            <a:ext cx="4565352"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一元二次方程的定义</a:t>
            </a:r>
          </a:p>
        </p:txBody>
      </p:sp>
      <p:sp>
        <p:nvSpPr>
          <p:cNvPr id="10605" name="yt_shape_10605"/>
          <p:cNvSpPr txBox="1"/>
          <p:nvPr/>
        </p:nvSpPr>
        <p:spPr>
          <a:xfrm>
            <a:off x="540000" y="2167857"/>
            <a:ext cx="743793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下列方程中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的一元二次方程的是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0606" name="yt_table_10606" title="H_83.50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9702958"/>
                  </p:ext>
                </p:extLst>
              </p:nvPr>
            </p:nvGraphicFramePr>
            <p:xfrm>
              <a:off x="540000" y="2799524"/>
              <a:ext cx="5875655" cy="1060451"/>
            </p:xfrm>
            <a:graphic>
              <a:graphicData uri="http://schemas.openxmlformats.org/drawingml/2006/table">
                <a:tbl>
                  <a:tblPr/>
                  <a:tblGrid>
                    <a:gridCol w="3767455">
                      <a:extLst>
                        <a:ext uri="{9D8B030D-6E8A-4147-A177-3AD203B41FA5}">
                          <a16:colId xmlns:a16="http://schemas.microsoft.com/office/drawing/2014/main" val="10091"/>
                        </a:ext>
                      </a:extLst>
                    </a:gridCol>
                    <a:gridCol w="2108200">
                      <a:extLst>
                        <a:ext uri="{9D8B030D-6E8A-4147-A177-3AD203B41FA5}">
                          <a16:colId xmlns:a16="http://schemas.microsoft.com/office/drawing/2014/main" val="1009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𝑥</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den>
                              </m:f>
                            </m:oMath>
                          </a14:m>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1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16"/>
                      </a:ext>
                    </a:extLst>
                  </a:tr>
                </a:tbl>
              </a:graphicData>
            </a:graphic>
          </p:graphicFrame>
        </mc:Choice>
        <mc:Fallback xmlns:p14="http://schemas.microsoft.com/office/powerpoint/2010/main" xmlns:a16="http://schemas.microsoft.com/office/drawing/2014/main" xmlns="">
          <p:graphicFrame>
            <p:nvGraphicFramePr>
              <p:cNvPr id="10606" name="yt_table_10606" descr="{&quot;rangeId&quot;:4,&quot;type&quot;:&quot;Option&quot;}" title="H_83.50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9702958"/>
                  </p:ext>
                </p:extLst>
              </p:nvPr>
            </p:nvGraphicFramePr>
            <p:xfrm>
              <a:off x="540000" y="2799524"/>
              <a:ext cx="5875655" cy="1060451"/>
            </p:xfrm>
            <a:graphic>
              <a:graphicData uri="http://schemas.openxmlformats.org/drawingml/2006/table">
                <a:tbl>
                  <a:tblPr/>
                  <a:tblGrid>
                    <a:gridCol w="3767455">
                      <a:extLst>
                        <a:ext uri="{9D8B030D-6E8A-4147-A177-3AD203B41FA5}">
                          <a16:colId xmlns:a16="http://schemas.microsoft.com/office/drawing/2014/main" val="10091"/>
                        </a:ext>
                      </a:extLst>
                    </a:gridCol>
                    <a:gridCol w="2108200">
                      <a:extLst>
                        <a:ext uri="{9D8B030D-6E8A-4147-A177-3AD203B41FA5}">
                          <a16:colId xmlns:a16="http://schemas.microsoft.com/office/drawing/2014/main" val="10092"/>
                        </a:ext>
                      </a:extLst>
                    </a:gridCol>
                  </a:tblGrid>
                  <a:tr h="63608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78902" b="-96190"/>
                          </a:stretch>
                        </a:blipFill>
                      </a:tcPr>
                    </a:tc>
                    <a:extLst>
                      <a:ext uri="{0D108BD9-81ED-4DB2-BD59-A6C34878D82A}">
                        <a16:rowId xmlns:a16="http://schemas.microsoft.com/office/drawing/2014/main" val="10115"/>
                      </a:ext>
                    </a:extLst>
                  </a:tr>
                  <a:tr h="424371">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16"/>
                      </a:ext>
                    </a:extLst>
                  </a:tr>
                </a:tbl>
              </a:graphicData>
            </a:graphic>
          </p:graphicFrame>
        </mc:Fallback>
      </mc:AlternateContent>
      <p:sp>
        <p:nvSpPr>
          <p:cNvPr id="10607" name="yt_shape_10607"/>
          <p:cNvSpPr txBox="1"/>
          <p:nvPr/>
        </p:nvSpPr>
        <p:spPr>
          <a:xfrm>
            <a:off x="540119" y="391052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的方程</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是一元二次方程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的取值范围是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3" name="yt_shape_1683887398278">
            <a:extLst>
              <a:ext uri="{FF2B5EF4-FFF2-40B4-BE49-F238E27FC236}">
                <a16:creationId xmlns:a16="http://schemas.microsoft.com/office/drawing/2014/main" id="{8A142CC9-CC9D-5BD8-EE43-C0F9554C460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7398294">
            <a:extLst>
              <a:ext uri="{FF2B5EF4-FFF2-40B4-BE49-F238E27FC236}">
                <a16:creationId xmlns:a16="http://schemas.microsoft.com/office/drawing/2014/main" id="{2F19D53C-F262-DDAD-2CB2-4CECE523852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a:extLst>
              <a:ext uri="{FF2B5EF4-FFF2-40B4-BE49-F238E27FC236}">
                <a16:creationId xmlns:a16="http://schemas.microsoft.com/office/drawing/2014/main" id="{DFFB4DF6-FED7-CA94-C990-B33F52115504}"/>
              </a:ext>
            </a:extLst>
          </p:cNvPr>
          <p:cNvSpPr txBox="1"/>
          <p:nvPr/>
        </p:nvSpPr>
        <p:spPr>
          <a:xfrm>
            <a:off x="6985726" y="212105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2600F295-8702-7430-91A4-3B023B9A9D95}"/>
              </a:ext>
            </a:extLst>
          </p:cNvPr>
          <p:cNvSpPr txBox="1"/>
          <p:nvPr/>
        </p:nvSpPr>
        <p:spPr>
          <a:xfrm>
            <a:off x="1059708" y="4339211"/>
            <a:ext cx="789686"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08" name="yt_shape_10608"/>
          <p:cNvSpPr txBox="1"/>
          <p:nvPr/>
        </p:nvSpPr>
        <p:spPr>
          <a:xfrm>
            <a:off x="540000" y="900000"/>
            <a:ext cx="5180905"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一元二次方程的一般形式</a:t>
            </a:r>
          </a:p>
        </p:txBody>
      </p:sp>
      <p:sp>
        <p:nvSpPr>
          <p:cNvPr id="10609" name="yt_shape_10609"/>
          <p:cNvSpPr txBox="1"/>
          <p:nvPr/>
        </p:nvSpPr>
        <p:spPr>
          <a:xfrm>
            <a:off x="540000" y="1396872"/>
            <a:ext cx="904414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一元二次方程</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的一次项系数和常数项分别是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0610" name="yt_table_10610"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7917271"/>
              </p:ext>
            </p:extLst>
          </p:nvPr>
        </p:nvGraphicFramePr>
        <p:xfrm>
          <a:off x="540000" y="2028539"/>
          <a:ext cx="4962843" cy="848742"/>
        </p:xfrm>
        <a:graphic>
          <a:graphicData uri="http://schemas.openxmlformats.org/drawingml/2006/table">
            <a:tbl>
              <a:tblPr/>
              <a:tblGrid>
                <a:gridCol w="2803843">
                  <a:extLst>
                    <a:ext uri="{9D8B030D-6E8A-4147-A177-3AD203B41FA5}">
                      <a16:colId xmlns:a16="http://schemas.microsoft.com/office/drawing/2014/main" val="10093"/>
                    </a:ext>
                  </a:extLst>
                </a:gridCol>
                <a:gridCol w="2159000">
                  <a:extLst>
                    <a:ext uri="{9D8B030D-6E8A-4147-A177-3AD203B41FA5}">
                      <a16:colId xmlns:a16="http://schemas.microsoft.com/office/drawing/2014/main" val="1009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1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18"/>
                  </a:ext>
                </a:extLst>
              </a:tr>
            </a:tbl>
          </a:graphicData>
        </a:graphic>
      </p:graphicFrame>
      <p:sp>
        <p:nvSpPr>
          <p:cNvPr id="10612" name="yt_shape_10612"/>
          <p:cNvSpPr txBox="1"/>
          <p:nvPr/>
        </p:nvSpPr>
        <p:spPr>
          <a:xfrm>
            <a:off x="540119" y="2927881"/>
            <a:ext cx="11111999" cy="89216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将下列一元二次方程化成一般形式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并写出其中的二次项系数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一次项系数和常数项</a:t>
            </a:r>
            <a:r>
              <a:rPr lang="zh-CN" altLang="zh-CN" sz="2400" b="0" i="0" u="none">
                <a:solidFill>
                  <a:srgbClr val="000000"/>
                </a:solidFill>
                <a:effectLst/>
                <a:latin typeface="宋体" pitchFamily="24"/>
                <a:ea typeface="宋体" pitchFamily="24"/>
                <a:cs typeface="宋体" pitchFamily="24"/>
              </a:rPr>
              <a:t>：</a:t>
            </a:r>
          </a:p>
        </p:txBody>
      </p:sp>
      <p:sp>
        <p:nvSpPr>
          <p:cNvPr id="10613" name="yt_shape_10613"/>
          <p:cNvSpPr txBox="1"/>
          <p:nvPr/>
        </p:nvSpPr>
        <p:spPr>
          <a:xfrm>
            <a:off x="540000" y="3870836"/>
            <a:ext cx="19316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宋体" pitchFamily="24"/>
                <a:ea typeface="宋体" pitchFamily="24"/>
                <a:cs typeface="宋体" pitchFamily="24"/>
              </a:rPr>
              <a:t>；</a:t>
            </a:r>
          </a:p>
        </p:txBody>
      </p:sp>
      <p:sp>
        <p:nvSpPr>
          <p:cNvPr id="10614" name="yt_shape_10614"/>
          <p:cNvSpPr txBox="1"/>
          <p:nvPr/>
        </p:nvSpPr>
        <p:spPr>
          <a:xfrm>
            <a:off x="540000" y="4350139"/>
            <a:ext cx="3932167"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原方程可化为</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二次项系数是</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一次项系数是</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常数项是</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en-US" altLang="zh-CN" sz="2400" b="0" i="0" u="none">
                <a:solidFill>
                  <a:srgbClr val="FF0000"/>
                </a:solidFill>
                <a:effectLst/>
                <a:latin typeface="宋体" pitchFamily="24"/>
                <a:ea typeface="宋体" pitchFamily="24"/>
                <a:cs typeface="宋体" pitchFamily="24"/>
              </a:rPr>
              <a:t>.</a:t>
            </a:r>
          </a:p>
        </p:txBody>
      </p:sp>
      <p:pic>
        <p:nvPicPr>
          <p:cNvPr id="3" name="yt_shape_1683887398323">
            <a:extLst>
              <a:ext uri="{FF2B5EF4-FFF2-40B4-BE49-F238E27FC236}">
                <a16:creationId xmlns:a16="http://schemas.microsoft.com/office/drawing/2014/main" id="{3195344F-0D77-918D-429D-81434301632A}"/>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D126F1D9-76CA-EF31-0565-3784CC7B959F}"/>
              </a:ext>
            </a:extLst>
          </p:cNvPr>
          <p:cNvSpPr txBox="1"/>
          <p:nvPr/>
        </p:nvSpPr>
        <p:spPr>
          <a:xfrm>
            <a:off x="8593864" y="135006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yt_shape_10615">
            <a:extLst>
              <a:ext uri="{FF2B5EF4-FFF2-40B4-BE49-F238E27FC236}">
                <a16:creationId xmlns:a16="http://schemas.microsoft.com/office/drawing/2014/main" id="{BBC4ECE5-D39C-2E17-FDA0-55214CCB77E8}"/>
              </a:ext>
            </a:extLst>
          </p:cNvPr>
          <p:cNvSpPr txBox="1"/>
          <p:nvPr/>
        </p:nvSpPr>
        <p:spPr>
          <a:xfrm>
            <a:off x="6240016" y="3921624"/>
            <a:ext cx="451245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p>
        </p:txBody>
      </p:sp>
      <p:sp>
        <p:nvSpPr>
          <p:cNvPr id="5" name="yt_shape_10616">
            <a:extLst>
              <a:ext uri="{FF2B5EF4-FFF2-40B4-BE49-F238E27FC236}">
                <a16:creationId xmlns:a16="http://schemas.microsoft.com/office/drawing/2014/main" id="{BFC5F016-5B47-D0AC-4768-4EC808BE6024}"/>
              </a:ext>
            </a:extLst>
          </p:cNvPr>
          <p:cNvSpPr txBox="1"/>
          <p:nvPr/>
        </p:nvSpPr>
        <p:spPr>
          <a:xfrm>
            <a:off x="6240016" y="4400927"/>
            <a:ext cx="4376198"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原方程可化为</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二次项系数是</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一次项系数是</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常数项是</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614">
                                            <p:txEl>
                                              <p:pRg st="0" end="0"/>
                                            </p:txEl>
                                          </p:spTgt>
                                        </p:tgtEl>
                                        <p:attrNameLst>
                                          <p:attrName>style.visibility</p:attrName>
                                        </p:attrNameLst>
                                      </p:cBhvr>
                                      <p:to>
                                        <p:strVal val="visible"/>
                                      </p:to>
                                    </p:set>
                                    <p:animEffect transition="in" filter="blinds(horizontal)">
                                      <p:cBhvr>
                                        <p:cTn id="12" dur="500"/>
                                        <p:tgtEl>
                                          <p:spTgt spid="10614">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614">
                                            <p:txEl>
                                              <p:pRg st="1" end="1"/>
                                            </p:txEl>
                                          </p:spTgt>
                                        </p:tgtEl>
                                        <p:attrNameLst>
                                          <p:attrName>style.visibility</p:attrName>
                                        </p:attrNameLst>
                                      </p:cBhvr>
                                      <p:to>
                                        <p:strVal val="visible"/>
                                      </p:to>
                                    </p:set>
                                    <p:animEffect transition="in" filter="blinds(horizontal)">
                                      <p:cBhvr>
                                        <p:cTn id="15" dur="500"/>
                                        <p:tgtEl>
                                          <p:spTgt spid="10614">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614">
                                            <p:txEl>
                                              <p:pRg st="2" end="2"/>
                                            </p:txEl>
                                          </p:spTgt>
                                        </p:tgtEl>
                                        <p:attrNameLst>
                                          <p:attrName>style.visibility</p:attrName>
                                        </p:attrNameLst>
                                      </p:cBhvr>
                                      <p:to>
                                        <p:strVal val="visible"/>
                                      </p:to>
                                    </p:set>
                                    <p:animEffect transition="in" filter="blinds(horizontal)">
                                      <p:cBhvr>
                                        <p:cTn id="18" dur="500"/>
                                        <p:tgtEl>
                                          <p:spTgt spid="10614">
                                            <p:txEl>
                                              <p:pRg st="2" end="2"/>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614">
                                            <p:txEl>
                                              <p:pRg st="3" end="3"/>
                                            </p:txEl>
                                          </p:spTgt>
                                        </p:tgtEl>
                                        <p:attrNameLst>
                                          <p:attrName>style.visibility</p:attrName>
                                        </p:attrNameLst>
                                      </p:cBhvr>
                                      <p:to>
                                        <p:strVal val="visible"/>
                                      </p:to>
                                    </p:set>
                                    <p:animEffect transition="in" filter="blinds(horizontal)">
                                      <p:cBhvr>
                                        <p:cTn id="21" dur="500"/>
                                        <p:tgtEl>
                                          <p:spTgt spid="1061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blinds(horizontal)">
                                      <p:cBhvr>
                                        <p:cTn id="26" dur="500"/>
                                        <p:tgtEl>
                                          <p:spTgt spid="5">
                                            <p:txEl>
                                              <p:pRg st="0" end="0"/>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blinds(horizontal)">
                                      <p:cBhvr>
                                        <p:cTn id="29" dur="500"/>
                                        <p:tgtEl>
                                          <p:spTgt spid="5">
                                            <p:txEl>
                                              <p:pRg st="1" end="1"/>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blinds(horizontal)">
                                      <p:cBhvr>
                                        <p:cTn id="32" dur="500"/>
                                        <p:tgtEl>
                                          <p:spTgt spid="5">
                                            <p:txEl>
                                              <p:pRg st="2" end="2"/>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blinds(horizontal)">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14" grpId="0" build="allAtOnce"/>
      <p:bldP spid="2" grpId="0"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17" name="yt_shape_10617"/>
          <p:cNvSpPr txBox="1"/>
          <p:nvPr/>
        </p:nvSpPr>
        <p:spPr>
          <a:xfrm>
            <a:off x="540000" y="900000"/>
            <a:ext cx="4257576"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一元二次方程的根</a:t>
            </a:r>
          </a:p>
        </p:txBody>
      </p:sp>
      <p:sp>
        <p:nvSpPr>
          <p:cNvPr id="10618" name="yt_shape_10618"/>
          <p:cNvSpPr txBox="1"/>
          <p:nvPr/>
        </p:nvSpPr>
        <p:spPr>
          <a:xfrm>
            <a:off x="540119" y="139687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泉州市实验中学月考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下表是某同学求代数式</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的值的情况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根据表格可知方程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的解是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0619" name="yt_table_10619" title="H_81.81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31098042"/>
              </p:ext>
            </p:extLst>
          </p:nvPr>
        </p:nvGraphicFramePr>
        <p:xfrm>
          <a:off x="540000" y="2508671"/>
          <a:ext cx="11111996" cy="1038988"/>
        </p:xfrm>
        <a:graphic>
          <a:graphicData uri="http://schemas.openxmlformats.org/drawingml/2006/table">
            <a:tbl>
              <a:tblPr>
                <a:tableStyleId>{5940675A-B579-460E-94D1-54222C63F5DA}</a:tableStyleId>
              </a:tblPr>
              <a:tblGrid>
                <a:gridCol w="1960900">
                  <a:extLst>
                    <a:ext uri="{9D8B030D-6E8A-4147-A177-3AD203B41FA5}">
                      <a16:colId xmlns:a16="http://schemas.microsoft.com/office/drawing/2014/main" val="20000"/>
                    </a:ext>
                  </a:extLst>
                </a:gridCol>
                <a:gridCol w="1307496">
                  <a:extLst>
                    <a:ext uri="{9D8B030D-6E8A-4147-A177-3AD203B41FA5}">
                      <a16:colId xmlns:a16="http://schemas.microsoft.com/office/drawing/2014/main" val="20001"/>
                    </a:ext>
                  </a:extLst>
                </a:gridCol>
                <a:gridCol w="1307496">
                  <a:extLst>
                    <a:ext uri="{9D8B030D-6E8A-4147-A177-3AD203B41FA5}">
                      <a16:colId xmlns:a16="http://schemas.microsoft.com/office/drawing/2014/main" val="20002"/>
                    </a:ext>
                  </a:extLst>
                </a:gridCol>
                <a:gridCol w="1307496">
                  <a:extLst>
                    <a:ext uri="{9D8B030D-6E8A-4147-A177-3AD203B41FA5}">
                      <a16:colId xmlns:a16="http://schemas.microsoft.com/office/drawing/2014/main" val="20003"/>
                    </a:ext>
                  </a:extLst>
                </a:gridCol>
                <a:gridCol w="1307496">
                  <a:extLst>
                    <a:ext uri="{9D8B030D-6E8A-4147-A177-3AD203B41FA5}">
                      <a16:colId xmlns:a16="http://schemas.microsoft.com/office/drawing/2014/main" val="20004"/>
                    </a:ext>
                  </a:extLst>
                </a:gridCol>
                <a:gridCol w="1307496">
                  <a:extLst>
                    <a:ext uri="{9D8B030D-6E8A-4147-A177-3AD203B41FA5}">
                      <a16:colId xmlns:a16="http://schemas.microsoft.com/office/drawing/2014/main" val="20005"/>
                    </a:ext>
                  </a:extLst>
                </a:gridCol>
                <a:gridCol w="1306808">
                  <a:extLst>
                    <a:ext uri="{9D8B030D-6E8A-4147-A177-3AD203B41FA5}">
                      <a16:colId xmlns:a16="http://schemas.microsoft.com/office/drawing/2014/main" val="20006"/>
                    </a:ext>
                  </a:extLst>
                </a:gridCol>
                <a:gridCol w="1306808">
                  <a:extLst>
                    <a:ext uri="{9D8B030D-6E8A-4147-A177-3AD203B41FA5}">
                      <a16:colId xmlns:a16="http://schemas.microsoft.com/office/drawing/2014/main" val="20007"/>
                    </a:ext>
                  </a:extLst>
                </a:gridCol>
              </a:tblGrid>
              <a:tr h="467999">
                <a:tc>
                  <a:txBody>
                    <a:bodyPr/>
                    <a:lstStyle/>
                    <a:p>
                      <a:pPr algn="ctr"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graphicFrame>
        <p:nvGraphicFramePr>
          <p:cNvPr id="10621" name="yt_table_10621"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94198022"/>
              </p:ext>
            </p:extLst>
          </p:nvPr>
        </p:nvGraphicFramePr>
        <p:xfrm>
          <a:off x="540000" y="3817430"/>
          <a:ext cx="5537518" cy="848742"/>
        </p:xfrm>
        <a:graphic>
          <a:graphicData uri="http://schemas.openxmlformats.org/drawingml/2006/table">
            <a:tbl>
              <a:tblPr/>
              <a:tblGrid>
                <a:gridCol w="2786380">
                  <a:extLst>
                    <a:ext uri="{9D8B030D-6E8A-4147-A177-3AD203B41FA5}">
                      <a16:colId xmlns:a16="http://schemas.microsoft.com/office/drawing/2014/main" val="10095"/>
                    </a:ext>
                  </a:extLst>
                </a:gridCol>
                <a:gridCol w="2751138">
                  <a:extLst>
                    <a:ext uri="{9D8B030D-6E8A-4147-A177-3AD203B41FA5}">
                      <a16:colId xmlns:a16="http://schemas.microsoft.com/office/drawing/2014/main" val="1009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1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或</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0"/>
                  </a:ext>
                </a:extLst>
              </a:tr>
            </a:tbl>
          </a:graphicData>
        </a:graphic>
      </p:graphicFrame>
      <p:pic>
        <p:nvPicPr>
          <p:cNvPr id="3" name="yt_shape_1683887398353">
            <a:extLst>
              <a:ext uri="{FF2B5EF4-FFF2-40B4-BE49-F238E27FC236}">
                <a16:creationId xmlns:a16="http://schemas.microsoft.com/office/drawing/2014/main" id="{B3AC28EB-6B8F-C722-A110-A5639513B5F0}"/>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0CADDB8B-59FA-3958-CDE6-67A92EC95CDE}"/>
              </a:ext>
            </a:extLst>
          </p:cNvPr>
          <p:cNvSpPr txBox="1"/>
          <p:nvPr/>
        </p:nvSpPr>
        <p:spPr>
          <a:xfrm>
            <a:off x="3717183" y="182555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yt_shape_10623">
            <a:extLst>
              <a:ext uri="{FF2B5EF4-FFF2-40B4-BE49-F238E27FC236}">
                <a16:creationId xmlns:a16="http://schemas.microsoft.com/office/drawing/2014/main" id="{388B1CB3-C1AB-50A3-7D64-5CB39B5B32F9}"/>
              </a:ext>
            </a:extLst>
          </p:cNvPr>
          <p:cNvSpPr txBox="1"/>
          <p:nvPr/>
        </p:nvSpPr>
        <p:spPr>
          <a:xfrm>
            <a:off x="544472" y="4935943"/>
            <a:ext cx="874438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广东省中考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是方程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的根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5" name="文本框 4">
            <a:extLst>
              <a:ext uri="{FF2B5EF4-FFF2-40B4-BE49-F238E27FC236}">
                <a16:creationId xmlns:a16="http://schemas.microsoft.com/office/drawing/2014/main" id="{6E77BD50-CED3-5CCB-5878-00DDEE54A29E}"/>
              </a:ext>
            </a:extLst>
          </p:cNvPr>
          <p:cNvSpPr txBox="1"/>
          <p:nvPr/>
        </p:nvSpPr>
        <p:spPr>
          <a:xfrm>
            <a:off x="8428473" y="4889137"/>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24" name="yt_shape_10624"/>
          <p:cNvSpPr txBox="1"/>
          <p:nvPr/>
        </p:nvSpPr>
        <p:spPr>
          <a:xfrm>
            <a:off x="540000" y="900000"/>
            <a:ext cx="4873129"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建立一元二次方程模型</a:t>
            </a:r>
          </a:p>
        </p:txBody>
      </p:sp>
      <p:sp>
        <p:nvSpPr>
          <p:cNvPr id="10625" name="yt_shape_10625"/>
          <p:cNvSpPr txBox="1"/>
          <p:nvPr/>
        </p:nvSpPr>
        <p:spPr>
          <a:xfrm>
            <a:off x="540119" y="139687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重庆市中考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学校连续三年组织学生参加义务植树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第一年共植树</a:t>
            </a:r>
            <a:r>
              <a:rPr lang="en-US" altLang="zh-CN" sz="2400" b="0" i="0" u="none">
                <a:solidFill>
                  <a:srgbClr val="000000"/>
                </a:solidFill>
                <a:effectLst/>
                <a:latin typeface="Times New Roman" pitchFamily="24"/>
                <a:ea typeface="Times New Roman" pitchFamily="24"/>
                <a:cs typeface="宋体" pitchFamily="24"/>
              </a:rPr>
              <a:t>400</a:t>
            </a:r>
            <a:r>
              <a:rPr lang="zh-CN" altLang="zh-CN" sz="2400" b="0" i="0" u="none">
                <a:solidFill>
                  <a:srgbClr val="000000"/>
                </a:solidFill>
                <a:effectLst/>
                <a:latin typeface="Times New Roman" pitchFamily="24"/>
                <a:ea typeface="宋体" pitchFamily="24"/>
                <a:cs typeface="宋体" pitchFamily="24"/>
              </a:rPr>
              <a:t>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第三年共植树</a:t>
            </a:r>
            <a:r>
              <a:rPr lang="en-US" altLang="zh-CN" sz="2400" b="0" i="0" u="none">
                <a:solidFill>
                  <a:srgbClr val="000000"/>
                </a:solidFill>
                <a:effectLst/>
                <a:latin typeface="Times New Roman" pitchFamily="24"/>
                <a:ea typeface="Times New Roman" pitchFamily="24"/>
                <a:cs typeface="宋体" pitchFamily="24"/>
              </a:rPr>
              <a:t>625</a:t>
            </a:r>
            <a:r>
              <a:rPr lang="zh-CN" altLang="zh-CN" sz="2400" b="0" i="0" u="none">
                <a:solidFill>
                  <a:srgbClr val="000000"/>
                </a:solidFill>
                <a:effectLst/>
                <a:latin typeface="Times New Roman" pitchFamily="24"/>
                <a:ea typeface="宋体" pitchFamily="24"/>
                <a:cs typeface="宋体" pitchFamily="24"/>
              </a:rPr>
              <a:t>棵</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设该校植树棵数的年平均增长率为</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根据题意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下列方程正确的是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0626" name="yt_table_10626"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86641432"/>
              </p:ext>
            </p:extLst>
          </p:nvPr>
        </p:nvGraphicFramePr>
        <p:xfrm>
          <a:off x="540000" y="2988802"/>
          <a:ext cx="7874318" cy="848742"/>
        </p:xfrm>
        <a:graphic>
          <a:graphicData uri="http://schemas.openxmlformats.org/drawingml/2006/table">
            <a:tbl>
              <a:tblPr/>
              <a:tblGrid>
                <a:gridCol w="4411980">
                  <a:extLst>
                    <a:ext uri="{9D8B030D-6E8A-4147-A177-3AD203B41FA5}">
                      <a16:colId xmlns:a16="http://schemas.microsoft.com/office/drawing/2014/main" val="10097"/>
                    </a:ext>
                  </a:extLst>
                </a:gridCol>
                <a:gridCol w="3462338">
                  <a:extLst>
                    <a:ext uri="{9D8B030D-6E8A-4147-A177-3AD203B41FA5}">
                      <a16:colId xmlns:a16="http://schemas.microsoft.com/office/drawing/2014/main" val="1009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625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625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625</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400</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625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2"/>
                  </a:ext>
                </a:extLst>
              </a:tr>
            </a:tbl>
          </a:graphicData>
        </a:graphic>
      </p:graphicFrame>
      <p:pic>
        <p:nvPicPr>
          <p:cNvPr id="3" name="yt_shape_1683887398381">
            <a:extLst>
              <a:ext uri="{FF2B5EF4-FFF2-40B4-BE49-F238E27FC236}">
                <a16:creationId xmlns:a16="http://schemas.microsoft.com/office/drawing/2014/main" id="{D2CFE872-3539-34BD-1554-1406F161D019}"/>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a:extLst>
              <a:ext uri="{FF2B5EF4-FFF2-40B4-BE49-F238E27FC236}">
                <a16:creationId xmlns:a16="http://schemas.microsoft.com/office/drawing/2014/main" id="{D2C5A892-B603-C768-4F9A-86CCD7AD9856}"/>
              </a:ext>
            </a:extLst>
          </p:cNvPr>
          <p:cNvSpPr txBox="1"/>
          <p:nvPr/>
        </p:nvSpPr>
        <p:spPr>
          <a:xfrm>
            <a:off x="1669308" y="230104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28" name="yt_shape_10628"/>
          <p:cNvSpPr txBox="1"/>
          <p:nvPr/>
        </p:nvSpPr>
        <p:spPr>
          <a:xfrm>
            <a:off x="540000" y="900000"/>
            <a:ext cx="723274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【易错点】</a:t>
            </a:r>
            <a:r>
              <a:rPr lang="zh-CN" altLang="zh-CN" sz="2400" b="0" i="1" u="none">
                <a:solidFill>
                  <a:srgbClr val="FF0000"/>
                </a:solidFill>
                <a:effectLst/>
                <a:latin typeface="Times New Roman" pitchFamily="24"/>
                <a:ea typeface="宋体" pitchFamily="24"/>
                <a:cs typeface="宋体" pitchFamily="24"/>
              </a:rPr>
              <a:t>　</a:t>
            </a:r>
            <a:r>
              <a:rPr lang="zh-CN" altLang="zh-CN" sz="2400" b="0" i="0" u="none">
                <a:solidFill>
                  <a:srgbClr val="FF0000"/>
                </a:solidFill>
                <a:effectLst/>
                <a:latin typeface="Times New Roman" pitchFamily="24"/>
                <a:ea typeface="黑体" pitchFamily="24"/>
                <a:cs typeface="宋体" pitchFamily="24"/>
              </a:rPr>
              <a:t>忽视一元二次方程二次项系数不为</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致错</a:t>
            </a:r>
          </a:p>
        </p:txBody>
      </p:sp>
      <p:sp>
        <p:nvSpPr>
          <p:cNvPr id="2" name="yt_shape_10629">
            <a:extLst>
              <a:ext uri="{FF2B5EF4-FFF2-40B4-BE49-F238E27FC236}">
                <a16:creationId xmlns:a16="http://schemas.microsoft.com/office/drawing/2014/main" id="{5CED6449-0CBD-AE84-BC8C-AC5993A276E5}"/>
              </a:ext>
            </a:extLst>
          </p:cNvPr>
          <p:cNvSpPr txBox="1"/>
          <p:nvPr/>
        </p:nvSpPr>
        <p:spPr>
          <a:xfrm>
            <a:off x="540000" y="1556792"/>
            <a:ext cx="1030410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baseline="30000">
                <a:solidFill>
                  <a:srgbClr val="000000"/>
                </a:solidFill>
                <a:effectLst/>
                <a:latin typeface="宋体" pitchFamily="24"/>
                <a:ea typeface="宋体" pitchFamily="24"/>
                <a:cs typeface="宋体" pitchFamily="24"/>
              </a:rPr>
              <a:t>｜</a:t>
            </a:r>
            <a:r>
              <a:rPr lang="en-US" altLang="zh-CN" sz="2400" b="0" i="1" u="none" baseline="30000">
                <a:solidFill>
                  <a:srgbClr val="000000"/>
                </a:solidFill>
                <a:effectLst/>
                <a:latin typeface="Times New Roman" pitchFamily="24"/>
                <a:ea typeface="Times New Roman" pitchFamily="24"/>
                <a:cs typeface="宋体" pitchFamily="24"/>
              </a:rPr>
              <a:t>m</a:t>
            </a:r>
            <a:r>
              <a:rPr lang="zh-CN" altLang="zh-CN" sz="2400" b="0" i="0" u="none" baseline="30000">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是关于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的一元二次方程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的值为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3" name="yt_table_10630" title="H_66.83008">
            <a:extLst>
              <a:ext uri="{FF2B5EF4-FFF2-40B4-BE49-F238E27FC236}">
                <a16:creationId xmlns:a16="http://schemas.microsoft.com/office/drawing/2014/main" id="{D324A6E9-CAF5-DE1F-3104-3033FBC07928}"/>
              </a:ext>
            </a:extLst>
          </p:cNvPr>
          <p:cNvGraphicFramePr>
            <a:graphicFrameLocks noGrp="1"/>
          </p:cNvGraphicFramePr>
          <p:nvPr>
            <p:extLst>
              <p:ext uri="{D42A27DB-BD31-4B8C-83A1-F6EECF244321}">
                <p14:modId xmlns:p14="http://schemas.microsoft.com/office/powerpoint/2010/main" val="1044661273"/>
              </p:ext>
            </p:extLst>
          </p:nvPr>
        </p:nvGraphicFramePr>
        <p:xfrm>
          <a:off x="540000" y="2188459"/>
          <a:ext cx="4812030" cy="848742"/>
        </p:xfrm>
        <a:graphic>
          <a:graphicData uri="http://schemas.openxmlformats.org/drawingml/2006/table">
            <a:tbl>
              <a:tblPr/>
              <a:tblGrid>
                <a:gridCol w="2872105">
                  <a:extLst>
                    <a:ext uri="{9D8B030D-6E8A-4147-A177-3AD203B41FA5}">
                      <a16:colId xmlns:a16="http://schemas.microsoft.com/office/drawing/2014/main" val="10099"/>
                    </a:ext>
                  </a:extLst>
                </a:gridCol>
                <a:gridCol w="1939925">
                  <a:extLst>
                    <a:ext uri="{9D8B030D-6E8A-4147-A177-3AD203B41FA5}">
                      <a16:colId xmlns:a16="http://schemas.microsoft.com/office/drawing/2014/main" val="1010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4"/>
                  </a:ext>
                </a:extLst>
              </a:tr>
            </a:tbl>
          </a:graphicData>
        </a:graphic>
      </p:graphicFrame>
      <p:sp>
        <p:nvSpPr>
          <p:cNvPr id="4" name="文本框 3">
            <a:extLst>
              <a:ext uri="{FF2B5EF4-FFF2-40B4-BE49-F238E27FC236}">
                <a16:creationId xmlns:a16="http://schemas.microsoft.com/office/drawing/2014/main" id="{E747925E-241B-1AA0-53F8-DA36D876062B}"/>
              </a:ext>
            </a:extLst>
          </p:cNvPr>
          <p:cNvSpPr txBox="1"/>
          <p:nvPr/>
        </p:nvSpPr>
        <p:spPr>
          <a:xfrm>
            <a:off x="9841639" y="150998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32" name="yt_shape_10632"/>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NEU-BZ-S92" pitchFamily="38"/>
                <a:ea typeface="宋体" pitchFamily="38"/>
                <a:cs typeface="宋体" pitchFamily="38"/>
                <a:sym typeface="Finished"/>
              </a:rPr>
              <a:t>⁠</a:t>
            </a:r>
            <a:endParaRPr lang="zh-CN" altLang="zh-CN" sz="3850" b="0" i="0" u="none" spc="31800">
              <a:solidFill>
                <a:srgbClr val="1EE3CF"/>
              </a:solidFill>
              <a:effectLst/>
              <a:latin typeface="NEU-BZ-S92" pitchFamily="38"/>
              <a:ea typeface="宋体" pitchFamily="38"/>
              <a:cs typeface="宋体" pitchFamily="38"/>
              <a:sym typeface="Finished"/>
              <a:hlinkClick r:id="" action="ppaction://macro?name={&quot;type&quot;:&quot;ImageText&quot;,&quot;item&quot;:&quot;ImageText&quot;,&quot;path&quot;:&quot;\\ImageTexts\\60046eab-151e-4786-a084-ade28608310e.png&quot;}"/>
            </a:endParaRPr>
          </a:p>
        </p:txBody>
      </p:sp>
      <p:sp>
        <p:nvSpPr>
          <p:cNvPr id="10633" name="yt_shape_10633"/>
          <p:cNvSpPr txBox="1"/>
          <p:nvPr/>
        </p:nvSpPr>
        <p:spPr>
          <a:xfrm>
            <a:off x="540000" y="1652711"/>
            <a:ext cx="994984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是关于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的一元二次方程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的解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0634" name="yt_table_10634"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55614461"/>
              </p:ext>
            </p:extLst>
          </p:nvPr>
        </p:nvGraphicFramePr>
        <p:xfrm>
          <a:off x="540000" y="2284378"/>
          <a:ext cx="8419466" cy="424371"/>
        </p:xfrm>
        <a:graphic>
          <a:graphicData uri="http://schemas.openxmlformats.org/drawingml/2006/table">
            <a:tbl>
              <a:tblPr/>
              <a:tblGrid>
                <a:gridCol w="2346643">
                  <a:extLst>
                    <a:ext uri="{9D8B030D-6E8A-4147-A177-3AD203B41FA5}">
                      <a16:colId xmlns:a16="http://schemas.microsoft.com/office/drawing/2014/main" val="10101"/>
                    </a:ext>
                  </a:extLst>
                </a:gridCol>
                <a:gridCol w="2329180">
                  <a:extLst>
                    <a:ext uri="{9D8B030D-6E8A-4147-A177-3AD203B41FA5}">
                      <a16:colId xmlns:a16="http://schemas.microsoft.com/office/drawing/2014/main" val="10102"/>
                    </a:ext>
                  </a:extLst>
                </a:gridCol>
                <a:gridCol w="2329180">
                  <a:extLst>
                    <a:ext uri="{9D8B030D-6E8A-4147-A177-3AD203B41FA5}">
                      <a16:colId xmlns:a16="http://schemas.microsoft.com/office/drawing/2014/main" val="10103"/>
                    </a:ext>
                  </a:extLst>
                </a:gridCol>
                <a:gridCol w="1414463">
                  <a:extLst>
                    <a:ext uri="{9D8B030D-6E8A-4147-A177-3AD203B41FA5}">
                      <a16:colId xmlns:a16="http://schemas.microsoft.com/office/drawing/2014/main" val="1010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5"/>
                  </a:ext>
                </a:extLst>
              </a:tr>
            </a:tbl>
          </a:graphicData>
        </a:graphic>
      </p:graphicFrame>
      <p:sp>
        <p:nvSpPr>
          <p:cNvPr id="10636" name="yt_shape_10636"/>
          <p:cNvSpPr txBox="1"/>
          <p:nvPr/>
        </p:nvSpPr>
        <p:spPr>
          <a:xfrm>
            <a:off x="540119" y="275944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【变式】</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的一元二次方程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有一个非零根</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的值为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0"/>
                <a:ea typeface="宋体" pitchFamily="10"/>
                <a:cs typeface="宋体" pitchFamily="10"/>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0"/>
                <a:ea typeface="宋体" pitchFamily="10"/>
                <a:cs typeface="宋体" pitchFamily="10"/>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0637" name="yt_table_10637"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1502032"/>
              </p:ext>
            </p:extLst>
          </p:nvPr>
        </p:nvGraphicFramePr>
        <p:xfrm>
          <a:off x="540000" y="3871242"/>
          <a:ext cx="8419466" cy="424371"/>
        </p:xfrm>
        <a:graphic>
          <a:graphicData uri="http://schemas.openxmlformats.org/drawingml/2006/table">
            <a:tbl>
              <a:tblPr/>
              <a:tblGrid>
                <a:gridCol w="2346643">
                  <a:extLst>
                    <a:ext uri="{9D8B030D-6E8A-4147-A177-3AD203B41FA5}">
                      <a16:colId xmlns:a16="http://schemas.microsoft.com/office/drawing/2014/main" val="10105"/>
                    </a:ext>
                  </a:extLst>
                </a:gridCol>
                <a:gridCol w="2329180">
                  <a:extLst>
                    <a:ext uri="{9D8B030D-6E8A-4147-A177-3AD203B41FA5}">
                      <a16:colId xmlns:a16="http://schemas.microsoft.com/office/drawing/2014/main" val="10106"/>
                    </a:ext>
                  </a:extLst>
                </a:gridCol>
                <a:gridCol w="2329180">
                  <a:extLst>
                    <a:ext uri="{9D8B030D-6E8A-4147-A177-3AD203B41FA5}">
                      <a16:colId xmlns:a16="http://schemas.microsoft.com/office/drawing/2014/main" val="10107"/>
                    </a:ext>
                  </a:extLst>
                </a:gridCol>
                <a:gridCol w="1414463">
                  <a:extLst>
                    <a:ext uri="{9D8B030D-6E8A-4147-A177-3AD203B41FA5}">
                      <a16:colId xmlns:a16="http://schemas.microsoft.com/office/drawing/2014/main" val="1010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26"/>
                  </a:ext>
                </a:extLst>
              </a:tr>
            </a:tbl>
          </a:graphicData>
        </a:graphic>
      </p:graphicFrame>
      <p:sp>
        <p:nvSpPr>
          <p:cNvPr id="10639" name="yt_shape_10639"/>
          <p:cNvSpPr txBox="1"/>
          <p:nvPr/>
        </p:nvSpPr>
        <p:spPr>
          <a:xfrm>
            <a:off x="540119" y="456551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【变式】</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遂宁市中考改编</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为方程</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的根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2025</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Times New Roman" pitchFamily="24"/>
                <a:ea typeface="宋体" pitchFamily="24"/>
                <a:cs typeface="宋体" pitchFamily="24"/>
              </a:rPr>
              <a:t>的值为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0</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3" name="yt_shape_1683887398415">
            <a:extLst>
              <a:ext uri="{FF2B5EF4-FFF2-40B4-BE49-F238E27FC236}">
                <a16:creationId xmlns:a16="http://schemas.microsoft.com/office/drawing/2014/main" id="{C1BC91DC-5B68-8A58-6039-85053EDA92B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a:extLst>
              <a:ext uri="{FF2B5EF4-FFF2-40B4-BE49-F238E27FC236}">
                <a16:creationId xmlns:a16="http://schemas.microsoft.com/office/drawing/2014/main" id="{14BED40F-0755-97DB-2ED8-DD98BCC3294E}"/>
              </a:ext>
            </a:extLst>
          </p:cNvPr>
          <p:cNvSpPr txBox="1"/>
          <p:nvPr/>
        </p:nvSpPr>
        <p:spPr>
          <a:xfrm>
            <a:off x="9473339" y="160590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82E16B69-2FA9-1957-589F-72974FB28E42}"/>
              </a:ext>
            </a:extLst>
          </p:cNvPr>
          <p:cNvSpPr txBox="1"/>
          <p:nvPr/>
        </p:nvSpPr>
        <p:spPr>
          <a:xfrm>
            <a:off x="1669308" y="318812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5" name="文本框 4">
            <a:extLst>
              <a:ext uri="{FF2B5EF4-FFF2-40B4-BE49-F238E27FC236}">
                <a16:creationId xmlns:a16="http://schemas.microsoft.com/office/drawing/2014/main" id="{E4B2FAC1-516C-B90E-79E4-89105A9CD6EA}"/>
              </a:ext>
            </a:extLst>
          </p:cNvPr>
          <p:cNvSpPr txBox="1"/>
          <p:nvPr/>
        </p:nvSpPr>
        <p:spPr>
          <a:xfrm>
            <a:off x="4193433" y="4994201"/>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40" name="yt_shape_10640"/>
          <p:cNvSpPr txBox="1"/>
          <p:nvPr/>
        </p:nvSpPr>
        <p:spPr>
          <a:xfrm>
            <a:off x="540119" y="900000"/>
            <a:ext cx="11316391"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衢州市中考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将一个容积为</a:t>
            </a:r>
            <a:r>
              <a:rPr lang="en-US" altLang="zh-CN" sz="2400" b="0" i="0" u="none">
                <a:solidFill>
                  <a:srgbClr val="000000"/>
                </a:solidFill>
                <a:effectLst/>
                <a:latin typeface="Times New Roman" pitchFamily="24"/>
                <a:ea typeface="Times New Roman" pitchFamily="24"/>
                <a:cs typeface="宋体" pitchFamily="24"/>
              </a:rPr>
              <a:t>360cm</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的包装盒剪开铺平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纸样如图所示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利用容积列出图中</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满足的一元二次方程</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en-US" altLang="zh-CN" sz="100" b="0" i="1" spc="-100">
                <a:solidFill>
                  <a:srgbClr val="FF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15</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10</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360</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不必化简</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10644" name="yt_shape_10644"/>
          <p:cNvSpPr txBox="1"/>
          <p:nvPr/>
        </p:nvSpPr>
        <p:spPr>
          <a:xfrm>
            <a:off x="540000" y="5011773"/>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641" name="yt_shape_10641" title="H_194.4567">
            <a:extLst>
              <a:ext uri="{FF2B5EF4-FFF2-40B4-BE49-F238E27FC236}">
                <a16:creationId xmlns:a16="http://schemas.microsoft.com/office/drawing/2014/main" id="{249740F1-2B05-4C5A-B423-6F681AEFABC2}"/>
              </a:ext>
            </a:extLst>
          </p:cNvPr>
          <p:cNvGrpSpPr/>
          <p:nvPr/>
        </p:nvGrpSpPr>
        <p:grpSpPr>
          <a:xfrm>
            <a:off x="4692627" y="2491930"/>
            <a:ext cx="2806745" cy="2469600"/>
            <a:chOff x="0" y="0"/>
            <a:chExt cx="2806745" cy="2469600"/>
          </a:xfrm>
        </p:grpSpPr>
        <p:pic>
          <p:nvPicPr>
            <p:cNvPr id="2" name="yt_image_1064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806745" cy="2073600"/>
            </a:xfrm>
            <a:prstGeom prst="rect">
              <a:avLst/>
            </a:prstGeom>
            <a:noFill/>
            <a:extLst>
              <a:ext uri="{909E8E84-426E-40DD-AFC4-6F175D3DCCD1}">
                <a14:hiddenFill xmlns:a14="http://schemas.microsoft.com/office/drawing/2010/main">
                  <a:solidFill>
                    <a:srgbClr val="FFFFFF"/>
                  </a:solidFill>
                </a14:hiddenFill>
              </a:ext>
            </a:extLst>
          </p:spPr>
        </p:pic>
        <p:sp>
          <p:nvSpPr>
            <p:cNvPr id="10643" name="yt_shape_10643"/>
            <p:cNvSpPr txBox="1"/>
            <p:nvPr/>
          </p:nvSpPr>
          <p:spPr>
            <a:xfrm>
              <a:off x="793908" y="2109600"/>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0D1A1D24-C4D6-5AF3-9042-40F63DEEDDB5}"/>
              </a:ext>
            </a:extLst>
          </p:cNvPr>
          <p:cNvSpPr txBox="1"/>
          <p:nvPr/>
        </p:nvSpPr>
        <p:spPr>
          <a:xfrm>
            <a:off x="6312024" y="1296638"/>
            <a:ext cx="3040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15</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360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45" name="yt_shape_10645"/>
          <p:cNvSpPr txBox="1"/>
          <p:nvPr/>
        </p:nvSpPr>
        <p:spPr>
          <a:xfrm>
            <a:off x="540000" y="900000"/>
            <a:ext cx="720370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的方程</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p>
        </p:txBody>
      </p:sp>
      <p:sp>
        <p:nvSpPr>
          <p:cNvPr id="10646" name="yt_shape_10646"/>
          <p:cNvSpPr txBox="1"/>
          <p:nvPr/>
        </p:nvSpPr>
        <p:spPr>
          <a:xfrm>
            <a:off x="540000" y="1379303"/>
            <a:ext cx="868667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取何值时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此方程为一元一次方程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并求此方程的根</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647" name="yt_shape_10647"/>
              <p:cNvSpPr txBox="1"/>
              <p:nvPr/>
            </p:nvSpPr>
            <p:spPr>
              <a:xfrm>
                <a:off x="540000" y="1858606"/>
                <a:ext cx="7875554" cy="64915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时</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方程为一元一次方程</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此时方程的根为</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5</m:t>
                        </m:r>
                      </m:num>
                      <m:den>
                        <m:r>
                          <a:rPr lang="en-US" altLang="zh-CN" sz="2400" b="0" i="0">
                            <a:solidFill>
                              <a:srgbClr val="FF0000"/>
                            </a:solidFill>
                            <a:effectLst/>
                            <a:latin typeface="Cambria Math" panose="02040503050406030204" pitchFamily="12" charset="0"/>
                            <a:ea typeface="Cambria Math" panose="02040503050406030204" pitchFamily="12" charset="0"/>
                          </a:rPr>
                          <m:t>6</m:t>
                        </m:r>
                      </m:den>
                    </m:f>
                  </m:oMath>
                </a14:m>
                <a:r>
                  <a:rPr lang="en-US" altLang="zh-CN" sz="2400" b="0" i="0" u="none">
                    <a:solidFill>
                      <a:srgbClr val="FF0000"/>
                    </a:solidFill>
                    <a:effectLst/>
                    <a:latin typeface="宋体" pitchFamily="24"/>
                    <a:ea typeface="宋体" pitchFamily="24"/>
                    <a:cs typeface="宋体" pitchFamily="24"/>
                  </a:rPr>
                  <a:t>.</a:t>
                </a:r>
              </a:p>
            </p:txBody>
          </p:sp>
        </mc:Choice>
        <mc:Fallback xmlns="">
          <p:sp>
            <p:nvSpPr>
              <p:cNvPr id="10647" name="yt_shape_10647" descr="{&quot;rangeId&quot;:20,&quot;color&quot;:&quot;R&quot;,&quot;mathAnswerShape&quot;:1}"/>
              <p:cNvSpPr txBox="1">
                <a:spLocks noRot="1" noChangeAspect="1" noMove="1" noResize="1" noEditPoints="1" noAdjustHandles="1" noChangeArrowheads="1" noChangeShapeType="1" noTextEdit="1"/>
              </p:cNvSpPr>
              <p:nvPr/>
            </p:nvSpPr>
            <p:spPr>
              <a:xfrm>
                <a:off x="540000" y="1858606"/>
                <a:ext cx="7875554" cy="649152"/>
              </a:xfrm>
              <a:prstGeom prst="rect">
                <a:avLst/>
              </a:prstGeom>
              <a:blipFill>
                <a:blip r:embed="rId2"/>
                <a:stretch>
                  <a:fillRect l="-2399" r="-1316" b="-15094"/>
                </a:stretch>
              </a:blipFill>
            </p:spPr>
            <p:txBody>
              <a:bodyPr/>
              <a:lstStyle/>
              <a:p>
                <a:r>
                  <a:rPr lang="zh-CN" altLang="en-US">
                    <a:noFill/>
                  </a:rPr>
                  <a:t> </a:t>
                </a:r>
              </a:p>
            </p:txBody>
          </p:sp>
        </mc:Fallback>
      </mc:AlternateContent>
      <p:sp>
        <p:nvSpPr>
          <p:cNvPr id="10649" name="yt_shape_10649"/>
          <p:cNvSpPr txBox="1"/>
          <p:nvPr/>
        </p:nvSpPr>
        <p:spPr>
          <a:xfrm>
            <a:off x="540119" y="2558546"/>
            <a:ext cx="11111999" cy="89216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为何值时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此方程为一元二次方程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并写出这个一元二次方程的二次项系数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一次项系数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常数项</a:t>
            </a:r>
            <a:r>
              <a:rPr lang="en-US" altLang="zh-CN" sz="2400" b="0" i="0" u="none">
                <a:solidFill>
                  <a:srgbClr val="000000"/>
                </a:solidFill>
                <a:effectLst/>
                <a:latin typeface="宋体" pitchFamily="24"/>
                <a:ea typeface="宋体" pitchFamily="24"/>
                <a:cs typeface="宋体" pitchFamily="24"/>
              </a:rPr>
              <a:t>.</a:t>
            </a:r>
          </a:p>
        </p:txBody>
      </p:sp>
      <p:sp>
        <p:nvSpPr>
          <p:cNvPr id="10650" name="yt_shape_10650"/>
          <p:cNvSpPr txBox="1"/>
          <p:nvPr/>
        </p:nvSpPr>
        <p:spPr>
          <a:xfrm>
            <a:off x="540119" y="350150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时</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方程为一元二次方程</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方程的二次项系数</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一次项系数</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常数项分别为</a:t>
            </a:r>
            <a:r>
              <a:rPr lang="en-US" altLang="zh-CN" sz="2400" b="0" i="1" u="none">
                <a:solidFill>
                  <a:srgbClr val="FF0000"/>
                </a:solidFill>
                <a:effectLst/>
                <a:latin typeface="Times New Roman" pitchFamily="24"/>
                <a:ea typeface="Times New Roman" pitchFamily="24"/>
                <a:cs typeface="宋体" pitchFamily="24"/>
              </a:rPr>
              <a:t>m</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47">
                                            <p:txEl>
                                              <p:pRg st="0" end="0"/>
                                            </p:txEl>
                                          </p:spTgt>
                                        </p:tgtEl>
                                        <p:attrNameLst>
                                          <p:attrName>style.visibility</p:attrName>
                                        </p:attrNameLst>
                                      </p:cBhvr>
                                      <p:to>
                                        <p:strVal val="visible"/>
                                      </p:to>
                                    </p:set>
                                    <p:animEffect transition="in" filter="blinds(horizontal)">
                                      <p:cBhvr>
                                        <p:cTn id="7" dur="500"/>
                                        <p:tgtEl>
                                          <p:spTgt spid="106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650">
                                            <p:txEl>
                                              <p:pRg st="0" end="0"/>
                                            </p:txEl>
                                          </p:spTgt>
                                        </p:tgtEl>
                                        <p:attrNameLst>
                                          <p:attrName>style.visibility</p:attrName>
                                        </p:attrNameLst>
                                      </p:cBhvr>
                                      <p:to>
                                        <p:strVal val="visible"/>
                                      </p:to>
                                    </p:set>
                                    <p:animEffect transition="in" filter="blinds(horizontal)">
                                      <p:cBhvr>
                                        <p:cTn id="12" dur="500"/>
                                        <p:tgtEl>
                                          <p:spTgt spid="106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7" grpId="0" build="allAtOnce"/>
      <p:bldP spid="10650"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1364</Words>
  <Application>Microsoft Office PowerPoint</Application>
  <PresentationFormat>宽屏</PresentationFormat>
  <Paragraphs>123</Paragraphs>
  <Slides>12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43</cp:revision>
  <dcterms:created xsi:type="dcterms:W3CDTF">2023-05-05T05:33:04Z</dcterms:created>
  <dcterms:modified xsi:type="dcterms:W3CDTF">2023-05-13T11:33:45Z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