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70" r:id="rId3"/>
    <p:sldId id="372" r:id="rId4"/>
    <p:sldId id="373" r:id="rId5"/>
    <p:sldId id="396" r:id="rId6"/>
    <p:sldId id="377" r:id="rId7"/>
    <p:sldId id="380" r:id="rId8"/>
    <p:sldId id="381" r:id="rId9"/>
    <p:sldId id="383" r:id="rId10"/>
    <p:sldId id="397" r:id="rId11"/>
    <p:sldId id="389" r:id="rId12"/>
    <p:sldId id="390" r:id="rId13"/>
    <p:sldId id="392" r:id="rId14"/>
    <p:sldId id="395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51" name="yt_image_11651" title="H_50.972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89963" cy="64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53" name="yt_shape_11653"/>
          <p:cNvSpPr txBox="1"/>
          <p:nvPr/>
        </p:nvSpPr>
        <p:spPr>
          <a:xfrm>
            <a:off x="540119" y="1547209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在数学中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我们把具有相同形状的图形称为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相似图形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需注意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全等是相似的特例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即全等图形一定是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相似图形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而相似图形不一定是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全等图形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在网格中按一定的比例将一个图形放大或缩小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画在适当位置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便可得到原图形的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相似图形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相似多边形的性质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对应边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成比例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对应角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判定两个多边形相似应同时满足两个条件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对应边成比例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对应角相等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2D9CC68-1592-9573-85A4-9BD7E60472AE}"/>
              </a:ext>
            </a:extLst>
          </p:cNvPr>
          <p:cNvSpPr txBox="1"/>
          <p:nvPr/>
        </p:nvSpPr>
        <p:spPr>
          <a:xfrm>
            <a:off x="6850907" y="1484784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相似图形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28C2C00-43B6-BBCE-A388-DFB909C6B1F8}"/>
              </a:ext>
            </a:extLst>
          </p:cNvPr>
          <p:cNvSpPr txBox="1"/>
          <p:nvPr/>
        </p:nvSpPr>
        <p:spPr>
          <a:xfrm>
            <a:off x="4412508" y="1960272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相似图形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91BB5D4-C9D4-8191-7E53-CB130E454DD6}"/>
              </a:ext>
            </a:extLst>
          </p:cNvPr>
          <p:cNvSpPr txBox="1"/>
          <p:nvPr/>
        </p:nvSpPr>
        <p:spPr>
          <a:xfrm>
            <a:off x="9289307" y="1960272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全等图形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24367B9-77FD-B310-8656-D335E632FACD}"/>
              </a:ext>
            </a:extLst>
          </p:cNvPr>
          <p:cNvSpPr txBox="1"/>
          <p:nvPr/>
        </p:nvSpPr>
        <p:spPr>
          <a:xfrm>
            <a:off x="1059708" y="291124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相似图形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10C8349-34F9-F65B-E30A-7A3683AD8B22}"/>
              </a:ext>
            </a:extLst>
          </p:cNvPr>
          <p:cNvSpPr txBox="1"/>
          <p:nvPr/>
        </p:nvSpPr>
        <p:spPr>
          <a:xfrm>
            <a:off x="4717308" y="338673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成比例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A197D50-0D84-F735-D210-AD50B6616504}"/>
              </a:ext>
            </a:extLst>
          </p:cNvPr>
          <p:cNvSpPr txBox="1"/>
          <p:nvPr/>
        </p:nvSpPr>
        <p:spPr>
          <a:xfrm>
            <a:off x="7460507" y="338673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0D07298-B619-D286-287E-BDD90501661A}"/>
              </a:ext>
            </a:extLst>
          </p:cNvPr>
          <p:cNvSpPr txBox="1"/>
          <p:nvPr/>
        </p:nvSpPr>
        <p:spPr>
          <a:xfrm>
            <a:off x="1516908" y="4337712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对应边成比例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DA50513-52DC-8F81-BC0B-C12846E86180}"/>
              </a:ext>
            </a:extLst>
          </p:cNvPr>
          <p:cNvSpPr txBox="1"/>
          <p:nvPr/>
        </p:nvSpPr>
        <p:spPr>
          <a:xfrm>
            <a:off x="5022108" y="4337712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对应角相等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7" name="yt_shape_11707"/>
          <p:cNvSpPr txBox="1"/>
          <p:nvPr/>
        </p:nvSpPr>
        <p:spPr>
          <a:xfrm>
            <a:off x="540000" y="11247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添加一个条件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这个条件是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写出一个即可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1708" name="yt_shape_11708"/>
          <p:cNvSpPr txBox="1"/>
          <p:nvPr/>
        </p:nvSpPr>
        <p:spPr>
          <a:xfrm>
            <a:off x="540000" y="2084179"/>
            <a:ext cx="1095648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它们是两个相似的平行四边形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根据条件可知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135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C0003DC-47A7-6083-1A2A-24BF04E47B3C}"/>
              </a:ext>
            </a:extLst>
          </p:cNvPr>
          <p:cNvSpPr txBox="1"/>
          <p:nvPr/>
        </p:nvSpPr>
        <p:spPr>
          <a:xfrm>
            <a:off x="2888389" y="1553426"/>
            <a:ext cx="18358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1B86F7C-3C07-BE1C-E5C9-867A71E787E3}"/>
              </a:ext>
            </a:extLst>
          </p:cNvPr>
          <p:cNvSpPr txBox="1"/>
          <p:nvPr/>
        </p:nvSpPr>
        <p:spPr>
          <a:xfrm>
            <a:off x="9906727" y="2037373"/>
            <a:ext cx="124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F76A237-945B-A131-5D3C-005E07C1470B}"/>
              </a:ext>
            </a:extLst>
          </p:cNvPr>
          <p:cNvSpPr txBox="1"/>
          <p:nvPr/>
        </p:nvSpPr>
        <p:spPr>
          <a:xfrm>
            <a:off x="1271345" y="252525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7" name="yt_shape_11709" title="H_101.593704">
            <a:extLst>
              <a:ext uri="{FF2B5EF4-FFF2-40B4-BE49-F238E27FC236}">
                <a16:creationId xmlns:a16="http://schemas.microsoft.com/office/drawing/2014/main" id="{915950A8-5806-86C0-21B9-951E8A927BCC}"/>
              </a:ext>
            </a:extLst>
          </p:cNvPr>
          <p:cNvGrpSpPr/>
          <p:nvPr/>
        </p:nvGrpSpPr>
        <p:grpSpPr>
          <a:xfrm>
            <a:off x="4109461" y="3140968"/>
            <a:ext cx="3973076" cy="1615381"/>
            <a:chOff x="-245711" y="-325141"/>
            <a:chExt cx="3973076" cy="1615381"/>
          </a:xfrm>
        </p:grpSpPr>
        <p:pic>
          <p:nvPicPr>
            <p:cNvPr id="8" name="yt_image_11709">
              <a:extLst>
                <a:ext uri="{FF2B5EF4-FFF2-40B4-BE49-F238E27FC236}">
                  <a16:creationId xmlns:a16="http://schemas.microsoft.com/office/drawing/2014/main" id="{A845FCE9-96A8-0F1F-4719-EA24B0EA35E3}"/>
                </a:ex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245711" y="-325141"/>
              <a:ext cx="3973076" cy="1068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1711">
              <a:extLst>
                <a:ext uri="{FF2B5EF4-FFF2-40B4-BE49-F238E27FC236}">
                  <a16:creationId xmlns:a16="http://schemas.microsoft.com/office/drawing/2014/main" id="{D55805E0-D3DF-2AA1-36C7-FFF8D35C36D0}"/>
                </a:ext>
              </a:extLst>
            </p:cNvPr>
            <p:cNvSpPr txBox="1"/>
            <p:nvPr/>
          </p:nvSpPr>
          <p:spPr>
            <a:xfrm>
              <a:off x="1053603" y="93024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92846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713" name="yt_shape_11713"/>
              <p:cNvSpPr txBox="1"/>
              <p:nvPr/>
            </p:nvSpPr>
            <p:spPr>
              <a:xfrm>
                <a:off x="540120" y="900000"/>
                <a:ext cx="10020120" cy="16119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是对角线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垂足分别为点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FBGE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的边长之比为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1713" name="yt_shape_117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0020120" cy="1611916"/>
              </a:xfrm>
              <a:prstGeom prst="rect">
                <a:avLst/>
              </a:prstGeom>
              <a:blipFill>
                <a:blip r:embed="rId2"/>
                <a:stretch>
                  <a:fillRect l="-1887" t="-4545" r="-974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18" name="yt_shape_11718"/>
          <p:cNvSpPr txBox="1"/>
          <p:nvPr/>
        </p:nvSpPr>
        <p:spPr>
          <a:xfrm>
            <a:off x="540000" y="465695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715" name="yt_shape_11715" title="H_143.484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33789" y="2526606"/>
            <a:ext cx="1524421" cy="1822248"/>
            <a:chOff x="0" y="0"/>
            <a:chExt cx="1524421" cy="1822248"/>
          </a:xfrm>
        </p:grpSpPr>
        <p:pic>
          <p:nvPicPr>
            <p:cNvPr id="2" name="yt_image_11715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24421" cy="14262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17" name="yt_shape_11717"/>
            <p:cNvSpPr txBox="1"/>
            <p:nvPr/>
          </p:nvSpPr>
          <p:spPr>
            <a:xfrm>
              <a:off x="152746" y="146224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7FCB2D4-EE5E-B809-7314-ECCF0AF0257C}"/>
                  </a:ext>
                </a:extLst>
              </p:cNvPr>
              <p:cNvSpPr txBox="1"/>
              <p:nvPr/>
            </p:nvSpPr>
            <p:spPr>
              <a:xfrm>
                <a:off x="2279576" y="1700808"/>
                <a:ext cx="759588" cy="7389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7FCB2D4-EE5E-B809-7314-ECCF0AF025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9576" y="1700808"/>
                <a:ext cx="759588" cy="73896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9" name="yt_shape_11719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5855cca0-03f0-49e1-a567-4509bf67b674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720" name="yt_shape_11720"/>
              <p:cNvSpPr txBox="1"/>
              <p:nvPr/>
            </p:nvSpPr>
            <p:spPr>
              <a:xfrm>
                <a:off x="540119" y="1661816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矩形的两边长分别为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把它按如图方式分割成三个全等的小矩形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每一个小矩形与原矩形相似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720" name="yt_shape_11720" descr="{&quot;rangeId&quot;:2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61816"/>
                <a:ext cx="11111999" cy="945708"/>
              </a:xfrm>
              <a:prstGeom prst="rect">
                <a:avLst/>
              </a:prstGeom>
              <a:blipFill>
                <a:blip r:embed="rId2"/>
                <a:stretch>
                  <a:fillRect l="-1701" t="-7742" r="-1482" b="-148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25" name="yt_shape_11725"/>
          <p:cNvSpPr txBox="1"/>
          <p:nvPr/>
        </p:nvSpPr>
        <p:spPr>
          <a:xfrm>
            <a:off x="540000" y="432698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722" name="yt_shape_11722" title="H_115.42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59542" y="2810676"/>
            <a:ext cx="1872914" cy="1465848"/>
            <a:chOff x="0" y="0"/>
            <a:chExt cx="1872914" cy="1465848"/>
          </a:xfrm>
        </p:grpSpPr>
        <p:pic>
          <p:nvPicPr>
            <p:cNvPr id="2" name="yt_image_11722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72914" cy="10698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24" name="yt_shape_11724"/>
            <p:cNvSpPr txBox="1"/>
            <p:nvPr/>
          </p:nvSpPr>
          <p:spPr>
            <a:xfrm>
              <a:off x="326993" y="110584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506407">
            <a:extLst>
              <a:ext uri="{FF2B5EF4-FFF2-40B4-BE49-F238E27FC236}">
                <a16:creationId xmlns:a16="http://schemas.microsoft.com/office/drawing/2014/main" id="{85B10F8B-98F4-251E-FBB4-8D424F8059EF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94EF184-9BDB-EACD-3B7A-9C02DD206FC9}"/>
                  </a:ext>
                </a:extLst>
              </p:cNvPr>
              <p:cNvSpPr txBox="1"/>
              <p:nvPr/>
            </p:nvSpPr>
            <p:spPr>
              <a:xfrm>
                <a:off x="5486535" y="2060848"/>
                <a:ext cx="1005713" cy="5196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94EF184-9BDB-EACD-3B7A-9C02DD206F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6535" y="2060848"/>
                <a:ext cx="1005713" cy="519634"/>
              </a:xfrm>
              <a:prstGeom prst="rect">
                <a:avLst/>
              </a:prstGeom>
              <a:blipFill>
                <a:blip r:embed="rId5"/>
                <a:stretch>
                  <a:fillRect l="-9091" b="-27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6" name="yt_shape_11726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系列矩形纸张的规格特征是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各矩形纸张都相似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纸对裁后可以得到两张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纸对裁后可以得到两张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纸对裁后可以得到两张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纸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727" name="yt_shape_11727"/>
          <p:cNvSpPr txBox="1"/>
          <p:nvPr/>
        </p:nvSpPr>
        <p:spPr>
          <a:xfrm>
            <a:off x="540000" y="2339566"/>
            <a:ext cx="10701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纸面积是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纸面积的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纸周长是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纸周长的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grpSp>
        <p:nvGrpSpPr>
          <p:cNvPr id="11729" name="yt_shape_1172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46571" y="3809619"/>
            <a:ext cx="1585954" cy="1556395"/>
            <a:chOff x="0" y="0"/>
            <a:chExt cx="1585954" cy="1556395"/>
          </a:xfrm>
        </p:grpSpPr>
        <p:pic>
          <p:nvPicPr>
            <p:cNvPr id="3" name="yt_image_11729" descr="{&quot;rangeId&quot;:0,&quot;⚘_3&quot;:1}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85954" cy="1091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31" name="yt_shape_11731"/>
            <p:cNvSpPr txBox="1"/>
            <p:nvPr/>
          </p:nvSpPr>
          <p:spPr>
            <a:xfrm>
              <a:off x="195424" y="1127880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5850C284-5CC3-7EDC-6C94-B6850BAD4A71}"/>
              </a:ext>
            </a:extLst>
          </p:cNvPr>
          <p:cNvSpPr txBox="1"/>
          <p:nvPr/>
        </p:nvSpPr>
        <p:spPr>
          <a:xfrm>
            <a:off x="5444264" y="229276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B9D353B-C674-2062-D95E-7E58E5731FD1}"/>
              </a:ext>
            </a:extLst>
          </p:cNvPr>
          <p:cNvSpPr txBox="1"/>
          <p:nvPr/>
        </p:nvSpPr>
        <p:spPr>
          <a:xfrm>
            <a:off x="9828939" y="229276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1733">
            <a:extLst>
              <a:ext uri="{FF2B5EF4-FFF2-40B4-BE49-F238E27FC236}">
                <a16:creationId xmlns:a16="http://schemas.microsoft.com/office/drawing/2014/main" id="{C0F782AA-A2B7-CE59-EB67-CA815028A378}"/>
              </a:ext>
            </a:extLst>
          </p:cNvPr>
          <p:cNvSpPr txBox="1"/>
          <p:nvPr/>
        </p:nvSpPr>
        <p:spPr>
          <a:xfrm>
            <a:off x="505971" y="2971233"/>
            <a:ext cx="109084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系列纸张的规格特征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求出该系列纸张的长与宽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长大于宽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1734">
                <a:extLst>
                  <a:ext uri="{FF2B5EF4-FFF2-40B4-BE49-F238E27FC236}">
                    <a16:creationId xmlns:a16="http://schemas.microsoft.com/office/drawing/2014/main" id="{448AFFEB-363B-A4DC-F0F9-B03C78507859}"/>
                  </a:ext>
                </a:extLst>
              </p:cNvPr>
              <p:cNvSpPr txBox="1"/>
              <p:nvPr/>
            </p:nvSpPr>
            <p:spPr>
              <a:xfrm>
                <a:off x="505971" y="3602900"/>
                <a:ext cx="9411231" cy="19698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纸的长和宽分别为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纸的长和宽分别为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num>
                      <m:den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即该系列纸张的长与宽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长大于宽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之比为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7" name="yt_shape_11734">
                <a:extLst>
                  <a:ext uri="{FF2B5EF4-FFF2-40B4-BE49-F238E27FC236}">
                    <a16:creationId xmlns:a16="http://schemas.microsoft.com/office/drawing/2014/main" id="{448AFFEB-363B-A4DC-F0F9-B03C785078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971" y="3602900"/>
                <a:ext cx="9411231" cy="1969835"/>
              </a:xfrm>
              <a:prstGeom prst="rect">
                <a:avLst/>
              </a:prstGeom>
              <a:blipFill>
                <a:blip r:embed="rId3"/>
                <a:stretch>
                  <a:fillRect l="-1943" r="-1036" b="-86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0" name="yt_shape_11740"/>
          <p:cNvSpPr txBox="1"/>
          <p:nvPr/>
        </p:nvSpPr>
        <p:spPr>
          <a:xfrm>
            <a:off x="540000" y="900000"/>
            <a:ext cx="107369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设一张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纸的质量为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试求出一张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纸的质量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用含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的代数式表示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1741"/>
              <p:cNvSpPr txBox="1"/>
              <p:nvPr/>
            </p:nvSpPr>
            <p:spPr>
              <a:xfrm>
                <a:off x="540000" y="1531667"/>
                <a:ext cx="8257069" cy="26000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一张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纸的质量为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克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纸是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纸面积的一半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一张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纸的质量为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克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同理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一张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纸的质量是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克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，…，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一张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纸的质量是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6" name="yt_shape_11741" descr="{&quot;rangeId&quot;:22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8257069" cy="2600071"/>
              </a:xfrm>
              <a:prstGeom prst="rect">
                <a:avLst/>
              </a:prstGeom>
              <a:blipFill>
                <a:blip r:embed="rId2"/>
                <a:stretch>
                  <a:fillRect l="-2290" t="-1874" r="-1477" b="-2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743" name="yt_shape_1174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40416" y="2053504"/>
            <a:ext cx="1585954" cy="1556395"/>
            <a:chOff x="0" y="0"/>
            <a:chExt cx="1585954" cy="1556395"/>
          </a:xfrm>
        </p:grpSpPr>
        <p:pic>
          <p:nvPicPr>
            <p:cNvPr id="7" name="yt_image_11743" descr="{&quot;rangeId&quot;:0,&quot;⚘_3&quot;:1}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85954" cy="1091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45" name="yt_shape_11745"/>
            <p:cNvSpPr txBox="1"/>
            <p:nvPr/>
          </p:nvSpPr>
          <p:spPr>
            <a:xfrm>
              <a:off x="195424" y="1127880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8" name="yt_shape_11658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48ea38cb-c70c-42d1-9196-d357c11f5dd5.png&quot;}"/>
            </a:endParaRPr>
          </a:p>
        </p:txBody>
      </p:sp>
      <p:sp>
        <p:nvSpPr>
          <p:cNvPr id="11659" name="yt_shape_11659"/>
          <p:cNvSpPr txBox="1"/>
          <p:nvPr/>
        </p:nvSpPr>
        <p:spPr>
          <a:xfrm>
            <a:off x="540000" y="1670985"/>
            <a:ext cx="548868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相似图形和图形的放大缩小</a:t>
            </a:r>
          </a:p>
        </p:txBody>
      </p:sp>
      <p:sp>
        <p:nvSpPr>
          <p:cNvPr id="11660" name="yt_shape_11660"/>
          <p:cNvSpPr txBox="1"/>
          <p:nvPr/>
        </p:nvSpPr>
        <p:spPr>
          <a:xfrm>
            <a:off x="540000" y="2167857"/>
            <a:ext cx="60705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与下列如图所示的图形相似的是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1664" name="yt_shape_11664"/>
          <p:cNvSpPr txBox="1"/>
          <p:nvPr/>
        </p:nvSpPr>
        <p:spPr>
          <a:xfrm>
            <a:off x="540000" y="394850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661" name="yt_shape_11661" title="H_86.4907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631589" y="2827644"/>
            <a:ext cx="1164652" cy="1500713"/>
            <a:chOff x="-184788" y="-402281"/>
            <a:chExt cx="1164652" cy="1500713"/>
          </a:xfrm>
        </p:grpSpPr>
        <p:pic>
          <p:nvPicPr>
            <p:cNvPr id="2" name="yt_image_11661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122698" y="-402281"/>
              <a:ext cx="1102562" cy="1111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63" name="yt_shape_11663"/>
            <p:cNvSpPr txBox="1"/>
            <p:nvPr/>
          </p:nvSpPr>
          <p:spPr>
            <a:xfrm>
              <a:off x="-184788" y="7384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11665" name="yt_image_1166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474305"/>
            <a:ext cx="4907928" cy="1335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3887506254">
            <a:extLst>
              <a:ext uri="{FF2B5EF4-FFF2-40B4-BE49-F238E27FC236}">
                <a16:creationId xmlns:a16="http://schemas.microsoft.com/office/drawing/2014/main" id="{6F59A526-9CC0-AB8C-7A8B-368CD6740352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6" name="yt_shape_1683887506271">
            <a:extLst>
              <a:ext uri="{FF2B5EF4-FFF2-40B4-BE49-F238E27FC236}">
                <a16:creationId xmlns:a16="http://schemas.microsoft.com/office/drawing/2014/main" id="{E8110490-8F2C-E5D8-9D2B-0E17D9C9791A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8CBD0D1-6711-6802-9064-1A12FD1C42DA}"/>
              </a:ext>
            </a:extLst>
          </p:cNvPr>
          <p:cNvSpPr txBox="1"/>
          <p:nvPr/>
        </p:nvSpPr>
        <p:spPr>
          <a:xfrm>
            <a:off x="5631589" y="21210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7" name="yt_shape_11667"/>
          <p:cNvSpPr txBox="1"/>
          <p:nvPr/>
        </p:nvSpPr>
        <p:spPr>
          <a:xfrm>
            <a:off x="540119" y="900000"/>
            <a:ext cx="10740457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放大镜中放大的图片和原来的图片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幻灯片上的图像与投影在屏幕上的图像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两个相机分别在不同地点拍摄下的长城照片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其中相似的有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668" name="yt_table_11668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932498"/>
              </p:ext>
            </p:extLst>
          </p:nvPr>
        </p:nvGraphicFramePr>
        <p:xfrm>
          <a:off x="540000" y="2491930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7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71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72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2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F3E28B9-C63C-F29D-EF1C-FD4672188D3B}"/>
              </a:ext>
            </a:extLst>
          </p:cNvPr>
          <p:cNvSpPr txBox="1"/>
          <p:nvPr/>
        </p:nvSpPr>
        <p:spPr>
          <a:xfrm>
            <a:off x="1059708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0" name="yt_shape_11670"/>
          <p:cNvSpPr txBox="1"/>
          <p:nvPr/>
        </p:nvSpPr>
        <p:spPr>
          <a:xfrm>
            <a:off x="540000" y="900000"/>
            <a:ext cx="425757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相似多边形的性质</a:t>
            </a:r>
          </a:p>
        </p:txBody>
      </p:sp>
      <p:sp>
        <p:nvSpPr>
          <p:cNvPr id="11671" name="yt_shape_11671"/>
          <p:cNvSpPr txBox="1"/>
          <p:nvPr/>
        </p:nvSpPr>
        <p:spPr>
          <a:xfrm>
            <a:off x="540000" y="1396872"/>
            <a:ext cx="77537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如图所示的两个四边形相似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675" name="yt_table_11675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9151680"/>
              </p:ext>
            </p:extLst>
          </p:nvPr>
        </p:nvGraphicFramePr>
        <p:xfrm>
          <a:off x="540000" y="4050602"/>
          <a:ext cx="4694556" cy="848742"/>
        </p:xfrm>
        <a:graphic>
          <a:graphicData uri="http://schemas.openxmlformats.org/drawingml/2006/table">
            <a:tbl>
              <a:tblPr/>
              <a:tblGrid>
                <a:gridCol w="2899093">
                  <a:extLst>
                    <a:ext uri="{9D8B030D-6E8A-4147-A177-3AD203B41FA5}">
                      <a16:colId xmlns:a16="http://schemas.microsoft.com/office/drawing/2014/main" val="10274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2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7"/>
                  </a:ext>
                </a:extLst>
              </a:tr>
            </a:tbl>
          </a:graphicData>
        </a:graphic>
      </p:graphicFrame>
      <p:grpSp>
        <p:nvGrpSpPr>
          <p:cNvPr id="11672" name="yt_shape_11672_skip" title="H_110.675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50952" y="2428457"/>
            <a:ext cx="2397421" cy="1405584"/>
            <a:chOff x="0" y="0"/>
            <a:chExt cx="2397421" cy="1405584"/>
          </a:xfrm>
        </p:grpSpPr>
        <p:pic>
          <p:nvPicPr>
            <p:cNvPr id="2" name="yt_image_1167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97421" cy="10095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74" name="yt_shape_11674"/>
            <p:cNvSpPr txBox="1"/>
            <p:nvPr/>
          </p:nvSpPr>
          <p:spPr>
            <a:xfrm>
              <a:off x="665429" y="104558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506303">
            <a:extLst>
              <a:ext uri="{FF2B5EF4-FFF2-40B4-BE49-F238E27FC236}">
                <a16:creationId xmlns:a16="http://schemas.microsoft.com/office/drawing/2014/main" id="{CFACA57E-E8E1-70BF-76BD-1472E96C69E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136FEBB-644B-6A41-FBA0-837080E62CCE}"/>
              </a:ext>
            </a:extLst>
          </p:cNvPr>
          <p:cNvSpPr txBox="1"/>
          <p:nvPr/>
        </p:nvSpPr>
        <p:spPr>
          <a:xfrm>
            <a:off x="7315926" y="135006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7" name="yt_shape_11677"/>
          <p:cNvSpPr txBox="1"/>
          <p:nvPr/>
        </p:nvSpPr>
        <p:spPr>
          <a:xfrm>
            <a:off x="479376" y="126876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是对应顶点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678" name="yt_table_11678" title="H_100.4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80590573"/>
                  </p:ext>
                </p:extLst>
              </p:nvPr>
            </p:nvGraphicFramePr>
            <p:xfrm>
              <a:off x="479257" y="2860690"/>
              <a:ext cx="5320031" cy="1275906"/>
            </p:xfrm>
            <a:graphic>
              <a:graphicData uri="http://schemas.openxmlformats.org/drawingml/2006/table">
                <a:tbl>
                  <a:tblPr/>
                  <a:tblGrid>
                    <a:gridCol w="2899093">
                      <a:extLst>
                        <a:ext uri="{9D8B030D-6E8A-4147-A177-3AD203B41FA5}">
                          <a16:colId xmlns:a16="http://schemas.microsoft.com/office/drawing/2014/main" val="10276"/>
                        </a:ext>
                      </a:extLst>
                    </a:gridCol>
                    <a:gridCol w="2420938">
                      <a:extLst>
                        <a:ext uri="{9D8B030D-6E8A-4147-A177-3AD203B41FA5}">
                          <a16:colId xmlns:a16="http://schemas.microsoft.com/office/drawing/2014/main" val="1027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𝐵𝐶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𝐵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′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𝐶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′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45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16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C'D'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9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678" name="yt_table_11678" title="H_100.4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80590573"/>
                  </p:ext>
                </p:extLst>
              </p:nvPr>
            </p:nvGraphicFramePr>
            <p:xfrm>
              <a:off x="479257" y="2860690"/>
              <a:ext cx="5320031" cy="1275906"/>
            </p:xfrm>
            <a:graphic>
              <a:graphicData uri="http://schemas.openxmlformats.org/drawingml/2006/table">
                <a:tbl>
                  <a:tblPr/>
                  <a:tblGrid>
                    <a:gridCol w="2899093">
                      <a:extLst>
                        <a:ext uri="{9D8B030D-6E8A-4147-A177-3AD203B41FA5}">
                          <a16:colId xmlns:a16="http://schemas.microsoft.com/office/drawing/2014/main" val="10276"/>
                        </a:ext>
                      </a:extLst>
                    </a:gridCol>
                    <a:gridCol w="2420938">
                      <a:extLst>
                        <a:ext uri="{9D8B030D-6E8A-4147-A177-3AD203B41FA5}">
                          <a16:colId xmlns:a16="http://schemas.microsoft.com/office/drawing/2014/main" val="10277"/>
                        </a:ext>
                      </a:extLst>
                    </a:gridCol>
                  </a:tblGrid>
                  <a:tr h="6393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83613" b="-1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45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8"/>
                      </a:ext>
                    </a:extLst>
                  </a:tr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8361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C'D'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2FE85716-A145-2E31-1AD0-5D1224C51B8A}"/>
              </a:ext>
            </a:extLst>
          </p:cNvPr>
          <p:cNvSpPr txBox="1"/>
          <p:nvPr/>
        </p:nvSpPr>
        <p:spPr>
          <a:xfrm>
            <a:off x="998965" y="217293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1679">
            <a:extLst>
              <a:ext uri="{FF2B5EF4-FFF2-40B4-BE49-F238E27FC236}">
                <a16:creationId xmlns:a16="http://schemas.microsoft.com/office/drawing/2014/main" id="{3E39A582-7CD0-E4D4-57EB-F8A252A966BF}"/>
              </a:ext>
            </a:extLst>
          </p:cNvPr>
          <p:cNvSpPr txBox="1"/>
          <p:nvPr/>
        </p:nvSpPr>
        <p:spPr>
          <a:xfrm>
            <a:off x="479376" y="43725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一个四边形的边长分别是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另一个与它相似的四边形最小边长为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则另一个四边形的最长边长是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841BBC7-B09C-27A6-C2A2-6B1E2D1AA876}"/>
              </a:ext>
            </a:extLst>
          </p:cNvPr>
          <p:cNvSpPr txBox="1"/>
          <p:nvPr/>
        </p:nvSpPr>
        <p:spPr>
          <a:xfrm>
            <a:off x="4656565" y="4801251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6132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0" name="yt_shape_11680"/>
          <p:cNvSpPr txBox="1"/>
          <p:nvPr/>
        </p:nvSpPr>
        <p:spPr>
          <a:xfrm>
            <a:off x="540000" y="900000"/>
            <a:ext cx="425757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相似多边形的判定</a:t>
            </a:r>
          </a:p>
        </p:txBody>
      </p:sp>
      <p:sp>
        <p:nvSpPr>
          <p:cNvPr id="11681" name="yt_shape_11681"/>
          <p:cNvSpPr txBox="1"/>
          <p:nvPr/>
        </p:nvSpPr>
        <p:spPr>
          <a:xfrm>
            <a:off x="540000" y="1396872"/>
            <a:ext cx="48218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1682" name="yt_shape_11682"/>
          <p:cNvSpPr txBox="1"/>
          <p:nvPr/>
        </p:nvSpPr>
        <p:spPr>
          <a:xfrm>
            <a:off x="540119" y="1876175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所有的正三角形都相似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所有的正方形都相似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所有的等腰直角三角形都相似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所有的矩形都相似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所有的菱形都相似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graphicFrame>
        <p:nvGraphicFramePr>
          <p:cNvPr id="11683" name="yt_table_11683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6141766"/>
              </p:ext>
            </p:extLst>
          </p:nvPr>
        </p:nvGraphicFramePr>
        <p:xfrm>
          <a:off x="540000" y="2971494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7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7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80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2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0"/>
                  </a:ext>
                </a:extLst>
              </a:tr>
            </a:tbl>
          </a:graphicData>
        </a:graphic>
      </p:graphicFrame>
      <p:sp>
        <p:nvSpPr>
          <p:cNvPr id="11685" name="yt_shape_11685"/>
          <p:cNvSpPr txBox="1"/>
          <p:nvPr/>
        </p:nvSpPr>
        <p:spPr>
          <a:xfrm>
            <a:off x="540000" y="3446559"/>
            <a:ext cx="69762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如图所示的三个矩形中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689" name="yt_table_11689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8747902"/>
              </p:ext>
            </p:extLst>
          </p:nvPr>
        </p:nvGraphicFramePr>
        <p:xfrm>
          <a:off x="524768" y="5669324"/>
          <a:ext cx="7157086" cy="848742"/>
        </p:xfrm>
        <a:graphic>
          <a:graphicData uri="http://schemas.openxmlformats.org/drawingml/2006/table">
            <a:tbl>
              <a:tblPr/>
              <a:tblGrid>
                <a:gridCol w="4675823">
                  <a:extLst>
                    <a:ext uri="{9D8B030D-6E8A-4147-A177-3AD203B41FA5}">
                      <a16:colId xmlns:a16="http://schemas.microsoft.com/office/drawing/2014/main" val="10282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2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甲与乙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乙与丙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甲与丙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2"/>
                  </a:ext>
                </a:extLst>
              </a:tr>
            </a:tbl>
          </a:graphicData>
        </a:graphic>
      </p:graphicFrame>
      <p:grpSp>
        <p:nvGrpSpPr>
          <p:cNvPr id="11686" name="yt_shape_11686_skip" title="H_111.0840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576569" y="4033694"/>
            <a:ext cx="3038862" cy="1410768"/>
            <a:chOff x="0" y="0"/>
            <a:chExt cx="3038862" cy="1410768"/>
          </a:xfrm>
        </p:grpSpPr>
        <p:pic>
          <p:nvPicPr>
            <p:cNvPr id="2" name="yt_image_11686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038862" cy="10147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88" name="yt_shape_11688"/>
            <p:cNvSpPr txBox="1"/>
            <p:nvPr/>
          </p:nvSpPr>
          <p:spPr>
            <a:xfrm>
              <a:off x="986150" y="105076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506335">
            <a:extLst>
              <a:ext uri="{FF2B5EF4-FFF2-40B4-BE49-F238E27FC236}">
                <a16:creationId xmlns:a16="http://schemas.microsoft.com/office/drawing/2014/main" id="{1C3B838B-AF20-7EF7-DFF8-7BE5ED940F7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31EBFB6-15A3-6AE6-FC90-4ADE05293D63}"/>
              </a:ext>
            </a:extLst>
          </p:cNvPr>
          <p:cNvSpPr txBox="1"/>
          <p:nvPr/>
        </p:nvSpPr>
        <p:spPr>
          <a:xfrm>
            <a:off x="4412389" y="135006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84F962F-0876-C4A0-F6E9-68F60546343F}"/>
              </a:ext>
            </a:extLst>
          </p:cNvPr>
          <p:cNvSpPr txBox="1"/>
          <p:nvPr/>
        </p:nvSpPr>
        <p:spPr>
          <a:xfrm>
            <a:off x="6545989" y="339975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1" name="yt_shape_11691"/>
          <p:cNvSpPr txBox="1"/>
          <p:nvPr/>
        </p:nvSpPr>
        <p:spPr>
          <a:xfrm>
            <a:off x="540000" y="900000"/>
            <a:ext cx="69249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图中的两个多边形相似吗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说说你的理由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695" name="yt_shape_11695"/>
          <p:cNvSpPr txBox="1"/>
          <p:nvPr/>
        </p:nvSpPr>
        <p:spPr>
          <a:xfrm>
            <a:off x="540000" y="349759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692" name="yt_shape_11692" title="H_150.831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256240" y="1328515"/>
            <a:ext cx="3104593" cy="1915560"/>
            <a:chOff x="0" y="0"/>
            <a:chExt cx="3104593" cy="1915560"/>
          </a:xfrm>
        </p:grpSpPr>
        <p:pic>
          <p:nvPicPr>
            <p:cNvPr id="2" name="yt_image_11692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104593" cy="15195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94" name="yt_shape_11694"/>
            <p:cNvSpPr txBox="1"/>
            <p:nvPr/>
          </p:nvSpPr>
          <p:spPr>
            <a:xfrm>
              <a:off x="1019015" y="15555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yt_shape_11696">
            <a:extLst>
              <a:ext uri="{FF2B5EF4-FFF2-40B4-BE49-F238E27FC236}">
                <a16:creationId xmlns:a16="http://schemas.microsoft.com/office/drawing/2014/main" id="{C233C3ED-7BB4-5007-42F5-06E6A1B088EC}"/>
              </a:ext>
            </a:extLst>
          </p:cNvPr>
          <p:cNvSpPr txBox="1"/>
          <p:nvPr/>
        </p:nvSpPr>
        <p:spPr>
          <a:xfrm>
            <a:off x="516322" y="1556792"/>
            <a:ext cx="8568051" cy="281269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不相似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理由如下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58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EFGH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59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不满足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对应角相等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的必备条件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这两个多边形不相似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7" name="yt_shape_11697"/>
          <p:cNvSpPr txBox="1"/>
          <p:nvPr/>
        </p:nvSpPr>
        <p:spPr>
          <a:xfrm>
            <a:off x="540000" y="900000"/>
            <a:ext cx="67710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不能灵活运用相似多边形的性质求解</a:t>
            </a:r>
          </a:p>
        </p:txBody>
      </p:sp>
      <p:sp>
        <p:nvSpPr>
          <p:cNvPr id="2" name="yt_shape_11698">
            <a:extLst>
              <a:ext uri="{FF2B5EF4-FFF2-40B4-BE49-F238E27FC236}">
                <a16:creationId xmlns:a16="http://schemas.microsoft.com/office/drawing/2014/main" id="{E7919524-A150-8C0E-9F01-29B159CA9415}"/>
              </a:ext>
            </a:extLst>
          </p:cNvPr>
          <p:cNvSpPr txBox="1"/>
          <p:nvPr/>
        </p:nvSpPr>
        <p:spPr>
          <a:xfrm>
            <a:off x="540001" y="14127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在梯形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分别在两腰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如果梯形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与梯形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grpSp>
        <p:nvGrpSpPr>
          <p:cNvPr id="4" name="yt_shape_11699" title="H_132.2589">
            <a:extLst>
              <a:ext uri="{FF2B5EF4-FFF2-40B4-BE49-F238E27FC236}">
                <a16:creationId xmlns:a16="http://schemas.microsoft.com/office/drawing/2014/main" id="{67AD8135-09EA-8663-FB95-6CBBC5617D4A}"/>
              </a:ext>
            </a:extLst>
          </p:cNvPr>
          <p:cNvGrpSpPr/>
          <p:nvPr/>
        </p:nvGrpSpPr>
        <p:grpSpPr>
          <a:xfrm>
            <a:off x="5144041" y="2524575"/>
            <a:ext cx="1903681" cy="1679688"/>
            <a:chOff x="0" y="0"/>
            <a:chExt cx="1903681" cy="1679688"/>
          </a:xfrm>
        </p:grpSpPr>
        <p:pic>
          <p:nvPicPr>
            <p:cNvPr id="5" name="yt_image_11699">
              <a:extLst>
                <a:ext uri="{FF2B5EF4-FFF2-40B4-BE49-F238E27FC236}">
                  <a16:creationId xmlns:a16="http://schemas.microsoft.com/office/drawing/2014/main" id="{8BE320A9-E400-D2A9-FAC6-ACD39E333AB2}"/>
                </a:ex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03681" cy="12836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yt_shape_11701">
              <a:extLst>
                <a:ext uri="{FF2B5EF4-FFF2-40B4-BE49-F238E27FC236}">
                  <a16:creationId xmlns:a16="http://schemas.microsoft.com/office/drawing/2014/main" id="{4D7E6B25-EC7F-21AC-FB4F-9CBBE04A613E}"/>
                </a:ext>
              </a:extLst>
            </p:cNvPr>
            <p:cNvSpPr txBox="1"/>
            <p:nvPr/>
          </p:nvSpPr>
          <p:spPr>
            <a:xfrm>
              <a:off x="418559" y="131968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34D5BEDF-6705-15A1-AC30-81D9693AE555}"/>
              </a:ext>
            </a:extLst>
          </p:cNvPr>
          <p:cNvSpPr txBox="1"/>
          <p:nvPr/>
        </p:nvSpPr>
        <p:spPr>
          <a:xfrm>
            <a:off x="9724164" y="1841458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3" name="yt_shape_11703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c43a7ee2-4d5f-41c6-ab40-bae579ab8391.png&quot;}"/>
            </a:endParaRPr>
          </a:p>
        </p:txBody>
      </p:sp>
      <p:sp>
        <p:nvSpPr>
          <p:cNvPr id="11704" name="yt_shape_11704"/>
          <p:cNvSpPr txBox="1"/>
          <p:nvPr/>
        </p:nvSpPr>
        <p:spPr>
          <a:xfrm>
            <a:off x="540119" y="165271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内江六中月考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下面四个图案分别是空心不等边三角形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等边三角形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矩形花边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每个图案花边的宽度都相等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每个图案中花边的内外边缘所围成的几何图形不一定相似的是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1705" name="yt_image_1170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3396811"/>
            <a:ext cx="6627009" cy="1388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7506377">
            <a:extLst>
              <a:ext uri="{FF2B5EF4-FFF2-40B4-BE49-F238E27FC236}">
                <a16:creationId xmlns:a16="http://schemas.microsoft.com/office/drawing/2014/main" id="{3B17EF97-AF7D-04E2-A070-3041649A18C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AAE7E3D-1110-03EE-3EDF-A7BD6BC09378}"/>
              </a:ext>
            </a:extLst>
          </p:cNvPr>
          <p:cNvSpPr txBox="1"/>
          <p:nvPr/>
        </p:nvSpPr>
        <p:spPr>
          <a:xfrm>
            <a:off x="6241308" y="25568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1248</Words>
  <Application>Microsoft Office PowerPoint</Application>
  <PresentationFormat>宽屏</PresentationFormat>
  <Paragraphs>98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43</cp:revision>
  <dcterms:created xsi:type="dcterms:W3CDTF">2023-05-05T05:33:04Z</dcterms:created>
  <dcterms:modified xsi:type="dcterms:W3CDTF">2023-05-13T14:49:34Z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