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2" r:id="rId4"/>
    <p:sldId id="402" r:id="rId5"/>
    <p:sldId id="376" r:id="rId6"/>
    <p:sldId id="380" r:id="rId7"/>
    <p:sldId id="384" r:id="rId8"/>
    <p:sldId id="386" r:id="rId9"/>
    <p:sldId id="390" r:id="rId10"/>
    <p:sldId id="395" r:id="rId11"/>
    <p:sldId id="397" r:id="rId12"/>
    <p:sldId id="400" r:id="rId13"/>
    <p:sldId id="401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0.png"/><Relationship Id="rId2" Type="http://schemas.openxmlformats.org/officeDocument/2006/relationships/image" Target="../media/image4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0.png"/><Relationship Id="rId4" Type="http://schemas.openxmlformats.org/officeDocument/2006/relationships/image" Target="../media/image1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0.png"/><Relationship Id="rId5" Type="http://schemas.openxmlformats.org/officeDocument/2006/relationships/image" Target="../media/image24.png"/><Relationship Id="rId4" Type="http://schemas.openxmlformats.org/officeDocument/2006/relationships/image" Target="../media/image20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0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04" name="yt_image_10104" title="H_50.972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06" name="yt_shape_10106"/>
              <p:cNvSpPr txBox="1"/>
              <p:nvPr/>
            </p:nvSpPr>
            <p:spPr>
              <a:xfrm>
                <a:off x="540000" y="1547209"/>
                <a:ext cx="8639545" cy="34944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二次根式的乘法法则是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积的算术平方根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106" name="yt_shape_10106" descr="{&quot;rangeId&quot;: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7209"/>
                <a:ext cx="8639545" cy="3494418"/>
              </a:xfrm>
              <a:prstGeom prst="rect">
                <a:avLst/>
              </a:prstGeom>
              <a:blipFill>
                <a:blip r:embed="rId3"/>
                <a:stretch>
                  <a:fillRect l="-2188" t="-1047" r="-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E141D24-CABB-A020-C51C-59F4820B58BB}"/>
                  </a:ext>
                </a:extLst>
              </p:cNvPr>
              <p:cNvSpPr txBox="1"/>
              <p:nvPr/>
            </p:nvSpPr>
            <p:spPr>
              <a:xfrm>
                <a:off x="5263353" y="1500403"/>
                <a:ext cx="1026668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DE141D24-CABB-A020-C51C-59F4820B58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3353" y="1500403"/>
                <a:ext cx="1026668" cy="618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EA8D2E9-BB41-0CF4-5C69-C4AD4EC38243}"/>
              </a:ext>
            </a:extLst>
          </p:cNvPr>
          <p:cNvCxnSpPr/>
          <p:nvPr/>
        </p:nvCxnSpPr>
        <p:spPr>
          <a:xfrm>
            <a:off x="5048564" y="2060848"/>
            <a:ext cx="115144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FCD9B6-E79A-5D3A-5D62-F2831683643F}"/>
                  </a:ext>
                </a:extLst>
              </p:cNvPr>
              <p:cNvSpPr txBox="1"/>
              <p:nvPr/>
            </p:nvSpPr>
            <p:spPr>
              <a:xfrm>
                <a:off x="4344571" y="2025421"/>
                <a:ext cx="862331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09FCD9B6-E79A-5D3A-5D62-F283168364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4571" y="2025421"/>
                <a:ext cx="862331" cy="6186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92D97CE-39E2-F701-48AB-3C9D5F062A9B}"/>
              </a:ext>
            </a:extLst>
          </p:cNvPr>
          <p:cNvCxnSpPr/>
          <p:nvPr/>
        </p:nvCxnSpPr>
        <p:spPr>
          <a:xfrm>
            <a:off x="4129782" y="2564904"/>
            <a:ext cx="98710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0677E4D-608F-9DA9-A4F5-B0C9341732CE}"/>
                  </a:ext>
                </a:extLst>
              </p:cNvPr>
              <p:cNvSpPr txBox="1"/>
              <p:nvPr/>
            </p:nvSpPr>
            <p:spPr>
              <a:xfrm>
                <a:off x="5433215" y="2025421"/>
                <a:ext cx="856806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30677E4D-608F-9DA9-A4F5-B0C9341732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3215" y="2025421"/>
                <a:ext cx="856806" cy="61863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BB8241D-4CCF-386F-9FAD-A90E4E5C0199}"/>
              </a:ext>
            </a:extLst>
          </p:cNvPr>
          <p:cNvCxnSpPr/>
          <p:nvPr/>
        </p:nvCxnSpPr>
        <p:spPr>
          <a:xfrm>
            <a:off x="5218426" y="2564904"/>
            <a:ext cx="98158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978F57-D7E0-8DA2-9999-A021CCB1170C}"/>
                  </a:ext>
                </a:extLst>
              </p:cNvPr>
              <p:cNvSpPr txBox="1"/>
              <p:nvPr/>
            </p:nvSpPr>
            <p:spPr>
              <a:xfrm>
                <a:off x="3084335" y="3431885"/>
                <a:ext cx="348361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2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978F57-D7E0-8DA2-9999-A021CCB117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4335" y="3431885"/>
                <a:ext cx="348361" cy="45943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407A25-28BC-758B-66D7-9A8A876EABA6}"/>
                  </a:ext>
                </a:extLst>
              </p:cNvPr>
              <p:cNvSpPr txBox="1"/>
              <p:nvPr/>
            </p:nvSpPr>
            <p:spPr>
              <a:xfrm>
                <a:off x="4215207" y="3431885"/>
                <a:ext cx="348360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5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407A25-28BC-758B-66D7-9A8A876EAB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5207" y="3431885"/>
                <a:ext cx="348360" cy="45943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E31D023-E4E2-DF30-F7B0-D8266AD16779}"/>
                  </a:ext>
                </a:extLst>
              </p:cNvPr>
              <p:cNvSpPr txBox="1"/>
              <p:nvPr/>
            </p:nvSpPr>
            <p:spPr>
              <a:xfrm>
                <a:off x="5336012" y="3028095"/>
                <a:ext cx="102158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E31D023-E4E2-DF30-F7B0-D8266AD167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012" y="3028095"/>
                <a:ext cx="1021588" cy="10611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D2E37F9-67CC-C6C0-91C3-4001A3BD3F4F}"/>
              </a:ext>
            </a:extLst>
          </p:cNvPr>
          <p:cNvCxnSpPr/>
          <p:nvPr/>
        </p:nvCxnSpPr>
        <p:spPr>
          <a:xfrm>
            <a:off x="5053644" y="3774590"/>
            <a:ext cx="11463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D7B8EC3-2FF2-2B28-7DEB-03207FE28701}"/>
                  </a:ext>
                </a:extLst>
              </p:cNvPr>
              <p:cNvSpPr txBox="1"/>
              <p:nvPr/>
            </p:nvSpPr>
            <p:spPr>
              <a:xfrm>
                <a:off x="3215680" y="4365104"/>
                <a:ext cx="684911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100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D7B8EC3-2FF2-2B28-7DEB-03207FE287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5680" y="4365104"/>
                <a:ext cx="684911" cy="45943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030CD02C-F222-B7FD-77ED-EE308D891641}"/>
              </a:ext>
            </a:extLst>
          </p:cNvPr>
          <p:cNvSpPr txBox="1"/>
          <p:nvPr/>
        </p:nvSpPr>
        <p:spPr>
          <a:xfrm>
            <a:off x="6094536" y="4127193"/>
            <a:ext cx="789685" cy="95060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2A86ECA-7205-11A2-FAD6-8E856F420D81}"/>
                  </a:ext>
                </a:extLst>
              </p:cNvPr>
              <p:cNvSpPr txBox="1"/>
              <p:nvPr/>
            </p:nvSpPr>
            <p:spPr>
              <a:xfrm>
                <a:off x="7277191" y="3993477"/>
                <a:ext cx="613474" cy="9506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" name="文本框 14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32A86ECA-7205-11A2-FAD6-8E856F420D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7191" y="3993477"/>
                <a:ext cx="613474" cy="95060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BE42F23-8265-AE23-CE7A-FFA552275C69}"/>
              </a:ext>
            </a:extLst>
          </p:cNvPr>
          <p:cNvCxnSpPr/>
          <p:nvPr/>
        </p:nvCxnSpPr>
        <p:spPr>
          <a:xfrm>
            <a:off x="7032104" y="4799435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8A820D65-CE75-22F6-50EC-90DC4DF26B01}"/>
              </a:ext>
            </a:extLst>
          </p:cNvPr>
          <p:cNvSpPr txBox="1"/>
          <p:nvPr/>
        </p:nvSpPr>
        <p:spPr>
          <a:xfrm>
            <a:off x="8320179" y="4127193"/>
            <a:ext cx="637286" cy="95060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D84CF95-39D2-5010-2F39-F2C1248D2E5C}"/>
                  </a:ext>
                </a:extLst>
              </p:cNvPr>
              <p:cNvSpPr txBox="1"/>
              <p:nvPr/>
            </p:nvSpPr>
            <p:spPr>
              <a:xfrm>
                <a:off x="4914128" y="4233389"/>
                <a:ext cx="410274" cy="5009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D84CF95-39D2-5010-2F39-F2C1248D2E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4128" y="4233389"/>
                <a:ext cx="410274" cy="500909"/>
              </a:xfrm>
              <a:prstGeom prst="rect">
                <a:avLst/>
              </a:prstGeom>
              <a:blipFill>
                <a:blip r:embed="rId13"/>
                <a:stretch>
                  <a:fillRect b="-8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9" grpId="0" build="allAtOnce"/>
      <p:bldP spid="10" grpId="0" build="allAtOnce"/>
      <p:bldP spid="12" grpId="0" build="allAtOnce"/>
      <p:bldP spid="14" grpId="0" build="allAtOnce"/>
      <p:bldP spid="15" grpId="0" build="allAtOnce"/>
      <p:bldP spid="17" grpId="0" build="allAtOnce"/>
      <p:bldP spid="2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0" name="yt_shape_10190"/>
              <p:cNvSpPr txBox="1"/>
              <p:nvPr/>
            </p:nvSpPr>
            <p:spPr>
              <a:xfrm>
                <a:off x="551384" y="1059537"/>
                <a:ext cx="290329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</a:p>
            </p:txBody>
          </p:sp>
        </mc:Choice>
        <mc:Fallback xmlns="">
          <p:sp>
            <p:nvSpPr>
              <p:cNvPr id="10190" name="yt_shape_101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59537"/>
                <a:ext cx="2903295" cy="920637"/>
              </a:xfrm>
              <a:prstGeom prst="rect">
                <a:avLst/>
              </a:prstGeom>
              <a:blipFill>
                <a:blip r:embed="rId2"/>
                <a:stretch>
                  <a:fillRect l="-6289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92" name="yt_shape_10192"/>
              <p:cNvSpPr txBox="1"/>
              <p:nvPr/>
            </p:nvSpPr>
            <p:spPr>
              <a:xfrm>
                <a:off x="551384" y="2030962"/>
                <a:ext cx="268034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</a:p>
            </p:txBody>
          </p:sp>
        </mc:Choice>
        <mc:Fallback xmlns="">
          <p:sp>
            <p:nvSpPr>
              <p:cNvPr id="10192" name="yt_shape_101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030962"/>
                <a:ext cx="2680349" cy="466666"/>
              </a:xfrm>
              <a:prstGeom prst="rect">
                <a:avLst/>
              </a:prstGeom>
              <a:blipFill>
                <a:blip r:embed="rId3"/>
                <a:stretch>
                  <a:fillRect l="-6818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94" name="yt_shape_10194"/>
              <p:cNvSpPr txBox="1"/>
              <p:nvPr/>
            </p:nvSpPr>
            <p:spPr>
              <a:xfrm>
                <a:off x="4727848" y="1293616"/>
                <a:ext cx="369517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="">
          <p:sp>
            <p:nvSpPr>
              <p:cNvPr id="10194" name="yt_shape_101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848" y="1293616"/>
                <a:ext cx="3695179" cy="638893"/>
              </a:xfrm>
              <a:prstGeom prst="rect">
                <a:avLst/>
              </a:prstGeom>
              <a:blipFill>
                <a:blip r:embed="rId4"/>
                <a:stretch>
                  <a:fillRect l="-5116" r="-396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96" name="yt_shape_10196"/>
              <p:cNvSpPr txBox="1"/>
              <p:nvPr/>
            </p:nvSpPr>
            <p:spPr>
              <a:xfrm>
                <a:off x="4727848" y="1983297"/>
                <a:ext cx="2234714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0196" name="yt_shape_101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848" y="1983297"/>
                <a:ext cx="2234714" cy="469167"/>
              </a:xfrm>
              <a:prstGeom prst="rect">
                <a:avLst/>
              </a:prstGeom>
              <a:blipFill>
                <a:blip r:embed="rId5"/>
                <a:stretch>
                  <a:fillRect l="-8470" t="-2597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98" name="yt_shape_10198"/>
              <p:cNvSpPr txBox="1"/>
              <p:nvPr/>
            </p:nvSpPr>
            <p:spPr>
              <a:xfrm>
                <a:off x="551384" y="2852936"/>
                <a:ext cx="3167534" cy="4787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</a:p>
            </p:txBody>
          </p:sp>
        </mc:Choice>
        <mc:Fallback xmlns="">
          <p:sp>
            <p:nvSpPr>
              <p:cNvPr id="10198" name="yt_shape_101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852936"/>
                <a:ext cx="3167534" cy="478721"/>
              </a:xfrm>
              <a:prstGeom prst="rect">
                <a:avLst/>
              </a:prstGeom>
              <a:blipFill>
                <a:blip r:embed="rId6"/>
                <a:stretch>
                  <a:fillRect l="-5769" t="-1266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00" name="yt_shape_10200"/>
              <p:cNvSpPr txBox="1"/>
              <p:nvPr/>
            </p:nvSpPr>
            <p:spPr>
              <a:xfrm>
                <a:off x="551384" y="3382445"/>
                <a:ext cx="2607189" cy="958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45×5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</a:p>
            </p:txBody>
          </p:sp>
        </mc:Choice>
        <mc:Fallback xmlns="">
          <p:sp>
            <p:nvSpPr>
              <p:cNvPr id="10200" name="yt_shape_102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382445"/>
                <a:ext cx="2607189" cy="958724"/>
              </a:xfrm>
              <a:prstGeom prst="rect">
                <a:avLst/>
              </a:prstGeom>
              <a:blipFill>
                <a:blip r:embed="rId7"/>
                <a:stretch>
                  <a:fillRect l="-7009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02" name="yt_shape_10202"/>
              <p:cNvSpPr txBox="1"/>
              <p:nvPr/>
            </p:nvSpPr>
            <p:spPr>
              <a:xfrm>
                <a:off x="4712706" y="2852936"/>
                <a:ext cx="2058256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02" name="yt_shape_102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2706" y="2852936"/>
                <a:ext cx="2058256" cy="478080"/>
              </a:xfrm>
              <a:prstGeom prst="rect">
                <a:avLst/>
              </a:prstGeom>
              <a:blipFill>
                <a:blip r:embed="rId8"/>
                <a:stretch>
                  <a:fillRect l="-8876" t="-1282" r="-7988" b="-3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04" name="yt_shape_10204"/>
              <p:cNvSpPr txBox="1"/>
              <p:nvPr/>
            </p:nvSpPr>
            <p:spPr>
              <a:xfrm>
                <a:off x="4712706" y="3381804"/>
                <a:ext cx="3731406" cy="10032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1+6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0204" name="yt_shape_102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2706" y="3381804"/>
                <a:ext cx="3731406" cy="1003223"/>
              </a:xfrm>
              <a:prstGeom prst="rect">
                <a:avLst/>
              </a:prstGeom>
              <a:blipFill>
                <a:blip r:embed="rId9"/>
                <a:stretch>
                  <a:fillRect l="-4902" t="-1220" b="-17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8028372-432C-5E30-D25A-914442D0355F}"/>
              </a:ext>
            </a:extLst>
          </p:cNvPr>
          <p:cNvSpPr txBox="1"/>
          <p:nvPr/>
        </p:nvSpPr>
        <p:spPr>
          <a:xfrm>
            <a:off x="551384" y="775908"/>
            <a:ext cx="60976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92" grpId="0" build="allAtOnce"/>
      <p:bldP spid="10196" grpId="0" build="allAtOnce"/>
      <p:bldP spid="10200" grpId="0" build="allAtOnce"/>
      <p:bldP spid="1020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6" name="yt_shape_1020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96e575a-1be2-4249-847d-c37c389a5157.png&quot;}"/>
            </a:endParaRPr>
          </a:p>
        </p:txBody>
      </p:sp>
      <p:sp>
        <p:nvSpPr>
          <p:cNvPr id="10207" name="yt_shape_10207"/>
          <p:cNvSpPr txBox="1"/>
          <p:nvPr/>
        </p:nvSpPr>
        <p:spPr>
          <a:xfrm>
            <a:off x="540000" y="1661816"/>
            <a:ext cx="88742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先阅读下面的解答过程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然后再解题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08" name="yt_shape_10208"/>
              <p:cNvSpPr txBox="1"/>
              <p:nvPr/>
            </p:nvSpPr>
            <p:spPr>
              <a:xfrm>
                <a:off x="540119" y="2141119"/>
                <a:ext cx="10812465" cy="10505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形如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只要我们找到两个数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那么便有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</p:txBody>
          </p:sp>
        </mc:Choice>
        <mc:Fallback xmlns="">
          <p:sp>
            <p:nvSpPr>
              <p:cNvPr id="10208" name="yt_shape_102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41119"/>
                <a:ext cx="10812465" cy="1050544"/>
              </a:xfrm>
              <a:prstGeom prst="rect">
                <a:avLst/>
              </a:prstGeom>
              <a:blipFill>
                <a:blip r:embed="rId2"/>
                <a:stretch>
                  <a:fillRect l="-1748" r="-1241" b="-16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10" name="yt_shape_10210"/>
              <p:cNvSpPr txBox="1"/>
              <p:nvPr/>
            </p:nvSpPr>
            <p:spPr>
              <a:xfrm>
                <a:off x="540000" y="3242451"/>
                <a:ext cx="658847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10" name="yt_shape_10210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2451"/>
                <a:ext cx="6588470" cy="920637"/>
              </a:xfrm>
              <a:prstGeom prst="rect">
                <a:avLst/>
              </a:prstGeom>
              <a:blipFill>
                <a:blip r:embed="rId3"/>
                <a:stretch>
                  <a:fillRect r="-1852" b="-4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46908">
            <a:extLst>
              <a:ext uri="{FF2B5EF4-FFF2-40B4-BE49-F238E27FC236}">
                <a16:creationId xmlns:a16="http://schemas.microsoft.com/office/drawing/2014/main" id="{27E6452E-26F1-A5AA-78B4-E2A7D40EF76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12">
                <a:extLst>
                  <a:ext uri="{FF2B5EF4-FFF2-40B4-BE49-F238E27FC236}">
                    <a16:creationId xmlns:a16="http://schemas.microsoft.com/office/drawing/2014/main" id="{8C4338F7-E96C-74D1-7A0F-B5ED5941EA29}"/>
                  </a:ext>
                </a:extLst>
              </p:cNvPr>
              <p:cNvSpPr txBox="1"/>
              <p:nvPr/>
            </p:nvSpPr>
            <p:spPr>
              <a:xfrm>
                <a:off x="540000" y="4177564"/>
                <a:ext cx="11388529" cy="2306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7+4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首先把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7+4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7+4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212">
                <a:extLst>
                  <a:ext uri="{FF2B5EF4-FFF2-40B4-BE49-F238E27FC236}">
                    <a16:creationId xmlns:a16="http://schemas.microsoft.com/office/drawing/2014/main" id="{8C4338F7-E96C-74D1-7A0F-B5ED5941EA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77564"/>
                <a:ext cx="11388529" cy="2306785"/>
              </a:xfrm>
              <a:prstGeom prst="rect">
                <a:avLst/>
              </a:prstGeom>
              <a:blipFill>
                <a:blip r:embed="rId5"/>
                <a:stretch>
                  <a:fillRect l="-1660" r="-1338" b="-7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0" name="yt_shape_10220"/>
          <p:cNvSpPr txBox="1"/>
          <p:nvPr/>
        </p:nvSpPr>
        <p:spPr>
          <a:xfrm>
            <a:off x="540000" y="900000"/>
            <a:ext cx="307776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利用上面的方法化简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21" name="yt_shape_10221"/>
              <p:cNvSpPr txBox="1"/>
              <p:nvPr/>
            </p:nvSpPr>
            <p:spPr>
              <a:xfrm>
                <a:off x="540000" y="1362824"/>
                <a:ext cx="2665281" cy="5379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42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221" name="yt_shape_10221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62824"/>
                <a:ext cx="2665281" cy="537904"/>
              </a:xfrm>
              <a:prstGeom prst="rect">
                <a:avLst/>
              </a:prstGeom>
              <a:blipFill>
                <a:blip r:embed="rId2"/>
                <a:stretch>
                  <a:fillRect l="-7094" r="-5950" b="-34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23" name="yt_shape_10223"/>
              <p:cNvSpPr txBox="1"/>
              <p:nvPr/>
            </p:nvSpPr>
            <p:spPr>
              <a:xfrm>
                <a:off x="540000" y="1951516"/>
                <a:ext cx="4480586" cy="23239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42</m:t>
                            </m:r>
                          </m:e>
                        </m:rad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6×7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223" name="yt_shape_10223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51516"/>
                <a:ext cx="4480586" cy="2323906"/>
              </a:xfrm>
              <a:prstGeom prst="rect">
                <a:avLst/>
              </a:prstGeom>
              <a:blipFill>
                <a:blip r:embed="rId3"/>
                <a:stretch>
                  <a:fillRect l="-4218" b="-6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25">
                <a:extLst>
                  <a:ext uri="{FF2B5EF4-FFF2-40B4-BE49-F238E27FC236}">
                    <a16:creationId xmlns:a16="http://schemas.microsoft.com/office/drawing/2014/main" id="{B4E8027A-36B6-3FB5-173F-7F4D372EA40C}"/>
                  </a:ext>
                </a:extLst>
              </p:cNvPr>
              <p:cNvSpPr txBox="1"/>
              <p:nvPr/>
            </p:nvSpPr>
            <p:spPr>
              <a:xfrm>
                <a:off x="6816080" y="1297636"/>
                <a:ext cx="2229841" cy="5367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8+4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225">
                <a:extLst>
                  <a:ext uri="{FF2B5EF4-FFF2-40B4-BE49-F238E27FC236}">
                    <a16:creationId xmlns:a16="http://schemas.microsoft.com/office/drawing/2014/main" id="{B4E8027A-36B6-3FB5-173F-7F4D372EA4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80" y="1297636"/>
                <a:ext cx="2229841" cy="536750"/>
              </a:xfrm>
              <a:prstGeom prst="rect">
                <a:avLst/>
              </a:prstGeom>
              <a:blipFill>
                <a:blip r:embed="rId4"/>
                <a:stretch>
                  <a:fillRect l="-8197" r="-7377" b="-34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227">
                <a:extLst>
                  <a:ext uri="{FF2B5EF4-FFF2-40B4-BE49-F238E27FC236}">
                    <a16:creationId xmlns:a16="http://schemas.microsoft.com/office/drawing/2014/main" id="{61F1A1D5-192A-6E0B-1CED-B1AEF36DE725}"/>
                  </a:ext>
                </a:extLst>
              </p:cNvPr>
              <p:cNvSpPr txBox="1"/>
              <p:nvPr/>
            </p:nvSpPr>
            <p:spPr>
              <a:xfrm>
                <a:off x="6816080" y="1885174"/>
                <a:ext cx="2691506" cy="23265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8+4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</m:e>
                        </m:rad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0227">
                <a:extLst>
                  <a:ext uri="{FF2B5EF4-FFF2-40B4-BE49-F238E27FC236}">
                    <a16:creationId xmlns:a16="http://schemas.microsoft.com/office/drawing/2014/main" id="{61F1A1D5-192A-6E0B-1CED-B1AEF36DE7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80" y="1885174"/>
                <a:ext cx="2691506" cy="2326534"/>
              </a:xfrm>
              <a:prstGeom prst="rect">
                <a:avLst/>
              </a:prstGeom>
              <a:blipFill>
                <a:blip r:embed="rId5"/>
                <a:stretch>
                  <a:fillRect l="-6787" b="-6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23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9" name="yt_shape_10229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8984ea2c-7e65-4136-8766-73a8ff237a8c.png&quot;}"/>
            </a:endParaRPr>
          </a:p>
        </p:txBody>
      </p:sp>
      <p:graphicFrame>
        <p:nvGraphicFramePr>
          <p:cNvPr id="10230" name="yt_table_10230" title="H_76.77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423748"/>
              </p:ext>
            </p:extLst>
          </p:nvPr>
        </p:nvGraphicFramePr>
        <p:xfrm>
          <a:off x="540000" y="1522498"/>
          <a:ext cx="11111999" cy="97497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利用积的算术平方根化简时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常将几个被开方数写成偶次幂的积的形式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再将偶次幂开出来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不要将被开方数先乘再开方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346940">
            <a:extLst>
              <a:ext uri="{FF2B5EF4-FFF2-40B4-BE49-F238E27FC236}">
                <a16:creationId xmlns:a16="http://schemas.microsoft.com/office/drawing/2014/main" id="{92A2B54A-7DD2-99A8-B2AD-D27B4A3E471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5" name="yt_shape_10115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3a83f94-ac26-45b1-9b0f-23d27965be18.png&quot;}"/>
            </a:endParaRPr>
          </a:p>
        </p:txBody>
      </p:sp>
      <p:sp>
        <p:nvSpPr>
          <p:cNvPr id="10116" name="yt_shape_10116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二次根式的乘法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17" name="yt_shape_10117"/>
              <p:cNvSpPr txBox="1"/>
              <p:nvPr/>
            </p:nvSpPr>
            <p:spPr>
              <a:xfrm>
                <a:off x="540000" y="2167857"/>
                <a:ext cx="8842229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应满足的条件是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17" name="yt_shape_10117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7857"/>
                <a:ext cx="8842229" cy="475195"/>
              </a:xfrm>
              <a:prstGeom prst="rect">
                <a:avLst/>
              </a:prstGeom>
              <a:blipFill>
                <a:blip r:embed="rId2"/>
                <a:stretch>
                  <a:fillRect l="-2138" t="-2564" r="-1172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19" name="yt_table_1011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686456"/>
              </p:ext>
            </p:extLst>
          </p:nvPr>
        </p:nvGraphicFramePr>
        <p:xfrm>
          <a:off x="540000" y="2846204"/>
          <a:ext cx="6636120" cy="848742"/>
        </p:xfrm>
        <a:graphic>
          <a:graphicData uri="http://schemas.openxmlformats.org/drawingml/2006/table">
            <a:tbl>
              <a:tblPr/>
              <a:tblGrid>
                <a:gridCol w="4336266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  <a:gridCol w="2299854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10121" name="yt_shape_10121"/>
          <p:cNvSpPr txBox="1"/>
          <p:nvPr/>
        </p:nvSpPr>
        <p:spPr>
          <a:xfrm>
            <a:off x="540000" y="3745546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下列式子中成立的是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22" name="yt_table_10122" title="H_146.1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1002064"/>
                  </p:ext>
                </p:extLst>
              </p:nvPr>
            </p:nvGraphicFramePr>
            <p:xfrm>
              <a:off x="540000" y="4216724"/>
              <a:ext cx="8652344" cy="929260"/>
            </p:xfrm>
            <a:graphic>
              <a:graphicData uri="http://schemas.openxmlformats.org/drawingml/2006/table">
                <a:tbl>
                  <a:tblPr/>
                  <a:tblGrid>
                    <a:gridCol w="4326172">
                      <a:extLst>
                        <a:ext uri="{9D8B030D-6E8A-4147-A177-3AD203B41FA5}">
                          <a16:colId xmlns:a16="http://schemas.microsoft.com/office/drawing/2014/main" val="10016"/>
                        </a:ext>
                      </a:extLst>
                    </a:gridCol>
                    <a:gridCol w="4326172">
                      <a:extLst>
                        <a:ext uri="{9D8B030D-6E8A-4147-A177-3AD203B41FA5}">
                          <a16:colId xmlns:a16="http://schemas.microsoft.com/office/drawing/2014/main" val="19455398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29999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29999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29999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122" name="yt_table_10122" title="H_146.1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1002064"/>
                  </p:ext>
                </p:extLst>
              </p:nvPr>
            </p:nvGraphicFramePr>
            <p:xfrm>
              <a:off x="540000" y="4216724"/>
              <a:ext cx="8652344" cy="929260"/>
            </p:xfrm>
            <a:graphic>
              <a:graphicData uri="http://schemas.openxmlformats.org/drawingml/2006/table">
                <a:tbl>
                  <a:tblPr/>
                  <a:tblGrid>
                    <a:gridCol w="4326172">
                      <a:extLst>
                        <a:ext uri="{9D8B030D-6E8A-4147-A177-3AD203B41FA5}">
                          <a16:colId xmlns:a16="http://schemas.microsoft.com/office/drawing/2014/main" val="10016"/>
                        </a:ext>
                      </a:extLst>
                    </a:gridCol>
                    <a:gridCol w="4326172">
                      <a:extLst>
                        <a:ext uri="{9D8B030D-6E8A-4147-A177-3AD203B41FA5}">
                          <a16:colId xmlns:a16="http://schemas.microsoft.com/office/drawing/2014/main" val="1945539899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597" r="-100000" b="-1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000" t="-2597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597" r="-10000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000" t="-102597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346768">
            <a:extLst>
              <a:ext uri="{FF2B5EF4-FFF2-40B4-BE49-F238E27FC236}">
                <a16:creationId xmlns:a16="http://schemas.microsoft.com/office/drawing/2014/main" id="{DCA73385-0D69-BB6F-CF17-ED8752A78A2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346784">
            <a:extLst>
              <a:ext uri="{FF2B5EF4-FFF2-40B4-BE49-F238E27FC236}">
                <a16:creationId xmlns:a16="http://schemas.microsoft.com/office/drawing/2014/main" id="{677470C9-ACC4-5F6B-AE5C-0D40A7170DE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EADAB6-DC74-EEA8-359E-1C7BFC68A54A}"/>
              </a:ext>
            </a:extLst>
          </p:cNvPr>
          <p:cNvSpPr txBox="1"/>
          <p:nvPr/>
        </p:nvSpPr>
        <p:spPr>
          <a:xfrm>
            <a:off x="8376439" y="2121051"/>
            <a:ext cx="400748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BDA9E7-9146-90B9-F4BF-5C9165CB872D}"/>
              </a:ext>
            </a:extLst>
          </p:cNvPr>
          <p:cNvSpPr txBox="1"/>
          <p:nvPr/>
        </p:nvSpPr>
        <p:spPr>
          <a:xfrm>
            <a:off x="4107589" y="36987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123">
                <a:extLst>
                  <a:ext uri="{FF2B5EF4-FFF2-40B4-BE49-F238E27FC236}">
                    <a16:creationId xmlns:a16="http://schemas.microsoft.com/office/drawing/2014/main" id="{E532F6D6-7CA9-623E-22D6-317C90D3F149}"/>
                  </a:ext>
                </a:extLst>
              </p:cNvPr>
              <p:cNvSpPr txBox="1"/>
              <p:nvPr/>
            </p:nvSpPr>
            <p:spPr>
              <a:xfrm>
                <a:off x="540000" y="5145984"/>
                <a:ext cx="6827446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山西省中考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6" name="yt_shape_10123">
                <a:extLst>
                  <a:ext uri="{FF2B5EF4-FFF2-40B4-BE49-F238E27FC236}">
                    <a16:creationId xmlns:a16="http://schemas.microsoft.com/office/drawing/2014/main" id="{E532F6D6-7CA9-623E-22D6-317C90D3F1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45984"/>
                <a:ext cx="6827446" cy="920637"/>
              </a:xfrm>
              <a:prstGeom prst="rect">
                <a:avLst/>
              </a:prstGeom>
              <a:blipFill>
                <a:blip r:embed="rId6"/>
                <a:stretch>
                  <a:fillRect l="-2768" r="-625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473B45F-FEBF-D3A2-5F7A-5F713C709BAA}"/>
              </a:ext>
            </a:extLst>
          </p:cNvPr>
          <p:cNvSpPr txBox="1"/>
          <p:nvPr/>
        </p:nvSpPr>
        <p:spPr>
          <a:xfrm>
            <a:off x="6528048" y="5189336"/>
            <a:ext cx="637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5" name="yt_shape_10125"/>
          <p:cNvSpPr txBox="1"/>
          <p:nvPr/>
        </p:nvSpPr>
        <p:spPr>
          <a:xfrm>
            <a:off x="551384" y="1124744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26" name="yt_shape_10126"/>
              <p:cNvSpPr txBox="1"/>
              <p:nvPr/>
            </p:nvSpPr>
            <p:spPr>
              <a:xfrm>
                <a:off x="551384" y="1604047"/>
                <a:ext cx="2744597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</a:p>
            </p:txBody>
          </p:sp>
        </mc:Choice>
        <mc:Fallback xmlns="">
          <p:sp>
            <p:nvSpPr>
              <p:cNvPr id="10126" name="yt_shape_10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04047"/>
                <a:ext cx="2744597" cy="469167"/>
              </a:xfrm>
              <a:prstGeom prst="rect">
                <a:avLst/>
              </a:prstGeom>
              <a:blipFill>
                <a:blip r:embed="rId2"/>
                <a:stretch>
                  <a:fillRect l="-6652" t="-2597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28" name="yt_shape_10128"/>
              <p:cNvSpPr txBox="1"/>
              <p:nvPr/>
            </p:nvSpPr>
            <p:spPr>
              <a:xfrm>
                <a:off x="551384" y="2124002"/>
                <a:ext cx="2080826" cy="4660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0128" name="yt_shape_10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124002"/>
                <a:ext cx="2080826" cy="466025"/>
              </a:xfrm>
              <a:prstGeom prst="rect">
                <a:avLst/>
              </a:prstGeom>
              <a:blipFill>
                <a:blip r:embed="rId3"/>
                <a:stretch>
                  <a:fillRect l="-8772" t="-2597" b="-35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30" name="yt_shape_10130"/>
              <p:cNvSpPr txBox="1"/>
              <p:nvPr/>
            </p:nvSpPr>
            <p:spPr>
              <a:xfrm>
                <a:off x="551384" y="2640815"/>
                <a:ext cx="245766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130" name="yt_shape_101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640815"/>
                <a:ext cx="2457660" cy="920637"/>
              </a:xfrm>
              <a:prstGeom prst="rect">
                <a:avLst/>
              </a:prstGeom>
              <a:blipFill>
                <a:blip r:embed="rId4"/>
                <a:stretch>
                  <a:fillRect l="-7426" r="-6683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32" name="yt_shape_10132"/>
              <p:cNvSpPr txBox="1"/>
              <p:nvPr/>
            </p:nvSpPr>
            <p:spPr>
              <a:xfrm>
                <a:off x="551384" y="3612240"/>
                <a:ext cx="2765885" cy="19309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×108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</a:p>
            </p:txBody>
          </p:sp>
        </mc:Choice>
        <mc:Fallback xmlns="">
          <p:sp>
            <p:nvSpPr>
              <p:cNvPr id="10132" name="yt_shape_101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612240"/>
                <a:ext cx="2765885" cy="1930913"/>
              </a:xfrm>
              <a:prstGeom prst="rect">
                <a:avLst/>
              </a:prstGeom>
              <a:blipFill>
                <a:blip r:embed="rId5"/>
                <a:stretch>
                  <a:fillRect l="-6608" b="-9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28" grpId="0" build="allAtOnce"/>
      <p:bldP spid="1013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4" name="yt_shape_10134"/>
              <p:cNvSpPr txBox="1"/>
              <p:nvPr/>
            </p:nvSpPr>
            <p:spPr>
              <a:xfrm>
                <a:off x="540000" y="900000"/>
                <a:ext cx="397570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</a:p>
            </p:txBody>
          </p:sp>
        </mc:Choice>
        <mc:Fallback xmlns="">
          <p:sp>
            <p:nvSpPr>
              <p:cNvPr id="10134" name="yt_shape_10134" descr="{&quot;rangeId&quot;:2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975704" cy="466666"/>
              </a:xfrm>
              <a:prstGeom prst="rect">
                <a:avLst/>
              </a:prstGeom>
              <a:blipFill>
                <a:blip r:embed="rId2"/>
                <a:stretch>
                  <a:fillRect l="-4755" t="-52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36" name="yt_shape_10136"/>
              <p:cNvSpPr txBox="1"/>
              <p:nvPr/>
            </p:nvSpPr>
            <p:spPr>
              <a:xfrm>
                <a:off x="540000" y="1417454"/>
                <a:ext cx="4283930" cy="1434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8×2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</a:p>
            </p:txBody>
          </p:sp>
        </mc:Choice>
        <mc:Fallback xmlns="">
          <p:sp>
            <p:nvSpPr>
              <p:cNvPr id="10136" name="yt_shape_10136" descr="{&quot;rangeId&quot;:2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7454"/>
                <a:ext cx="4283930" cy="1434047"/>
              </a:xfrm>
              <a:prstGeom prst="rect">
                <a:avLst/>
              </a:prstGeom>
              <a:blipFill>
                <a:blip r:embed="rId3"/>
                <a:stretch>
                  <a:fillRect l="-4416" t="-1702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38" name="yt_shape_10138"/>
              <p:cNvSpPr txBox="1"/>
              <p:nvPr/>
            </p:nvSpPr>
            <p:spPr>
              <a:xfrm>
                <a:off x="540000" y="2902289"/>
                <a:ext cx="2643737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38" name="yt_shape_10138" descr="{&quot;rangeId&quot;:2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2289"/>
                <a:ext cx="2643737" cy="920637"/>
              </a:xfrm>
              <a:prstGeom prst="rect">
                <a:avLst/>
              </a:prstGeom>
              <a:blipFill>
                <a:blip r:embed="rId4"/>
                <a:stretch>
                  <a:fillRect l="-7159" r="-6005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40" name="yt_shape_10140"/>
              <p:cNvSpPr txBox="1"/>
              <p:nvPr/>
            </p:nvSpPr>
            <p:spPr>
              <a:xfrm>
                <a:off x="540000" y="3873714"/>
                <a:ext cx="2952411" cy="19309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×8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</a:p>
            </p:txBody>
          </p:sp>
        </mc:Choice>
        <mc:Fallback xmlns="">
          <p:sp>
            <p:nvSpPr>
              <p:cNvPr id="10140" name="yt_shape_10140" descr="{&quot;rangeId&quot;:2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73714"/>
                <a:ext cx="2952411" cy="1930913"/>
              </a:xfrm>
              <a:prstGeom prst="rect">
                <a:avLst/>
              </a:prstGeom>
              <a:blipFill>
                <a:blip r:embed="rId5"/>
                <a:stretch>
                  <a:fillRect l="-6405" b="-9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6" grpId="0" build="allAtOnce"/>
      <p:bldP spid="1014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2" name="yt_shape_10142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积的算术平方根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43" name="yt_shape_10143"/>
              <p:cNvSpPr txBox="1"/>
              <p:nvPr/>
            </p:nvSpPr>
            <p:spPr>
              <a:xfrm>
                <a:off x="540000" y="1396872"/>
                <a:ext cx="9152057" cy="4691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成立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43" name="yt_shape_1014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9152057" cy="469103"/>
              </a:xfrm>
              <a:prstGeom prst="rect">
                <a:avLst/>
              </a:prstGeom>
              <a:blipFill>
                <a:blip r:embed="rId2"/>
                <a:stretch>
                  <a:fillRect l="-2065" t="-2597" r="-1066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45" name="yt_table_1014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744288"/>
              </p:ext>
            </p:extLst>
          </p:nvPr>
        </p:nvGraphicFramePr>
        <p:xfrm>
          <a:off x="540000" y="2069127"/>
          <a:ext cx="5877243" cy="848742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47" name="yt_shape_10147"/>
              <p:cNvSpPr txBox="1"/>
              <p:nvPr/>
            </p:nvSpPr>
            <p:spPr>
              <a:xfrm>
                <a:off x="540000" y="2968469"/>
                <a:ext cx="5867440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×8×3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47" name="yt_shape_10147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8469"/>
                <a:ext cx="5867440" cy="523285"/>
              </a:xfrm>
              <a:prstGeom prst="rect">
                <a:avLst/>
              </a:prstGeom>
              <a:blipFill>
                <a:blip r:embed="rId3"/>
                <a:stretch>
                  <a:fillRect l="-3222" r="-2183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49" name="yt_table_10149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2883333"/>
                  </p:ext>
                </p:extLst>
              </p:nvPr>
            </p:nvGraphicFramePr>
            <p:xfrm>
              <a:off x="540000" y="3694906"/>
              <a:ext cx="5347145" cy="923227"/>
            </p:xfrm>
            <a:graphic>
              <a:graphicData uri="http://schemas.openxmlformats.org/drawingml/2006/table">
                <a:tbl>
                  <a:tblPr/>
                  <a:tblGrid>
                    <a:gridCol w="3413443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  <a:gridCol w="1933702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24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24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149" name="yt_table_10149" descr="{&quot;rangeId&quot;:9,&quot;type&quot;:&quot;Option&quot;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2883333"/>
                  </p:ext>
                </p:extLst>
              </p:nvPr>
            </p:nvGraphicFramePr>
            <p:xfrm>
              <a:off x="540000" y="3694906"/>
              <a:ext cx="5347145" cy="923227"/>
            </p:xfrm>
            <a:graphic>
              <a:graphicData uri="http://schemas.openxmlformats.org/drawingml/2006/table">
                <a:tbl>
                  <a:tblPr/>
                  <a:tblGrid>
                    <a:gridCol w="3413443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  <a:gridCol w="1933702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r="-56786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6101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3947" r="-56786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6101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50" name="yt_shape_10150"/>
              <p:cNvSpPr txBox="1"/>
              <p:nvPr/>
            </p:nvSpPr>
            <p:spPr>
              <a:xfrm>
                <a:off x="540000" y="4668717"/>
                <a:ext cx="842551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益阳市中考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下列各式化简后的结果是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50" name="yt_shape_1015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8717"/>
                <a:ext cx="8425512" cy="466666"/>
              </a:xfrm>
              <a:prstGeom prst="rect">
                <a:avLst/>
              </a:prstGeom>
              <a:blipFill>
                <a:blip r:embed="rId5"/>
                <a:stretch>
                  <a:fillRect l="-2243" t="-5263" r="-115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52" name="yt_table_10152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1052601"/>
                  </p:ext>
                </p:extLst>
              </p:nvPr>
            </p:nvGraphicFramePr>
            <p:xfrm>
              <a:off x="540000" y="5338535"/>
              <a:ext cx="4983608" cy="923227"/>
            </p:xfrm>
            <a:graphic>
              <a:graphicData uri="http://schemas.openxmlformats.org/drawingml/2006/table">
                <a:tbl>
                  <a:tblPr/>
                  <a:tblGrid>
                    <a:gridCol w="3413443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1570165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152" name="yt_table_10152" descr="{&quot;rangeId&quot;:10,&quot;type&quot;:&quot;Option&quot;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1052601"/>
                  </p:ext>
                </p:extLst>
              </p:nvPr>
            </p:nvGraphicFramePr>
            <p:xfrm>
              <a:off x="540000" y="5338535"/>
              <a:ext cx="4983608" cy="923227"/>
            </p:xfrm>
            <a:graphic>
              <a:graphicData uri="http://schemas.openxmlformats.org/drawingml/2006/table">
                <a:tbl>
                  <a:tblPr/>
                  <a:tblGrid>
                    <a:gridCol w="3413443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1570165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3896" r="-45989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217442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105263" r="-45989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217442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346826">
            <a:extLst>
              <a:ext uri="{FF2B5EF4-FFF2-40B4-BE49-F238E27FC236}">
                <a16:creationId xmlns:a16="http://schemas.microsoft.com/office/drawing/2014/main" id="{6BD113C8-E06A-7F8E-74C1-22942425DE8C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4585F6-0DE0-F60D-A156-1C8CED21D3E2}"/>
              </a:ext>
            </a:extLst>
          </p:cNvPr>
          <p:cNvSpPr txBox="1"/>
          <p:nvPr/>
        </p:nvSpPr>
        <p:spPr>
          <a:xfrm>
            <a:off x="8700735" y="1350066"/>
            <a:ext cx="383285" cy="55817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65E28E-E195-24B6-4AD0-1FAEEF2C1E43}"/>
              </a:ext>
            </a:extLst>
          </p:cNvPr>
          <p:cNvSpPr txBox="1"/>
          <p:nvPr/>
        </p:nvSpPr>
        <p:spPr>
          <a:xfrm>
            <a:off x="5430421" y="2921663"/>
            <a:ext cx="400748" cy="6118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33E818-1FBE-5C9F-75DE-008CCCB8D39E}"/>
              </a:ext>
            </a:extLst>
          </p:cNvPr>
          <p:cNvSpPr txBox="1"/>
          <p:nvPr/>
        </p:nvSpPr>
        <p:spPr>
          <a:xfrm>
            <a:off x="7981215" y="4621911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53" name="yt_shape_10153"/>
              <p:cNvSpPr txBox="1"/>
              <p:nvPr/>
            </p:nvSpPr>
            <p:spPr>
              <a:xfrm>
                <a:off x="540000" y="900000"/>
                <a:ext cx="8335359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的值是一个整数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则正整数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53" name="yt_shape_10153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35359" cy="469167"/>
              </a:xfrm>
              <a:prstGeom prst="rect">
                <a:avLst/>
              </a:prstGeom>
              <a:blipFill>
                <a:blip r:embed="rId2"/>
                <a:stretch>
                  <a:fillRect l="-2268" t="-3896" r="-36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55" name="yt_shape_10155"/>
          <p:cNvSpPr txBox="1"/>
          <p:nvPr/>
        </p:nvSpPr>
        <p:spPr>
          <a:xfrm>
            <a:off x="540000" y="1419955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56" name="yt_shape_10156"/>
              <p:cNvSpPr txBox="1"/>
              <p:nvPr/>
            </p:nvSpPr>
            <p:spPr>
              <a:xfrm>
                <a:off x="540000" y="1899258"/>
                <a:ext cx="240463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56" name="yt_shape_10156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9258"/>
                <a:ext cx="2404633" cy="465577"/>
              </a:xfrm>
              <a:prstGeom prst="rect">
                <a:avLst/>
              </a:prstGeom>
              <a:blipFill>
                <a:blip r:embed="rId3"/>
                <a:stretch>
                  <a:fillRect l="-7868" t="-52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58" name="yt_shape_10158"/>
              <p:cNvSpPr txBox="1"/>
              <p:nvPr/>
            </p:nvSpPr>
            <p:spPr>
              <a:xfrm>
                <a:off x="540000" y="2415623"/>
                <a:ext cx="2579873" cy="10084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58" name="yt_shape_10158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5623"/>
                <a:ext cx="2579873" cy="1008481"/>
              </a:xfrm>
              <a:prstGeom prst="rect">
                <a:avLst/>
              </a:prstGeom>
              <a:blipFill>
                <a:blip r:embed="rId4"/>
                <a:stretch>
                  <a:fillRect l="-7329" t="-602" b="-174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60" name="yt_shape_10160"/>
              <p:cNvSpPr txBox="1"/>
              <p:nvPr/>
            </p:nvSpPr>
            <p:spPr>
              <a:xfrm>
                <a:off x="540000" y="3474892"/>
                <a:ext cx="3348609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60" name="yt_shape_10160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74892"/>
                <a:ext cx="3348609" cy="523285"/>
              </a:xfrm>
              <a:prstGeom prst="rect">
                <a:avLst/>
              </a:prstGeom>
              <a:blipFill>
                <a:blip r:embed="rId5"/>
                <a:stretch>
                  <a:fillRect l="-5647" r="-4554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62" name="yt_shape_10162"/>
              <p:cNvSpPr txBox="1"/>
              <p:nvPr/>
            </p:nvSpPr>
            <p:spPr>
              <a:xfrm>
                <a:off x="540000" y="4048965"/>
                <a:ext cx="2607189" cy="958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9×25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62" name="yt_shape_10162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8965"/>
                <a:ext cx="2607189" cy="958724"/>
              </a:xfrm>
              <a:prstGeom prst="rect">
                <a:avLst/>
              </a:prstGeom>
              <a:blipFill>
                <a:blip r:embed="rId6"/>
                <a:stretch>
                  <a:fillRect l="-7260" t="-1274" b="-19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B754C1D-AF85-5948-2BCD-D7085262A644}"/>
              </a:ext>
            </a:extLst>
          </p:cNvPr>
          <p:cNvSpPr txBox="1"/>
          <p:nvPr/>
        </p:nvSpPr>
        <p:spPr>
          <a:xfrm>
            <a:off x="8018935" y="853194"/>
            <a:ext cx="637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8" grpId="0" build="allAtOnce"/>
      <p:bldP spid="10162" grpId="0" build="allAtOnce"/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4" name="yt_shape_10164"/>
          <p:cNvSpPr txBox="1"/>
          <p:nvPr/>
        </p:nvSpPr>
        <p:spPr>
          <a:xfrm>
            <a:off x="540000" y="90000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忽视隐含条件误将负数移到根号内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165">
                <a:extLst>
                  <a:ext uri="{FF2B5EF4-FFF2-40B4-BE49-F238E27FC236}">
                    <a16:creationId xmlns:a16="http://schemas.microsoft.com/office/drawing/2014/main" id="{2F7490F3-0B58-4305-3F1E-F4F1DB39E0D3}"/>
                  </a:ext>
                </a:extLst>
              </p:cNvPr>
              <p:cNvSpPr txBox="1"/>
              <p:nvPr/>
            </p:nvSpPr>
            <p:spPr>
              <a:xfrm>
                <a:off x="540000" y="1370546"/>
                <a:ext cx="9721764" cy="8538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中根号外的因式移到根号内的结果为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2" name="yt_shape_10165">
                <a:extLst>
                  <a:ext uri="{FF2B5EF4-FFF2-40B4-BE49-F238E27FC236}">
                    <a16:creationId xmlns:a16="http://schemas.microsoft.com/office/drawing/2014/main" id="{2F7490F3-0B58-4305-3F1E-F4F1DB39E0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0546"/>
                <a:ext cx="9721764" cy="853888"/>
              </a:xfrm>
              <a:prstGeom prst="rect">
                <a:avLst/>
              </a:prstGeom>
              <a:blipFill>
                <a:blip r:embed="rId2"/>
                <a:stretch>
                  <a:fillRect l="-1945" r="-188" b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2F6709-04FD-9A8A-A1CC-24805E6C1EAF}"/>
                  </a:ext>
                </a:extLst>
              </p:cNvPr>
              <p:cNvSpPr txBox="1"/>
              <p:nvPr/>
            </p:nvSpPr>
            <p:spPr>
              <a:xfrm>
                <a:off x="8400256" y="1412776"/>
                <a:ext cx="1634045" cy="939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2F6709-04FD-9A8A-A1CC-24805E6C1E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0256" y="1412776"/>
                <a:ext cx="1634045" cy="939242"/>
              </a:xfrm>
              <a:prstGeom prst="rect">
                <a:avLst/>
              </a:prstGeom>
              <a:blipFill>
                <a:blip r:embed="rId3"/>
                <a:stretch>
                  <a:fillRect l="-5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B97F32B-609A-B81D-1BC6-81D75AB79B69}"/>
              </a:ext>
            </a:extLst>
          </p:cNvPr>
          <p:cNvCxnSpPr/>
          <p:nvPr/>
        </p:nvCxnSpPr>
        <p:spPr>
          <a:xfrm>
            <a:off x="8184232" y="2132856"/>
            <a:ext cx="175882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7" name="yt_shape_1016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f53a786-efa2-45f1-8b27-25fe8e17a262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68" name="yt_shape_10168"/>
              <p:cNvSpPr txBox="1"/>
              <p:nvPr/>
            </p:nvSpPr>
            <p:spPr>
              <a:xfrm>
                <a:off x="540000" y="1652711"/>
                <a:ext cx="8640186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68" name="yt_shape_10168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2711"/>
                <a:ext cx="8640186" cy="722057"/>
              </a:xfrm>
              <a:prstGeom prst="rect">
                <a:avLst/>
              </a:prstGeom>
              <a:blipFill>
                <a:blip r:embed="rId2"/>
                <a:stretch>
                  <a:fillRect l="-2188" r="-1200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70" name="yt_table_1017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708837"/>
              </p:ext>
            </p:extLst>
          </p:nvPr>
        </p:nvGraphicFramePr>
        <p:xfrm>
          <a:off x="540000" y="2577920"/>
          <a:ext cx="7377748" cy="848742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72" name="yt_shape_10172"/>
              <p:cNvSpPr txBox="1"/>
              <p:nvPr/>
            </p:nvSpPr>
            <p:spPr>
              <a:xfrm>
                <a:off x="540119" y="3477262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洛阳市东方二中期中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的式子表示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下列表示正确的是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72" name="yt_shape_10172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77262"/>
                <a:ext cx="11111999" cy="958724"/>
              </a:xfrm>
              <a:prstGeom prst="rect">
                <a:avLst/>
              </a:prstGeom>
              <a:blipFill>
                <a:blip r:embed="rId3"/>
                <a:stretch>
                  <a:fillRect l="-1701" t="-126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74" name="yt_table_1017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000012"/>
              </p:ext>
            </p:extLst>
          </p:nvPr>
        </p:nvGraphicFramePr>
        <p:xfrm>
          <a:off x="540000" y="4520326"/>
          <a:ext cx="85718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sp>
        <p:nvSpPr>
          <p:cNvPr id="10176" name="yt_shape_10176"/>
          <p:cNvSpPr txBox="1"/>
          <p:nvPr/>
        </p:nvSpPr>
        <p:spPr>
          <a:xfrm>
            <a:off x="540000" y="5114203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77" name="yt_shape_10177"/>
              <p:cNvSpPr txBox="1"/>
              <p:nvPr/>
            </p:nvSpPr>
            <p:spPr>
              <a:xfrm>
                <a:off x="540000" y="5593506"/>
                <a:ext cx="3376181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77" name="yt_shape_10177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93506"/>
                <a:ext cx="3376181" cy="469167"/>
              </a:xfrm>
              <a:prstGeom prst="rect">
                <a:avLst/>
              </a:prstGeom>
              <a:blipFill>
                <a:blip r:embed="rId4"/>
                <a:stretch>
                  <a:fillRect l="-5606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79" name="yt_shape_10179"/>
              <p:cNvSpPr txBox="1"/>
              <p:nvPr/>
            </p:nvSpPr>
            <p:spPr>
              <a:xfrm>
                <a:off x="540000" y="6113461"/>
                <a:ext cx="297543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79" name="yt_shape_10179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113461"/>
                <a:ext cx="2975430" cy="469167"/>
              </a:xfrm>
              <a:prstGeom prst="rect">
                <a:avLst/>
              </a:prstGeom>
              <a:blipFill>
                <a:blip r:embed="rId5"/>
                <a:stretch>
                  <a:fillRect l="-6352" t="-3896" r="-245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46869">
            <a:extLst>
              <a:ext uri="{FF2B5EF4-FFF2-40B4-BE49-F238E27FC236}">
                <a16:creationId xmlns:a16="http://schemas.microsoft.com/office/drawing/2014/main" id="{E377BD96-3697-B6EF-0BEC-60B271C31B05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355A26-7100-B097-540E-C12B29B08EA4}"/>
              </a:ext>
            </a:extLst>
          </p:cNvPr>
          <p:cNvSpPr txBox="1"/>
          <p:nvPr/>
        </p:nvSpPr>
        <p:spPr>
          <a:xfrm>
            <a:off x="8176351" y="1605905"/>
            <a:ext cx="400748" cy="808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7363F0-BD5D-577C-5628-A12540A31257}"/>
              </a:ext>
            </a:extLst>
          </p:cNvPr>
          <p:cNvSpPr txBox="1"/>
          <p:nvPr/>
        </p:nvSpPr>
        <p:spPr>
          <a:xfrm>
            <a:off x="2583708" y="3955538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7ACF6C-2B1C-C59F-9B83-B5E938C10DE5}"/>
              </a:ext>
            </a:extLst>
          </p:cNvPr>
          <p:cNvSpPr txBox="1"/>
          <p:nvPr/>
        </p:nvSpPr>
        <p:spPr>
          <a:xfrm>
            <a:off x="2037616" y="5546700"/>
            <a:ext cx="7896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FCCDC8-E2E5-8DB1-3A73-96AD9220C80E}"/>
              </a:ext>
            </a:extLst>
          </p:cNvPr>
          <p:cNvSpPr txBox="1"/>
          <p:nvPr/>
        </p:nvSpPr>
        <p:spPr>
          <a:xfrm>
            <a:off x="2037616" y="6066655"/>
            <a:ext cx="7896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1" name="yt_shape_10181"/>
              <p:cNvSpPr txBox="1"/>
              <p:nvPr/>
            </p:nvSpPr>
            <p:spPr>
              <a:xfrm>
                <a:off x="540000" y="908720"/>
                <a:ext cx="11111999" cy="40768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一个直角三角形的两条直角边分别为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那么这个三角形的面积为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则正整数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观察分析下列数据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根据数据排列的规律得到第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个数据应是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结果需化简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王老师想设计一个长方形的实验基地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便于同学们进行实地考察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为了考查一下同学们的数学应用能力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他把实验基地设计成长为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米的长方形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则这块实验基地的面积为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7200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平方米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0181" name="yt_shape_101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8720"/>
                <a:ext cx="11111999" cy="4076885"/>
              </a:xfrm>
              <a:prstGeom prst="rect">
                <a:avLst/>
              </a:prstGeom>
              <a:blipFill>
                <a:blip r:embed="rId2"/>
                <a:stretch>
                  <a:fillRect l="-1701" t="-897" r="-1153" b="-3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7A4C25-40E9-0693-7280-2FADECAF6FB6}"/>
                  </a:ext>
                </a:extLst>
              </p:cNvPr>
              <p:cNvSpPr txBox="1"/>
              <p:nvPr/>
            </p:nvSpPr>
            <p:spPr>
              <a:xfrm>
                <a:off x="1703512" y="1297377"/>
                <a:ext cx="147878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7A4C25-40E9-0693-7280-2FADECAF6F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1297377"/>
                <a:ext cx="1478789" cy="615392"/>
              </a:xfrm>
              <a:prstGeom prst="rect">
                <a:avLst/>
              </a:prstGeom>
              <a:blipFill>
                <a:blip r:embed="rId3"/>
                <a:stretch>
                  <a:fillRect l="-6173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39505F5-3379-E339-76BB-38959EA45638}"/>
              </a:ext>
            </a:extLst>
          </p:cNvPr>
          <p:cNvSpPr txBox="1"/>
          <p:nvPr/>
        </p:nvSpPr>
        <p:spPr>
          <a:xfrm>
            <a:off x="9396241" y="1895293"/>
            <a:ext cx="637286" cy="6138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E6741B1-7DAB-3F2E-7BF1-59226B1A9A13}"/>
                  </a:ext>
                </a:extLst>
              </p:cNvPr>
              <p:cNvSpPr txBox="1"/>
              <p:nvPr/>
            </p:nvSpPr>
            <p:spPr>
              <a:xfrm>
                <a:off x="6240016" y="2852936"/>
                <a:ext cx="100571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E6741B1-7DAB-3F2E-7BF1-59226B1A9A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2852936"/>
                <a:ext cx="1005714" cy="618693"/>
              </a:xfrm>
              <a:prstGeom prst="rect">
                <a:avLst/>
              </a:prstGeom>
              <a:blipFill>
                <a:blip r:embed="rId4"/>
                <a:stretch>
                  <a:fillRect l="-9697" b="-15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C12CB3E-6EEB-52D4-0C2E-7459496DAA98}"/>
              </a:ext>
            </a:extLst>
          </p:cNvPr>
          <p:cNvSpPr txBox="1"/>
          <p:nvPr/>
        </p:nvSpPr>
        <p:spPr>
          <a:xfrm>
            <a:off x="4717308" y="446628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1147</Words>
  <Application>Microsoft Office PowerPoint</Application>
  <PresentationFormat>宽屏</PresentationFormat>
  <Paragraphs>136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45</cp:revision>
  <dcterms:created xsi:type="dcterms:W3CDTF">2023-05-05T05:33:04Z</dcterms:created>
  <dcterms:modified xsi:type="dcterms:W3CDTF">2023-05-13T10:33:17Z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