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9" r:id="rId3"/>
    <p:sldId id="372" r:id="rId4"/>
    <p:sldId id="378" r:id="rId5"/>
    <p:sldId id="384" r:id="rId6"/>
    <p:sldId id="386" r:id="rId7"/>
    <p:sldId id="388" r:id="rId8"/>
    <p:sldId id="389" r:id="rId9"/>
    <p:sldId id="393" r:id="rId10"/>
    <p:sldId id="394" r:id="rId11"/>
    <p:sldId id="397" r:id="rId12"/>
    <p:sldId id="396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0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8" name="yt_image_10368" title="H_50.97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0" name="yt_shape_10370"/>
          <p:cNvSpPr txBox="1"/>
          <p:nvPr/>
        </p:nvSpPr>
        <p:spPr>
          <a:xfrm>
            <a:off x="540119" y="1556792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几个二次根式化为最简二次根式以后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被开方数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那么这几个二次根式就叫做同类二次根式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二次根式的加减运算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先化简每一个二次根式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然后合并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同类二次根式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合并同类二次根式的方法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是将同类二次根式前面的数或式子相加减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根指数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被开方数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都不变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二次根式的运算顺序是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乘方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乘除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加减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有括号的先算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括号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里面的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在二次根式的运算中乘法法则和乘法公式仍然适用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64C1A6-35B7-46F4-2FCF-42DA5F1FE97D}"/>
              </a:ext>
            </a:extLst>
          </p:cNvPr>
          <p:cNvSpPr txBox="1"/>
          <p:nvPr/>
        </p:nvSpPr>
        <p:spPr>
          <a:xfrm>
            <a:off x="6850907" y="150040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被开方数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3A0700-B1FE-01C5-37B0-5212F893CDCF}"/>
              </a:ext>
            </a:extLst>
          </p:cNvPr>
          <p:cNvSpPr txBox="1"/>
          <p:nvPr/>
        </p:nvSpPr>
        <p:spPr>
          <a:xfrm>
            <a:off x="8679707" y="2451379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同类二次根式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B4D14B-9017-E176-144F-4C7F30EA92B6}"/>
              </a:ext>
            </a:extLst>
          </p:cNvPr>
          <p:cNvSpPr txBox="1"/>
          <p:nvPr/>
        </p:nvSpPr>
        <p:spPr>
          <a:xfrm>
            <a:off x="10508507" y="292686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根指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8FF533-7C15-2B11-80EE-80D74807A045}"/>
              </a:ext>
            </a:extLst>
          </p:cNvPr>
          <p:cNvSpPr txBox="1"/>
          <p:nvPr/>
        </p:nvSpPr>
        <p:spPr>
          <a:xfrm>
            <a:off x="450108" y="340235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0908546-7633-B2FC-5ABE-F21CFA9EDFD7}"/>
              </a:ext>
            </a:extLst>
          </p:cNvPr>
          <p:cNvSpPr txBox="1"/>
          <p:nvPr/>
        </p:nvSpPr>
        <p:spPr>
          <a:xfrm>
            <a:off x="1669308" y="340235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被开方数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83753C-97FF-B8E6-A89E-A12FA4F675EE}"/>
              </a:ext>
            </a:extLst>
          </p:cNvPr>
          <p:cNvSpPr txBox="1"/>
          <p:nvPr/>
        </p:nvSpPr>
        <p:spPr>
          <a:xfrm>
            <a:off x="4717308" y="387784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乘方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A6EA998-81DD-5984-10F2-A61E77A1FD17}"/>
              </a:ext>
            </a:extLst>
          </p:cNvPr>
          <p:cNvSpPr txBox="1"/>
          <p:nvPr/>
        </p:nvSpPr>
        <p:spPr>
          <a:xfrm>
            <a:off x="6546107" y="387784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乘除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4E29102-AD7A-A8EB-6204-6DD78FCAE69C}"/>
              </a:ext>
            </a:extLst>
          </p:cNvPr>
          <p:cNvSpPr txBox="1"/>
          <p:nvPr/>
        </p:nvSpPr>
        <p:spPr>
          <a:xfrm>
            <a:off x="8679707" y="387784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加减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C5749BF-A48C-19B2-F419-D60828785C03}"/>
              </a:ext>
            </a:extLst>
          </p:cNvPr>
          <p:cNvSpPr txBox="1"/>
          <p:nvPr/>
        </p:nvSpPr>
        <p:spPr>
          <a:xfrm>
            <a:off x="991455" y="434334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括号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7" name="yt_shape_10437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0a92926-a3e4-4901-a422-09018d66c253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38" name="yt_shape_10438"/>
              <p:cNvSpPr txBox="1"/>
              <p:nvPr/>
            </p:nvSpPr>
            <p:spPr>
              <a:xfrm>
                <a:off x="540000" y="1661816"/>
                <a:ext cx="1109290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的整数部分与小数部分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我们可以这样来研究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38" name="yt_shape_10438" descr="{&quot;rangeId&quot;:2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61816"/>
                <a:ext cx="11092909" cy="466666"/>
              </a:xfrm>
              <a:prstGeom prst="rect">
                <a:avLst/>
              </a:prstGeom>
              <a:blipFill>
                <a:blip r:embed="rId2"/>
                <a:stretch>
                  <a:fillRect l="-1704" t="-5263" r="-715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40" name="yt_shape_10440"/>
              <p:cNvSpPr txBox="1"/>
              <p:nvPr/>
            </p:nvSpPr>
            <p:spPr>
              <a:xfrm>
                <a:off x="540000" y="2179270"/>
                <a:ext cx="3270511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40" name="yt_shape_10440" descr="{&quot;rangeId&quot;:2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79270"/>
                <a:ext cx="3270511" cy="466666"/>
              </a:xfrm>
              <a:prstGeom prst="rect">
                <a:avLst/>
              </a:prstGeom>
              <a:blipFill>
                <a:blip r:embed="rId3"/>
                <a:stretch>
                  <a:fillRect l="-5784" t="-3896" r="-447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42" name="yt_shape_10442"/>
              <p:cNvSpPr txBox="1"/>
              <p:nvPr/>
            </p:nvSpPr>
            <p:spPr>
              <a:xfrm>
                <a:off x="540000" y="2696724"/>
                <a:ext cx="5514587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的整数部分为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小数部分为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42" name="yt_shape_10442" descr="{&quot;rangeId&quot;:2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96724"/>
                <a:ext cx="5514587" cy="466666"/>
              </a:xfrm>
              <a:prstGeom prst="rect">
                <a:avLst/>
              </a:prstGeom>
              <a:blipFill>
                <a:blip r:embed="rId4"/>
                <a:stretch>
                  <a:fillRect l="-3429" t="-3896" r="-2323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44" name="yt_shape_10444"/>
              <p:cNvSpPr txBox="1"/>
              <p:nvPr/>
            </p:nvSpPr>
            <p:spPr>
              <a:xfrm>
                <a:off x="540000" y="3214178"/>
                <a:ext cx="531248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探究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的整数部分与小数部分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44" name="yt_shape_10444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14178"/>
                <a:ext cx="5312480" cy="465577"/>
              </a:xfrm>
              <a:prstGeom prst="rect">
                <a:avLst/>
              </a:prstGeom>
              <a:blipFill>
                <a:blip r:embed="rId5"/>
                <a:stretch>
                  <a:fillRect l="-3559" t="-3896" r="-252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46" name="yt_shape_10446"/>
              <p:cNvSpPr txBox="1"/>
              <p:nvPr/>
            </p:nvSpPr>
            <p:spPr>
              <a:xfrm>
                <a:off x="540119" y="3730543"/>
                <a:ext cx="11111999" cy="9909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根据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的探究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的小数部分分别为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46" name="yt_shape_10446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30543"/>
                <a:ext cx="11111999" cy="990977"/>
              </a:xfrm>
              <a:prstGeom prst="rect">
                <a:avLst/>
              </a:prstGeom>
              <a:blipFill>
                <a:blip r:embed="rId6"/>
                <a:stretch>
                  <a:fillRect l="-1701" t="-4294" r="-1207" b="-1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48" name="yt_shape_10448"/>
              <p:cNvSpPr txBox="1"/>
              <p:nvPr/>
            </p:nvSpPr>
            <p:spPr>
              <a:xfrm>
                <a:off x="540000" y="4772308"/>
                <a:ext cx="6008311" cy="9909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的整数部分为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小数部分为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48" name="yt_shape_10448" descr="{&quot;rangeId&quot;:2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72308"/>
                <a:ext cx="6008311" cy="990977"/>
              </a:xfrm>
              <a:prstGeom prst="rect">
                <a:avLst/>
              </a:prstGeom>
              <a:blipFill>
                <a:blip r:embed="rId7"/>
                <a:stretch>
                  <a:fillRect l="-3147" t="-2469" r="-2132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373872">
            <a:extLst>
              <a:ext uri="{FF2B5EF4-FFF2-40B4-BE49-F238E27FC236}">
                <a16:creationId xmlns:a16="http://schemas.microsoft.com/office/drawing/2014/main" id="{AB16B8AE-0928-C663-5659-244DC889F971}"/>
              </a:ext>
            </a:extLst>
          </p:cNvPr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10D798E-8E67-E1E2-865D-29F728B5E981}"/>
                  </a:ext>
                </a:extLst>
              </p:cNvPr>
              <p:cNvSpPr txBox="1"/>
              <p:nvPr/>
            </p:nvSpPr>
            <p:spPr>
              <a:xfrm>
                <a:off x="2126508" y="4123106"/>
                <a:ext cx="1631188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mathAnswerShape': 1}">
                <a:extLst>
                  <a:ext uri="{FF2B5EF4-FFF2-40B4-BE49-F238E27FC236}">
                    <a16:creationId xmlns:a16="http://schemas.microsoft.com/office/drawing/2014/main" id="{010D798E-8E67-E1E2-865D-29F728B5E9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6508" y="4123106"/>
                <a:ext cx="1631188" cy="519634"/>
              </a:xfrm>
              <a:prstGeom prst="rect">
                <a:avLst/>
              </a:prstGeom>
              <a:blipFill>
                <a:blip r:embed="rId9"/>
                <a:stretch>
                  <a:fillRect l="-5993"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8" grpId="0" build="allAtOnce"/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50" name="yt_shape_10450"/>
              <p:cNvSpPr txBox="1"/>
              <p:nvPr/>
            </p:nvSpPr>
            <p:spPr>
              <a:xfrm>
                <a:off x="540119" y="900000"/>
                <a:ext cx="9804353" cy="9531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分别表示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的整数部分和小数部分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50" name="yt_shape_104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9804353" cy="953146"/>
              </a:xfrm>
              <a:prstGeom prst="rect">
                <a:avLst/>
              </a:prstGeom>
              <a:blipFill>
                <a:blip r:embed="rId2"/>
                <a:stretch>
                  <a:fillRect l="-1928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52" name="yt_shape_10452"/>
              <p:cNvSpPr txBox="1"/>
              <p:nvPr/>
            </p:nvSpPr>
            <p:spPr>
              <a:xfrm>
                <a:off x="540000" y="1903934"/>
                <a:ext cx="6439135" cy="38734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化简得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52" name="yt_shape_10452" descr="{&quot;rangeId&quot;:24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03934"/>
                <a:ext cx="6439135" cy="3873496"/>
              </a:xfrm>
              <a:prstGeom prst="rect">
                <a:avLst/>
              </a:prstGeom>
              <a:blipFill>
                <a:blip r:embed="rId3"/>
                <a:stretch>
                  <a:fillRect l="-2936" t="-2044" b="-1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4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5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4" name="yt_shape_10454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d49b6582-7c21-4423-849a-ca6c02ef1b20.png&quot;}"/>
            </a:endParaRPr>
          </a:p>
        </p:txBody>
      </p:sp>
      <p:graphicFrame>
        <p:nvGraphicFramePr>
          <p:cNvPr id="10455" name="yt_table_10455" title="H_78.05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436642"/>
              </p:ext>
            </p:extLst>
          </p:nvPr>
        </p:nvGraphicFramePr>
        <p:xfrm>
          <a:off x="540000" y="1522498"/>
          <a:ext cx="11111999" cy="9912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二次根式的加减可类比合并同类项的方法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；</a:t>
                      </a:r>
                    </a:p>
                    <a:p>
                      <a:pPr indent="609523"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二次根式混合运算时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注意乘法公式的灵活运用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yt_shape_1683887373894">
            <a:extLst>
              <a:ext uri="{FF2B5EF4-FFF2-40B4-BE49-F238E27FC236}">
                <a16:creationId xmlns:a16="http://schemas.microsoft.com/office/drawing/2014/main" id="{61AE3508-FE1A-29FA-72A1-79C1359BB36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4" name="yt_shape_10374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3f149e01-9bc2-44c2-afd8-3914ac5f4c3f.png&quot;}"/>
            </a:endParaRPr>
          </a:p>
        </p:txBody>
      </p:sp>
      <p:sp>
        <p:nvSpPr>
          <p:cNvPr id="10375" name="yt_shape_10375"/>
          <p:cNvSpPr txBox="1"/>
          <p:nvPr/>
        </p:nvSpPr>
        <p:spPr>
          <a:xfrm>
            <a:off x="540000" y="1670985"/>
            <a:ext cx="364202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同类二次根式</a:t>
            </a:r>
          </a:p>
        </p:txBody>
      </p:sp>
      <p:sp>
        <p:nvSpPr>
          <p:cNvPr id="10376" name="yt_shape_10376"/>
          <p:cNvSpPr txBox="1"/>
          <p:nvPr/>
        </p:nvSpPr>
        <p:spPr>
          <a:xfrm>
            <a:off x="540000" y="2167857"/>
            <a:ext cx="106872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下列各组二次根式中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化简后是同类二次根式的是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77" name="yt_table_10377" title="H_72.9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71180340"/>
                  </p:ext>
                </p:extLst>
              </p:nvPr>
            </p:nvGraphicFramePr>
            <p:xfrm>
              <a:off x="540000" y="2799524"/>
              <a:ext cx="5417376" cy="926783"/>
            </p:xfrm>
            <a:graphic>
              <a:graphicData uri="http://schemas.openxmlformats.org/drawingml/2006/table">
                <a:tbl>
                  <a:tblPr/>
                  <a:tblGrid>
                    <a:gridCol w="3081909">
                      <a:extLst>
                        <a:ext uri="{9D8B030D-6E8A-4147-A177-3AD203B41FA5}">
                          <a16:colId xmlns:a16="http://schemas.microsoft.com/office/drawing/2014/main" val="10053"/>
                        </a:ext>
                      </a:extLst>
                    </a:gridCol>
                    <a:gridCol w="2335467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15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27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377" name="yt_table_10377" descr="{&quot;rangeId&quot;:4,&quot;type&quot;:&quot;Option&quot;}" title="H_72.9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71180340"/>
                  </p:ext>
                </p:extLst>
              </p:nvPr>
            </p:nvGraphicFramePr>
            <p:xfrm>
              <a:off x="540000" y="2799524"/>
              <a:ext cx="5417376" cy="926783"/>
            </p:xfrm>
            <a:graphic>
              <a:graphicData uri="http://schemas.openxmlformats.org/drawingml/2006/table">
                <a:tbl>
                  <a:tblPr/>
                  <a:tblGrid>
                    <a:gridCol w="3081909">
                      <a:extLst>
                        <a:ext uri="{9D8B030D-6E8A-4147-A177-3AD203B41FA5}">
                          <a16:colId xmlns:a16="http://schemas.microsoft.com/office/drawing/2014/main" val="10053"/>
                        </a:ext>
                      </a:extLst>
                    </a:gridCol>
                    <a:gridCol w="2335467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r="-75889" b="-1421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1771" t="-3947" b="-1421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2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2597" r="-75889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1771" t="-102597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78" name="yt_shape_10378"/>
              <p:cNvSpPr txBox="1"/>
              <p:nvPr/>
            </p:nvSpPr>
            <p:spPr>
              <a:xfrm>
                <a:off x="540000" y="3776890"/>
                <a:ext cx="9667455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若最简二次根式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是同类二次根式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378" name="yt_shape_10378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76890"/>
                <a:ext cx="9667455" cy="465512"/>
              </a:xfrm>
              <a:prstGeom prst="rect">
                <a:avLst/>
              </a:prstGeom>
              <a:blipFill>
                <a:blip r:embed="rId3"/>
                <a:stretch>
                  <a:fillRect l="-1956" t="-5263" r="-18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373718">
            <a:extLst>
              <a:ext uri="{FF2B5EF4-FFF2-40B4-BE49-F238E27FC236}">
                <a16:creationId xmlns:a16="http://schemas.microsoft.com/office/drawing/2014/main" id="{93C5417F-A6DA-5121-B4B9-5982E60389E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373735">
            <a:extLst>
              <a:ext uri="{FF2B5EF4-FFF2-40B4-BE49-F238E27FC236}">
                <a16:creationId xmlns:a16="http://schemas.microsoft.com/office/drawing/2014/main" id="{159597CE-CB6A-00D8-E2CB-CD5E005B6364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8D57CDF-1D48-BFBC-8F68-F4C5B9544A2B}"/>
              </a:ext>
            </a:extLst>
          </p:cNvPr>
          <p:cNvSpPr txBox="1"/>
          <p:nvPr/>
        </p:nvSpPr>
        <p:spPr>
          <a:xfrm>
            <a:off x="10203589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F54F54-15F6-2D0E-82EB-5DED3BAF1F95}"/>
              </a:ext>
            </a:extLst>
          </p:cNvPr>
          <p:cNvSpPr txBox="1"/>
          <p:nvPr/>
        </p:nvSpPr>
        <p:spPr>
          <a:xfrm>
            <a:off x="9338147" y="3730084"/>
            <a:ext cx="332485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0" name="yt_shape_10380"/>
          <p:cNvSpPr txBox="1"/>
          <p:nvPr/>
        </p:nvSpPr>
        <p:spPr>
          <a:xfrm>
            <a:off x="540000" y="900000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二次根式的加减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81" name="yt_shape_10381"/>
              <p:cNvSpPr txBox="1"/>
              <p:nvPr/>
            </p:nvSpPr>
            <p:spPr>
              <a:xfrm>
                <a:off x="540000" y="1396872"/>
                <a:ext cx="7183441" cy="8538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哈尔滨市中考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81" name="yt_shape_10381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7183441" cy="853823"/>
              </a:xfrm>
              <a:prstGeom prst="rect">
                <a:avLst/>
              </a:prstGeom>
              <a:blipFill>
                <a:blip r:embed="rId2"/>
                <a:stretch>
                  <a:fillRect l="-2632" r="-509" b="-1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83" name="yt_shape_10383"/>
              <p:cNvSpPr txBox="1"/>
              <p:nvPr/>
            </p:nvSpPr>
            <p:spPr>
              <a:xfrm>
                <a:off x="540000" y="2368297"/>
                <a:ext cx="6377002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六盘水市中考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83" name="yt_shape_10383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68297"/>
                <a:ext cx="6377002" cy="466666"/>
              </a:xfrm>
              <a:prstGeom prst="rect">
                <a:avLst/>
              </a:prstGeom>
              <a:blipFill>
                <a:blip r:embed="rId3"/>
                <a:stretch>
                  <a:fillRect l="-2964" t="-5263" r="-66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85" name="yt_shape_10385"/>
          <p:cNvSpPr txBox="1"/>
          <p:nvPr/>
        </p:nvSpPr>
        <p:spPr>
          <a:xfrm>
            <a:off x="540000" y="2885751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3" name="yt_shape_1683887373762">
            <a:extLst>
              <a:ext uri="{FF2B5EF4-FFF2-40B4-BE49-F238E27FC236}">
                <a16:creationId xmlns:a16="http://schemas.microsoft.com/office/drawing/2014/main" id="{7B5E5B66-0FC3-CAD3-09E0-2F623B15EA5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1D0097D-A92B-63A2-8C5E-CA13C033B296}"/>
                  </a:ext>
                </a:extLst>
              </p:cNvPr>
              <p:cNvSpPr txBox="1"/>
              <p:nvPr/>
            </p:nvSpPr>
            <p:spPr>
              <a:xfrm>
                <a:off x="6509731" y="1350066"/>
                <a:ext cx="1005713" cy="939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hasSerialNum': 1, 'mathAnswerShape': 1}">
                <a:extLst>
                  <a:ext uri="{FF2B5EF4-FFF2-40B4-BE49-F238E27FC236}">
                    <a16:creationId xmlns:a16="http://schemas.microsoft.com/office/drawing/2014/main" id="{91D0097D-A92B-63A2-8C5E-CA13C033B2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9731" y="1350066"/>
                <a:ext cx="1005713" cy="939178"/>
              </a:xfrm>
              <a:prstGeom prst="rect">
                <a:avLst/>
              </a:prstGeom>
              <a:blipFill>
                <a:blip r:embed="rId5"/>
                <a:stretch>
                  <a:fillRect l="-96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251FC05-0DCA-54E9-8EB8-1299B2CC94D9}"/>
              </a:ext>
            </a:extLst>
          </p:cNvPr>
          <p:cNvCxnSpPr/>
          <p:nvPr/>
        </p:nvCxnSpPr>
        <p:spPr>
          <a:xfrm>
            <a:off x="6294942" y="2261488"/>
            <a:ext cx="11304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878E0108-C884-76E7-689C-49BE12845562}"/>
              </a:ext>
            </a:extLst>
          </p:cNvPr>
          <p:cNvSpPr txBox="1"/>
          <p:nvPr/>
        </p:nvSpPr>
        <p:spPr>
          <a:xfrm>
            <a:off x="6079518" y="2321491"/>
            <a:ext cx="637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0386">
                <a:extLst>
                  <a:ext uri="{FF2B5EF4-FFF2-40B4-BE49-F238E27FC236}">
                    <a16:creationId xmlns:a16="http://schemas.microsoft.com/office/drawing/2014/main" id="{F8B53DF1-576B-4038-13E3-6AFAC51C2212}"/>
                  </a:ext>
                </a:extLst>
              </p:cNvPr>
              <p:cNvSpPr txBox="1"/>
              <p:nvPr/>
            </p:nvSpPr>
            <p:spPr>
              <a:xfrm>
                <a:off x="394659" y="3212976"/>
                <a:ext cx="3110210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6" name="yt_shape_10386">
                <a:extLst>
                  <a:ext uri="{FF2B5EF4-FFF2-40B4-BE49-F238E27FC236}">
                    <a16:creationId xmlns:a16="http://schemas.microsoft.com/office/drawing/2014/main" id="{F8B53DF1-576B-4038-13E3-6AFAC51C22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659" y="3212976"/>
                <a:ext cx="3110210" cy="920637"/>
              </a:xfrm>
              <a:prstGeom prst="rect">
                <a:avLst/>
              </a:prstGeom>
              <a:blipFill>
                <a:blip r:embed="rId6"/>
                <a:stretch>
                  <a:fillRect l="-6078" r="-5098" b="-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388">
                <a:extLst>
                  <a:ext uri="{FF2B5EF4-FFF2-40B4-BE49-F238E27FC236}">
                    <a16:creationId xmlns:a16="http://schemas.microsoft.com/office/drawing/2014/main" id="{6D2D2D5B-66FC-84E0-40C9-1DDCEE2E99AE}"/>
                  </a:ext>
                </a:extLst>
              </p:cNvPr>
              <p:cNvSpPr txBox="1"/>
              <p:nvPr/>
            </p:nvSpPr>
            <p:spPr>
              <a:xfrm>
                <a:off x="394659" y="4184401"/>
                <a:ext cx="3605539" cy="13227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7" name="yt_shape_10388">
                <a:extLst>
                  <a:ext uri="{FF2B5EF4-FFF2-40B4-BE49-F238E27FC236}">
                    <a16:creationId xmlns:a16="http://schemas.microsoft.com/office/drawing/2014/main" id="{6D2D2D5B-66FC-84E0-40C9-1DDCEE2E99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659" y="4184401"/>
                <a:ext cx="3605539" cy="1322798"/>
              </a:xfrm>
              <a:prstGeom prst="rect">
                <a:avLst/>
              </a:prstGeom>
              <a:blipFill>
                <a:blip r:embed="rId7"/>
                <a:stretch>
                  <a:fillRect l="-5245" b="-5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0390">
                <a:extLst>
                  <a:ext uri="{FF2B5EF4-FFF2-40B4-BE49-F238E27FC236}">
                    <a16:creationId xmlns:a16="http://schemas.microsoft.com/office/drawing/2014/main" id="{1CF2C896-CF1B-35A5-C1BB-768AED775154}"/>
                  </a:ext>
                </a:extLst>
              </p:cNvPr>
              <p:cNvSpPr txBox="1"/>
              <p:nvPr/>
            </p:nvSpPr>
            <p:spPr>
              <a:xfrm>
                <a:off x="5446603" y="3212976"/>
                <a:ext cx="5407442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0390">
                <a:extLst>
                  <a:ext uri="{FF2B5EF4-FFF2-40B4-BE49-F238E27FC236}">
                    <a16:creationId xmlns:a16="http://schemas.microsoft.com/office/drawing/2014/main" id="{1CF2C896-CF1B-35A5-C1BB-768AED7751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6603" y="3212976"/>
                <a:ext cx="5407442" cy="920637"/>
              </a:xfrm>
              <a:prstGeom prst="rect">
                <a:avLst/>
              </a:prstGeom>
              <a:blipFill>
                <a:blip r:embed="rId8"/>
                <a:stretch>
                  <a:fillRect l="-3378" r="-2477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0392">
                <a:extLst>
                  <a:ext uri="{FF2B5EF4-FFF2-40B4-BE49-F238E27FC236}">
                    <a16:creationId xmlns:a16="http://schemas.microsoft.com/office/drawing/2014/main" id="{4E5852E6-A7BE-AF99-837D-B5E5DF9C06ED}"/>
                  </a:ext>
                </a:extLst>
              </p:cNvPr>
              <p:cNvSpPr txBox="1"/>
              <p:nvPr/>
            </p:nvSpPr>
            <p:spPr>
              <a:xfrm>
                <a:off x="5446603" y="4184401"/>
                <a:ext cx="6250494" cy="20942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9" name="yt_shape_10392">
                <a:extLst>
                  <a:ext uri="{FF2B5EF4-FFF2-40B4-BE49-F238E27FC236}">
                    <a16:creationId xmlns:a16="http://schemas.microsoft.com/office/drawing/2014/main" id="{4E5852E6-A7BE-AF99-837D-B5E5DF9C06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6603" y="4184401"/>
                <a:ext cx="6250494" cy="2094228"/>
              </a:xfrm>
              <a:prstGeom prst="rect">
                <a:avLst/>
              </a:prstGeom>
              <a:blipFill>
                <a:blip r:embed="rId9"/>
                <a:stretch>
                  <a:fillRect l="-2924" r="-1949" b="-40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7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4" name="yt_shape_10394"/>
          <p:cNvSpPr txBox="1"/>
          <p:nvPr/>
        </p:nvSpPr>
        <p:spPr>
          <a:xfrm>
            <a:off x="540000" y="900000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二次根式的混合运算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395" name="yt_shape_10395"/>
              <p:cNvSpPr txBox="1"/>
              <p:nvPr/>
            </p:nvSpPr>
            <p:spPr>
              <a:xfrm>
                <a:off x="540000" y="1302474"/>
                <a:ext cx="8420960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青岛市中考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395" name="yt_shape_103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02474"/>
                <a:ext cx="8420960" cy="920637"/>
              </a:xfrm>
              <a:prstGeom prst="rect">
                <a:avLst/>
              </a:prstGeom>
              <a:blipFill>
                <a:blip r:embed="rId2"/>
                <a:stretch>
                  <a:fillRect l="-2245" r="-1231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397" name="yt_table_10397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3535352"/>
                  </p:ext>
                </p:extLst>
              </p:nvPr>
            </p:nvGraphicFramePr>
            <p:xfrm>
              <a:off x="540000" y="2426263"/>
              <a:ext cx="7690994" cy="715074"/>
            </p:xfrm>
            <a:graphic>
              <a:graphicData uri="http://schemas.openxmlformats.org/drawingml/2006/table">
                <a:tbl>
                  <a:tblPr/>
                  <a:tblGrid>
                    <a:gridCol w="2240344">
                      <a:extLst>
                        <a:ext uri="{9D8B030D-6E8A-4147-A177-3AD203B41FA5}">
                          <a16:colId xmlns:a16="http://schemas.microsoft.com/office/drawing/2014/main" val="10055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56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057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397" name="yt_table_10397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3535352"/>
                  </p:ext>
                </p:extLst>
              </p:nvPr>
            </p:nvGraphicFramePr>
            <p:xfrm>
              <a:off x="540000" y="2426263"/>
              <a:ext cx="7690994" cy="715074"/>
            </p:xfrm>
            <a:graphic>
              <a:graphicData uri="http://schemas.openxmlformats.org/drawingml/2006/table">
                <a:tbl>
                  <a:tblPr/>
                  <a:tblGrid>
                    <a:gridCol w="2240344">
                      <a:extLst>
                        <a:ext uri="{9D8B030D-6E8A-4147-A177-3AD203B41FA5}">
                          <a16:colId xmlns:a16="http://schemas.microsoft.com/office/drawing/2014/main" val="10055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56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057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320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3727" r="-47769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398" name="yt_shape_10398"/>
              <p:cNvSpPr txBox="1"/>
              <p:nvPr/>
            </p:nvSpPr>
            <p:spPr>
              <a:xfrm>
                <a:off x="540000" y="3191967"/>
                <a:ext cx="9009133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天津市中考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的结果等于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398" name="yt_shape_103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91967"/>
                <a:ext cx="9009133" cy="465577"/>
              </a:xfrm>
              <a:prstGeom prst="rect">
                <a:avLst/>
              </a:prstGeom>
              <a:blipFill>
                <a:blip r:embed="rId4"/>
                <a:stretch>
                  <a:fillRect l="-2099" t="-5263" r="-271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00" name="yt_shape_10400"/>
          <p:cNvSpPr txBox="1"/>
          <p:nvPr/>
        </p:nvSpPr>
        <p:spPr>
          <a:xfrm>
            <a:off x="540000" y="3708332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3" name="yt_shape_1683887373794">
            <a:extLst>
              <a:ext uri="{FF2B5EF4-FFF2-40B4-BE49-F238E27FC236}">
                <a16:creationId xmlns:a16="http://schemas.microsoft.com/office/drawing/2014/main" id="{BCAAE91B-DE20-B737-C1BD-657170D55C1F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17D1E5-EFA4-809A-644C-16FEFB10A056}"/>
              </a:ext>
            </a:extLst>
          </p:cNvPr>
          <p:cNvSpPr txBox="1"/>
          <p:nvPr/>
        </p:nvSpPr>
        <p:spPr>
          <a:xfrm>
            <a:off x="7976708" y="1255668"/>
            <a:ext cx="383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5676D1-58DD-6A89-5B3C-9E84C3AAA0E2}"/>
              </a:ext>
            </a:extLst>
          </p:cNvPr>
          <p:cNvSpPr txBox="1"/>
          <p:nvPr/>
        </p:nvSpPr>
        <p:spPr>
          <a:xfrm>
            <a:off x="8533792" y="3145161"/>
            <a:ext cx="7896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0401">
                <a:extLst>
                  <a:ext uri="{FF2B5EF4-FFF2-40B4-BE49-F238E27FC236}">
                    <a16:creationId xmlns:a16="http://schemas.microsoft.com/office/drawing/2014/main" id="{51C8DC96-16B9-5640-EEBD-6281C51C70BB}"/>
                  </a:ext>
                </a:extLst>
              </p:cNvPr>
              <p:cNvSpPr txBox="1"/>
              <p:nvPr/>
            </p:nvSpPr>
            <p:spPr>
              <a:xfrm>
                <a:off x="407368" y="3985775"/>
                <a:ext cx="5121980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泰州市中考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5" name="yt_shape_10401">
                <a:extLst>
                  <a:ext uri="{FF2B5EF4-FFF2-40B4-BE49-F238E27FC236}">
                    <a16:creationId xmlns:a16="http://schemas.microsoft.com/office/drawing/2014/main" id="{51C8DC96-16B9-5640-EEBD-6281C51C70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985775"/>
                <a:ext cx="5121980" cy="920637"/>
              </a:xfrm>
              <a:prstGeom prst="rect">
                <a:avLst/>
              </a:prstGeom>
              <a:blipFill>
                <a:blip r:embed="rId6"/>
                <a:stretch>
                  <a:fillRect l="-3690" r="-2619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0403">
                <a:extLst>
                  <a:ext uri="{FF2B5EF4-FFF2-40B4-BE49-F238E27FC236}">
                    <a16:creationId xmlns:a16="http://schemas.microsoft.com/office/drawing/2014/main" id="{AD66A12B-28ED-7B8B-58F2-F37D905DE5B4}"/>
                  </a:ext>
                </a:extLst>
              </p:cNvPr>
              <p:cNvSpPr txBox="1"/>
              <p:nvPr/>
            </p:nvSpPr>
            <p:spPr>
              <a:xfrm>
                <a:off x="542657" y="4629287"/>
                <a:ext cx="3259739" cy="19705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6" name="yt_shape_10403">
                <a:extLst>
                  <a:ext uri="{FF2B5EF4-FFF2-40B4-BE49-F238E27FC236}">
                    <a16:creationId xmlns:a16="http://schemas.microsoft.com/office/drawing/2014/main" id="{AD66A12B-28ED-7B8B-58F2-F37D905DE5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657" y="4629287"/>
                <a:ext cx="3259739" cy="1970539"/>
              </a:xfrm>
              <a:prstGeom prst="rect">
                <a:avLst/>
              </a:prstGeom>
              <a:blipFill>
                <a:blip r:embed="rId7"/>
                <a:stretch>
                  <a:fillRect l="-5607" b="-8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405">
                <a:extLst>
                  <a:ext uri="{FF2B5EF4-FFF2-40B4-BE49-F238E27FC236}">
                    <a16:creationId xmlns:a16="http://schemas.microsoft.com/office/drawing/2014/main" id="{C1335E5A-3CF8-748E-17DB-D190E7786D7E}"/>
                  </a:ext>
                </a:extLst>
              </p:cNvPr>
              <p:cNvSpPr txBox="1"/>
              <p:nvPr/>
            </p:nvSpPr>
            <p:spPr>
              <a:xfrm>
                <a:off x="6035376" y="4210519"/>
                <a:ext cx="5697457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山西省中考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0405">
                <a:extLst>
                  <a:ext uri="{FF2B5EF4-FFF2-40B4-BE49-F238E27FC236}">
                    <a16:creationId xmlns:a16="http://schemas.microsoft.com/office/drawing/2014/main" id="{C1335E5A-3CF8-748E-17DB-D190E7786D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5376" y="4210519"/>
                <a:ext cx="5697457" cy="466666"/>
              </a:xfrm>
              <a:prstGeom prst="rect">
                <a:avLst/>
              </a:prstGeom>
              <a:blipFill>
                <a:blip r:embed="rId8"/>
                <a:stretch>
                  <a:fillRect l="-3209" t="-5263" r="-224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0407">
                <a:extLst>
                  <a:ext uri="{FF2B5EF4-FFF2-40B4-BE49-F238E27FC236}">
                    <a16:creationId xmlns:a16="http://schemas.microsoft.com/office/drawing/2014/main" id="{155272C3-F096-AE7E-25A8-4BDECA700AF4}"/>
                  </a:ext>
                </a:extLst>
              </p:cNvPr>
              <p:cNvSpPr txBox="1"/>
              <p:nvPr/>
            </p:nvSpPr>
            <p:spPr>
              <a:xfrm>
                <a:off x="6035376" y="4753202"/>
                <a:ext cx="3821815" cy="9539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</a:p>
            </p:txBody>
          </p:sp>
        </mc:Choice>
        <mc:Fallback>
          <p:sp>
            <p:nvSpPr>
              <p:cNvPr id="8" name="yt_shape_10407">
                <a:extLst>
                  <a:ext uri="{FF2B5EF4-FFF2-40B4-BE49-F238E27FC236}">
                    <a16:creationId xmlns:a16="http://schemas.microsoft.com/office/drawing/2014/main" id="{155272C3-F096-AE7E-25A8-4BDECA700A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5376" y="4753202"/>
                <a:ext cx="3821815" cy="953915"/>
              </a:xfrm>
              <a:prstGeom prst="rect">
                <a:avLst/>
              </a:prstGeom>
              <a:blipFill>
                <a:blip r:embed="rId9"/>
                <a:stretch>
                  <a:fillRect l="-4785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9" name="yt_shape_10409"/>
          <p:cNvSpPr txBox="1"/>
          <p:nvPr/>
        </p:nvSpPr>
        <p:spPr>
          <a:xfrm>
            <a:off x="540000" y="900000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忽视二次根式的隐含条件致错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410">
                <a:extLst>
                  <a:ext uri="{FF2B5EF4-FFF2-40B4-BE49-F238E27FC236}">
                    <a16:creationId xmlns:a16="http://schemas.microsoft.com/office/drawing/2014/main" id="{CBFC6C4D-A3C5-D11B-A5A2-8F5B3720970C}"/>
                  </a:ext>
                </a:extLst>
              </p:cNvPr>
              <p:cNvSpPr txBox="1"/>
              <p:nvPr/>
            </p:nvSpPr>
            <p:spPr>
              <a:xfrm>
                <a:off x="540000" y="1412776"/>
                <a:ext cx="3414717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410">
                <a:extLst>
                  <a:ext uri="{FF2B5EF4-FFF2-40B4-BE49-F238E27FC236}">
                    <a16:creationId xmlns:a16="http://schemas.microsoft.com/office/drawing/2014/main" id="{CBFC6C4D-A3C5-D11B-A5A2-8F5B372097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2776"/>
                <a:ext cx="3414717" cy="920637"/>
              </a:xfrm>
              <a:prstGeom prst="rect">
                <a:avLst/>
              </a:prstGeom>
              <a:blipFill>
                <a:blip r:embed="rId2"/>
                <a:stretch>
                  <a:fillRect l="-5536" r="-4464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412">
                <a:extLst>
                  <a:ext uri="{FF2B5EF4-FFF2-40B4-BE49-F238E27FC236}">
                    <a16:creationId xmlns:a16="http://schemas.microsoft.com/office/drawing/2014/main" id="{1B700CCF-213A-D42A-9397-B2A79C12A834}"/>
                  </a:ext>
                </a:extLst>
              </p:cNvPr>
              <p:cNvSpPr txBox="1"/>
              <p:nvPr/>
            </p:nvSpPr>
            <p:spPr>
              <a:xfrm>
                <a:off x="540000" y="2384201"/>
                <a:ext cx="3686137" cy="9187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3" name="yt_shape_10412">
                <a:extLst>
                  <a:ext uri="{FF2B5EF4-FFF2-40B4-BE49-F238E27FC236}">
                    <a16:creationId xmlns:a16="http://schemas.microsoft.com/office/drawing/2014/main" id="{1B700CCF-213A-D42A-9397-B2A79C12A8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84201"/>
                <a:ext cx="3686137" cy="918778"/>
              </a:xfrm>
              <a:prstGeom prst="rect">
                <a:avLst/>
              </a:prstGeom>
              <a:blipFill>
                <a:blip r:embed="rId3"/>
                <a:stretch>
                  <a:fillRect l="-5132" t="-5298" r="-993" b="-19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4" name="yt_shape_10414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ccf2e43-8576-4e2e-bcac-c03632169adc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15" name="yt_shape_10415"/>
              <p:cNvSpPr txBox="1"/>
              <p:nvPr/>
            </p:nvSpPr>
            <p:spPr>
              <a:xfrm>
                <a:off x="540000" y="1652711"/>
                <a:ext cx="8542788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安顺市中考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估计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的值应在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415" name="yt_shape_10415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2711"/>
                <a:ext cx="8542788" cy="920637"/>
              </a:xfrm>
              <a:prstGeom prst="rect">
                <a:avLst/>
              </a:prstGeom>
              <a:blipFill>
                <a:blip r:embed="rId2"/>
                <a:stretch>
                  <a:fillRect l="-2213" r="-1142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17" name="yt_table_1041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747723"/>
              </p:ext>
            </p:extLst>
          </p:nvPr>
        </p:nvGraphicFramePr>
        <p:xfrm>
          <a:off x="540000" y="2776500"/>
          <a:ext cx="5285106" cy="848742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059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0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"/>
                  </a:ext>
                </a:extLst>
              </a:tr>
            </a:tbl>
          </a:graphicData>
        </a:graphic>
      </p:graphicFrame>
      <p:pic>
        <p:nvPicPr>
          <p:cNvPr id="3" name="yt_shape_1683887373831">
            <a:extLst>
              <a:ext uri="{FF2B5EF4-FFF2-40B4-BE49-F238E27FC236}">
                <a16:creationId xmlns:a16="http://schemas.microsoft.com/office/drawing/2014/main" id="{E6951E1A-DB3F-7548-2517-C2CD2EDBCB3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012EC8-4D0E-228F-202B-47672B681A18}"/>
              </a:ext>
            </a:extLst>
          </p:cNvPr>
          <p:cNvSpPr txBox="1"/>
          <p:nvPr/>
        </p:nvSpPr>
        <p:spPr>
          <a:xfrm>
            <a:off x="8097358" y="1605905"/>
            <a:ext cx="383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19" name="yt_shape_10419"/>
              <p:cNvSpPr txBox="1"/>
              <p:nvPr/>
            </p:nvSpPr>
            <p:spPr>
              <a:xfrm>
                <a:off x="540119" y="900000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等腰三角形的两边长为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则此等腰三角形的周长为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419" name="yt_shape_10419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55390"/>
              </a:xfrm>
              <a:prstGeom prst="rect">
                <a:avLst/>
              </a:prstGeom>
              <a:blipFill>
                <a:blip r:embed="rId2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21" name="yt_table_10421" title="H_145.5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7767019"/>
                  </p:ext>
                </p:extLst>
              </p:nvPr>
            </p:nvGraphicFramePr>
            <p:xfrm>
              <a:off x="540000" y="2058542"/>
              <a:ext cx="4107371" cy="1848612"/>
            </p:xfrm>
            <a:graphic>
              <a:graphicData uri="http://schemas.openxmlformats.org/drawingml/2006/table">
                <a:tbl>
                  <a:tblPr/>
                  <a:tblGrid>
                    <a:gridCol w="4107371">
                      <a:extLst>
                        <a:ext uri="{9D8B030D-6E8A-4147-A177-3AD203B41FA5}">
                          <a16:colId xmlns:a16="http://schemas.microsoft.com/office/drawing/2014/main" val="1006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421" name="yt_table_10421" descr="{&quot;rangeId&quot;:15,&quot;type&quot;:&quot;Option&quot;}" title="H_145.5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7767019"/>
                  </p:ext>
                </p:extLst>
              </p:nvPr>
            </p:nvGraphicFramePr>
            <p:xfrm>
              <a:off x="540000" y="2058542"/>
              <a:ext cx="4107371" cy="1848612"/>
            </p:xfrm>
            <a:graphic>
              <a:graphicData uri="http://schemas.openxmlformats.org/drawingml/2006/table">
                <a:tbl>
                  <a:tblPr/>
                  <a:tblGrid>
                    <a:gridCol w="4107371">
                      <a:extLst>
                        <a:ext uri="{9D8B030D-6E8A-4147-A177-3AD203B41FA5}">
                          <a16:colId xmlns:a16="http://schemas.microsoft.com/office/drawing/2014/main" val="10061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b="-3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7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947" b="-2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8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3947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9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0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740C9BD-11DB-B35D-B22E-2EAFF67ECF3D}"/>
              </a:ext>
            </a:extLst>
          </p:cNvPr>
          <p:cNvSpPr txBox="1"/>
          <p:nvPr/>
        </p:nvSpPr>
        <p:spPr>
          <a:xfrm>
            <a:off x="1059708" y="1374974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422">
                <a:extLst>
                  <a:ext uri="{FF2B5EF4-FFF2-40B4-BE49-F238E27FC236}">
                    <a16:creationId xmlns:a16="http://schemas.microsoft.com/office/drawing/2014/main" id="{F1261820-325C-4430-A684-7777524F3DCC}"/>
                  </a:ext>
                </a:extLst>
              </p:cNvPr>
              <p:cNvSpPr txBox="1"/>
              <p:nvPr/>
            </p:nvSpPr>
            <p:spPr>
              <a:xfrm>
                <a:off x="540000" y="4072740"/>
                <a:ext cx="11111999" cy="9581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的周长是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3" name="yt_shape_10422">
                <a:extLst>
                  <a:ext uri="{FF2B5EF4-FFF2-40B4-BE49-F238E27FC236}">
                    <a16:creationId xmlns:a16="http://schemas.microsoft.com/office/drawing/2014/main" id="{F1261820-325C-4430-A684-7777524F3D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72740"/>
                <a:ext cx="11111999" cy="958147"/>
              </a:xfrm>
              <a:prstGeom prst="rect">
                <a:avLst/>
              </a:prstGeom>
              <a:blipFill>
                <a:blip r:embed="rId4"/>
                <a:stretch>
                  <a:fillRect l="-1701" t="-3822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EE7C926-5832-D5DB-8584-D0651EDDBCAD}"/>
                  </a:ext>
                </a:extLst>
              </p:cNvPr>
              <p:cNvSpPr txBox="1"/>
              <p:nvPr/>
            </p:nvSpPr>
            <p:spPr>
              <a:xfrm>
                <a:off x="2802664" y="4466764"/>
                <a:ext cx="146291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EE7C926-5832-D5DB-8584-D0651EDDBC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2664" y="4466764"/>
                <a:ext cx="1462914" cy="615391"/>
              </a:xfrm>
              <a:prstGeom prst="rect">
                <a:avLst/>
              </a:prstGeom>
              <a:blipFill>
                <a:blip r:embed="rId5"/>
                <a:stretch>
                  <a:fillRect l="-6667" r="-6250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2" name="yt_shape_10422"/>
          <p:cNvSpPr txBox="1"/>
          <p:nvPr/>
        </p:nvSpPr>
        <p:spPr>
          <a:xfrm>
            <a:off x="540119" y="90000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425">
                <a:extLst>
                  <a:ext uri="{FF2B5EF4-FFF2-40B4-BE49-F238E27FC236}">
                    <a16:creationId xmlns:a16="http://schemas.microsoft.com/office/drawing/2014/main" id="{3FAFD81E-3A63-8AD0-8646-076C9F1CC797}"/>
                  </a:ext>
                </a:extLst>
              </p:cNvPr>
              <p:cNvSpPr txBox="1"/>
              <p:nvPr/>
            </p:nvSpPr>
            <p:spPr>
              <a:xfrm>
                <a:off x="539882" y="1328515"/>
                <a:ext cx="5377113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27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3" name="yt_shape_10425">
                <a:extLst>
                  <a:ext uri="{FF2B5EF4-FFF2-40B4-BE49-F238E27FC236}">
                    <a16:creationId xmlns:a16="http://schemas.microsoft.com/office/drawing/2014/main" id="{3FAFD81E-3A63-8AD0-8646-076C9F1CC7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1328515"/>
                <a:ext cx="5377113" cy="920637"/>
              </a:xfrm>
              <a:prstGeom prst="rect">
                <a:avLst/>
              </a:prstGeom>
              <a:blipFill>
                <a:blip r:embed="rId2"/>
                <a:stretch>
                  <a:fillRect l="-3515" r="-2494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0427">
                <a:extLst>
                  <a:ext uri="{FF2B5EF4-FFF2-40B4-BE49-F238E27FC236}">
                    <a16:creationId xmlns:a16="http://schemas.microsoft.com/office/drawing/2014/main" id="{5B1ED244-1810-166E-E7ED-11F2F0942DBD}"/>
                  </a:ext>
                </a:extLst>
              </p:cNvPr>
              <p:cNvSpPr txBox="1"/>
              <p:nvPr/>
            </p:nvSpPr>
            <p:spPr>
              <a:xfrm>
                <a:off x="539882" y="2299940"/>
                <a:ext cx="4929747" cy="14060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4" name="yt_shape_10427">
                <a:extLst>
                  <a:ext uri="{FF2B5EF4-FFF2-40B4-BE49-F238E27FC236}">
                    <a16:creationId xmlns:a16="http://schemas.microsoft.com/office/drawing/2014/main" id="{5B1ED244-1810-166E-E7ED-11F2F0942D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299940"/>
                <a:ext cx="4929747" cy="1406091"/>
              </a:xfrm>
              <a:prstGeom prst="rect">
                <a:avLst/>
              </a:prstGeom>
              <a:blipFill>
                <a:blip r:embed="rId3"/>
                <a:stretch>
                  <a:fillRect l="-3837" b="-64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0429">
                <a:extLst>
                  <a:ext uri="{FF2B5EF4-FFF2-40B4-BE49-F238E27FC236}">
                    <a16:creationId xmlns:a16="http://schemas.microsoft.com/office/drawing/2014/main" id="{EAB25955-32B2-710B-3F9B-372DBEBC87E4}"/>
                  </a:ext>
                </a:extLst>
              </p:cNvPr>
              <p:cNvSpPr txBox="1"/>
              <p:nvPr/>
            </p:nvSpPr>
            <p:spPr>
              <a:xfrm>
                <a:off x="539882" y="3822565"/>
                <a:ext cx="5617692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0429">
                <a:extLst>
                  <a:ext uri="{FF2B5EF4-FFF2-40B4-BE49-F238E27FC236}">
                    <a16:creationId xmlns:a16="http://schemas.microsoft.com/office/drawing/2014/main" id="{EAB25955-32B2-710B-3F9B-372DBEBC87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3822565"/>
                <a:ext cx="5617692" cy="469167"/>
              </a:xfrm>
              <a:prstGeom prst="rect">
                <a:avLst/>
              </a:prstGeom>
              <a:blipFill>
                <a:blip r:embed="rId4"/>
                <a:stretch>
                  <a:fillRect l="-3366" t="-2597" r="-2063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0431">
                <a:extLst>
                  <a:ext uri="{FF2B5EF4-FFF2-40B4-BE49-F238E27FC236}">
                    <a16:creationId xmlns:a16="http://schemas.microsoft.com/office/drawing/2014/main" id="{8AD84811-FC53-F669-DEA9-1686AA58BC20}"/>
                  </a:ext>
                </a:extLst>
              </p:cNvPr>
              <p:cNvSpPr txBox="1"/>
              <p:nvPr/>
            </p:nvSpPr>
            <p:spPr>
              <a:xfrm>
                <a:off x="539882" y="4342520"/>
                <a:ext cx="6848798" cy="20513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][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6" name="yt_shape_10431">
                <a:extLst>
                  <a:ext uri="{FF2B5EF4-FFF2-40B4-BE49-F238E27FC236}">
                    <a16:creationId xmlns:a16="http://schemas.microsoft.com/office/drawing/2014/main" id="{8AD84811-FC53-F669-DEA9-1686AA58BC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4342520"/>
                <a:ext cx="6848798" cy="2051395"/>
              </a:xfrm>
              <a:prstGeom prst="rect">
                <a:avLst/>
              </a:prstGeom>
              <a:blipFill>
                <a:blip r:embed="rId5"/>
                <a:stretch>
                  <a:fillRect l="-2760" t="-593" r="-1514" b="-83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33" name="yt_shape_10433"/>
              <p:cNvSpPr txBox="1"/>
              <p:nvPr/>
            </p:nvSpPr>
            <p:spPr>
              <a:xfrm>
                <a:off x="540119" y="900000"/>
                <a:ext cx="11111999" cy="15827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对于任意不相等的两个正实数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定义运算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NEU-BZ-S92" pitchFamily="24"/>
                    <a:ea typeface="Times New Roman" pitchFamily="24"/>
                    <a:cs typeface="宋体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NEU-BZ-S92" pitchFamily="24"/>
                    <a:ea typeface="Times New Roman" pitchFamily="24"/>
                    <a:cs typeface="宋体" pitchFamily="24"/>
                  </a:rPr>
                  <a:t>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例如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NEU-BZ-S92" pitchFamily="24"/>
                    <a:ea typeface="Times New Roman" pitchFamily="24"/>
                    <a:cs typeface="宋体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3+2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NEU-BZ-S92" pitchFamily="24"/>
                    <a:ea typeface="Times New Roman" pitchFamily="24"/>
                    <a:cs typeface="宋体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NEU-BZ-S92" pitchFamily="24"/>
                    <a:ea typeface="Times New Roman" pitchFamily="24"/>
                    <a:cs typeface="宋体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33" name="yt_shape_10433" descr="{&quot;rangeId&quot;:17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82741"/>
              </a:xfrm>
              <a:prstGeom prst="rect">
                <a:avLst/>
              </a:prstGeom>
              <a:blipFill>
                <a:blip r:embed="rId2"/>
                <a:stretch>
                  <a:fillRect l="-1701" b="-57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35" name="yt_shape_10435"/>
              <p:cNvSpPr txBox="1"/>
              <p:nvPr/>
            </p:nvSpPr>
            <p:spPr>
              <a:xfrm>
                <a:off x="540000" y="2533529"/>
                <a:ext cx="3117969" cy="2261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4+1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8+12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35" name="yt_shape_10435" descr="{&quot;rangeId&quot;:1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33529"/>
                <a:ext cx="3117969" cy="2261581"/>
              </a:xfrm>
              <a:prstGeom prst="rect">
                <a:avLst/>
              </a:prstGeom>
              <a:blipFill>
                <a:blip r:embed="rId3"/>
                <a:stretch>
                  <a:fillRect l="-6067" b="-2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3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1166</Words>
  <Application>Microsoft Office PowerPoint</Application>
  <PresentationFormat>宽屏</PresentationFormat>
  <Paragraphs>105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NEU-BZ-S92</vt:lpstr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2023-05-13T10:39:13Z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