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363" r:id="rId2"/>
    <p:sldId id="368" r:id="rId3"/>
    <p:sldId id="371" r:id="rId4"/>
    <p:sldId id="373" r:id="rId5"/>
    <p:sldId id="374" r:id="rId6"/>
    <p:sldId id="376" r:id="rId7"/>
    <p:sldId id="390" r:id="rId8"/>
    <p:sldId id="377" r:id="rId9"/>
    <p:sldId id="379" r:id="rId10"/>
    <p:sldId id="384" r:id="rId11"/>
    <p:sldId id="386" r:id="rId12"/>
    <p:sldId id="387" r:id="rId13"/>
    <p:sldId id="391" r:id="rId14"/>
    <p:sldId id="389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3E7003-A8AE-4E58-9E50-5B0BCCF44EBE}" type="datetimeFigureOut">
              <a:rPr lang="zh-CN" altLang="en-US" smtClean="0"/>
              <a:t>2023/5/13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B4C369-1F21-4965-A454-975BB51935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956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B4C369-1F21-4965-A454-975BB51935C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80502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75" name="yt_image_10875" title="H_50.9726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89963" cy="64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877" name="yt_shape_10877"/>
              <p:cNvSpPr txBox="1"/>
              <p:nvPr/>
            </p:nvSpPr>
            <p:spPr>
              <a:xfrm>
                <a:off x="540119" y="1547209"/>
                <a:ext cx="11111999" cy="410041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一元二次方程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的求根公式是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zh-CN" sz="2400" b="0" i="1" u="sng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u="sng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altLang="zh-CN" sz="2400" b="0" i="0" u="sng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lang="zh-CN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𝑎𝑐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用公式法解一元二次方程必须满足的条件是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用公式法解一元二次方程的一般步骤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把一元二次方程化为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一般形式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确定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计算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的值代入求根公式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求得方程的两个实数根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方程无实数根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877" name="yt_shape_10877" descr="{&quot;rangeId&quot;:2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47209"/>
                <a:ext cx="11111999" cy="4100418"/>
              </a:xfrm>
              <a:prstGeom prst="rect">
                <a:avLst/>
              </a:prstGeom>
              <a:blipFill>
                <a:blip r:embed="rId3"/>
                <a:stretch>
                  <a:fillRect l="-1701" r="-988" b="-37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393A333-F6F0-C02A-920C-F2321DF75D65}"/>
                  </a:ext>
                </a:extLst>
              </p:cNvPr>
              <p:cNvSpPr txBox="1"/>
              <p:nvPr/>
            </p:nvSpPr>
            <p:spPr>
              <a:xfrm>
                <a:off x="7824192" y="1340768"/>
                <a:ext cx="2632456" cy="87707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𝑎𝑐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393A333-F6F0-C02A-920C-F2321DF75D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24192" y="1340768"/>
                <a:ext cx="2632456" cy="877075"/>
              </a:xfrm>
              <a:prstGeom prst="rect">
                <a:avLst/>
              </a:prstGeom>
              <a:blipFill>
                <a:blip r:embed="rId4"/>
                <a:stretch>
                  <a:fillRect l="-3472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173CC302-7C1B-1450-7918-29DDB263367F}"/>
              </a:ext>
            </a:extLst>
          </p:cNvPr>
          <p:cNvSpPr txBox="1"/>
          <p:nvPr/>
        </p:nvSpPr>
        <p:spPr>
          <a:xfrm>
            <a:off x="5663952" y="2243503"/>
            <a:ext cx="1940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67A0115-D0D7-0FD6-E11A-AA3FB11C6ECC}"/>
              </a:ext>
            </a:extLst>
          </p:cNvPr>
          <p:cNvSpPr txBox="1"/>
          <p:nvPr/>
        </p:nvSpPr>
        <p:spPr>
          <a:xfrm>
            <a:off x="4295800" y="321994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一般形式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BBF1C7A-4FFE-309B-06FD-A71DFE3CFF77}"/>
              </a:ext>
            </a:extLst>
          </p:cNvPr>
          <p:cNvSpPr txBox="1"/>
          <p:nvPr/>
        </p:nvSpPr>
        <p:spPr>
          <a:xfrm>
            <a:off x="2126508" y="3710331"/>
            <a:ext cx="1534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37B195C-B5A5-397F-0933-280629F3D52F}"/>
              </a:ext>
            </a:extLst>
          </p:cNvPr>
          <p:cNvSpPr txBox="1"/>
          <p:nvPr/>
        </p:nvSpPr>
        <p:spPr>
          <a:xfrm>
            <a:off x="2126508" y="4185818"/>
            <a:ext cx="1483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2" name="yt_shape_10932"/>
          <p:cNvSpPr txBox="1"/>
          <p:nvPr/>
        </p:nvSpPr>
        <p:spPr>
          <a:xfrm>
            <a:off x="407368" y="1765996"/>
            <a:ext cx="25295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933" name="yt_shape_10933"/>
          <p:cNvSpPr txBox="1"/>
          <p:nvPr/>
        </p:nvSpPr>
        <p:spPr>
          <a:xfrm>
            <a:off x="407368" y="2245299"/>
            <a:ext cx="3298980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934" name="yt_shape_10934"/>
          <p:cNvSpPr txBox="1"/>
          <p:nvPr/>
        </p:nvSpPr>
        <p:spPr>
          <a:xfrm>
            <a:off x="6395416" y="1765996"/>
            <a:ext cx="45300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935" name="yt_shape_10935"/>
              <p:cNvSpPr txBox="1"/>
              <p:nvPr/>
            </p:nvSpPr>
            <p:spPr>
              <a:xfrm>
                <a:off x="6395416" y="2245299"/>
                <a:ext cx="4683975" cy="20815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935" name="yt_shape_109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95416" y="2245299"/>
                <a:ext cx="4683975" cy="2081595"/>
              </a:xfrm>
              <a:prstGeom prst="rect">
                <a:avLst/>
              </a:prstGeom>
              <a:blipFill>
                <a:blip r:embed="rId2"/>
                <a:stretch>
                  <a:fillRect l="-3906" t="-2339" r="-3125" b="-4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0927">
            <a:extLst>
              <a:ext uri="{FF2B5EF4-FFF2-40B4-BE49-F238E27FC236}">
                <a16:creationId xmlns:a16="http://schemas.microsoft.com/office/drawing/2014/main" id="{A5687235-70A6-A6B6-68B0-D8A7D42F5860}"/>
              </a:ext>
            </a:extLst>
          </p:cNvPr>
          <p:cNvSpPr txBox="1"/>
          <p:nvPr/>
        </p:nvSpPr>
        <p:spPr>
          <a:xfrm>
            <a:off x="407368" y="1268760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用适当的方法解下列一元二次方程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9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9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9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9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9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9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9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33" grpId="0" build="allAtOnce"/>
      <p:bldP spid="1093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37" name="yt_shape_10937"/>
              <p:cNvSpPr txBox="1"/>
              <p:nvPr/>
            </p:nvSpPr>
            <p:spPr>
              <a:xfrm>
                <a:off x="540119" y="900000"/>
                <a:ext cx="11111999" cy="2055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抽象能力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排成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两边各加一条竖线记成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𝑎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宋体" panose="02040503050406030204" pitchFamily="12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𝑏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𝑐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宋体" panose="02040503050406030204" pitchFamily="12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𝑑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定义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𝑎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宋体" panose="02040503050406030204" pitchFamily="12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𝑏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𝑐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宋体" panose="02040503050406030204" pitchFamily="12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𝑑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该记号就叫做二阶行列式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𝑥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宋体" panose="02040503050406030204" pitchFamily="12" charset="0"/>
                                </a:rPr>
                                <m:t>－</m:t>
                              </m:r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1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宋体" panose="02040503050406030204" pitchFamily="12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𝑥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宋体" panose="02040503050406030204" pitchFamily="12" charset="0"/>
                                </a:rPr>
                                <m:t>－</m:t>
                              </m:r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1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宋体" panose="02040503050406030204" pitchFamily="12" charset="0"/>
                                </a:rPr>
                                <m:t>－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𝑥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宋体" panose="02040503050406030204" pitchFamily="12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𝑥</m:t>
                              </m:r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+1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937" name="yt_shape_10937" descr="{&quot;rangeId&quot;:17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2055050"/>
              </a:xfrm>
              <a:prstGeom prst="rect">
                <a:avLst/>
              </a:prstGeom>
              <a:blipFill>
                <a:blip r:embed="rId2"/>
                <a:stretch>
                  <a:fillRect l="-1701" t="-2671" r="-1207" b="-83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939" name="yt_shape_10939"/>
              <p:cNvSpPr txBox="1"/>
              <p:nvPr/>
            </p:nvSpPr>
            <p:spPr>
              <a:xfrm>
                <a:off x="540119" y="3005838"/>
                <a:ext cx="11111999" cy="301531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由题意得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𝑥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宋体" panose="02040503050406030204" pitchFamily="12" charset="0"/>
                                </a:rPr>
                                <m:t>－</m:t>
                              </m:r>
                              <m: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1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宋体" panose="02040503050406030204" pitchFamily="12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𝑥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宋体" panose="02040503050406030204" pitchFamily="12" charset="0"/>
                                </a:rPr>
                                <m:t>－</m:t>
                              </m:r>
                              <m: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1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宋体" panose="02040503050406030204" pitchFamily="12" charset="0"/>
                                </a:rPr>
                                <m:t>－</m:t>
                              </m:r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𝑥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宋体" panose="02040503050406030204" pitchFamily="12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𝑥</m:t>
                              </m:r>
                              <m: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+1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）－（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的值为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939" name="yt_shape_109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05838"/>
                <a:ext cx="11111999" cy="3015313"/>
              </a:xfrm>
              <a:prstGeom prst="rect">
                <a:avLst/>
              </a:prstGeom>
              <a:blipFill>
                <a:blip r:embed="rId3"/>
                <a:stretch>
                  <a:fillRect l="-1701" t="-1616" b="-54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3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1" name="yt_shape_10941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a0dc39d1-b786-4657-ae3f-289d4a228bcf.png&quot;}"/>
            </a:endParaRPr>
          </a:p>
        </p:txBody>
      </p:sp>
      <p:sp>
        <p:nvSpPr>
          <p:cNvPr id="10942" name="yt_shape_10942"/>
          <p:cNvSpPr txBox="1"/>
          <p:nvPr/>
        </p:nvSpPr>
        <p:spPr>
          <a:xfrm>
            <a:off x="540000" y="1661816"/>
            <a:ext cx="73353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阅读下列材料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解答问题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943" name="yt_shape_10943"/>
              <p:cNvSpPr txBox="1"/>
              <p:nvPr/>
            </p:nvSpPr>
            <p:spPr>
              <a:xfrm>
                <a:off x="540119" y="2141119"/>
                <a:ext cx="10956481" cy="195963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为解方程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我们可以将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视为一个整体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然后设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方程可化为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*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解此方程得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原方程的解为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943" name="yt_shape_109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41119"/>
                <a:ext cx="10956481" cy="1959639"/>
              </a:xfrm>
              <a:prstGeom prst="rect">
                <a:avLst/>
              </a:prstGeom>
              <a:blipFill>
                <a:blip r:embed="rId2"/>
                <a:stretch>
                  <a:fillRect l="-1725" t="-2484" r="-1391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945" name="yt_shape_10945"/>
          <p:cNvSpPr txBox="1"/>
          <p:nvPr/>
        </p:nvSpPr>
        <p:spPr>
          <a:xfrm>
            <a:off x="540119" y="4151546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在原方程得到方程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*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的过程中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利用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换元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法达到了降次的目的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体现了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转化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的数学思想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887426477">
            <a:extLst>
              <a:ext uri="{FF2B5EF4-FFF2-40B4-BE49-F238E27FC236}">
                <a16:creationId xmlns:a16="http://schemas.microsoft.com/office/drawing/2014/main" id="{5A5674B9-F28A-A0BC-8E73-3D3106A8BD5E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822D30E-ED1B-DD36-4F89-A77F03CECC0E}"/>
              </a:ext>
            </a:extLst>
          </p:cNvPr>
          <p:cNvSpPr txBox="1"/>
          <p:nvPr/>
        </p:nvSpPr>
        <p:spPr>
          <a:xfrm>
            <a:off x="7765307" y="407707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换元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D998EB3-337D-F5D4-FF32-29EE88B30275}"/>
              </a:ext>
            </a:extLst>
          </p:cNvPr>
          <p:cNvSpPr txBox="1"/>
          <p:nvPr/>
        </p:nvSpPr>
        <p:spPr>
          <a:xfrm>
            <a:off x="2278908" y="4552560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转化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8" name="yt_shape_10948"/>
          <p:cNvSpPr txBox="1"/>
          <p:nvPr/>
        </p:nvSpPr>
        <p:spPr>
          <a:xfrm>
            <a:off x="425936" y="2030545"/>
            <a:ext cx="6649256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原方程的解为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yt_shape_10946">
            <a:extLst>
              <a:ext uri="{FF2B5EF4-FFF2-40B4-BE49-F238E27FC236}">
                <a16:creationId xmlns:a16="http://schemas.microsoft.com/office/drawing/2014/main" id="{AAE1C7FD-EF0D-DF70-AE0A-ECC7F9058DAC}"/>
              </a:ext>
            </a:extLst>
          </p:cNvPr>
          <p:cNvSpPr txBox="1"/>
          <p:nvPr/>
        </p:nvSpPr>
        <p:spPr>
          <a:xfrm>
            <a:off x="429275" y="1052736"/>
            <a:ext cx="63927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0947">
            <a:extLst>
              <a:ext uri="{FF2B5EF4-FFF2-40B4-BE49-F238E27FC236}">
                <a16:creationId xmlns:a16="http://schemas.microsoft.com/office/drawing/2014/main" id="{7054971A-61EB-D4D1-71C9-E4962FB749D2}"/>
              </a:ext>
            </a:extLst>
          </p:cNvPr>
          <p:cNvSpPr txBox="1"/>
          <p:nvPr/>
        </p:nvSpPr>
        <p:spPr>
          <a:xfrm>
            <a:off x="429275" y="1532039"/>
            <a:ext cx="67342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则原方程可化为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9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9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9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9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48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9" name="yt_shape_10949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e1df53b2-f673-4985-b8eb-918e27b3e797.png&quot;}"/>
            </a:endParaRPr>
          </a:p>
        </p:txBody>
      </p:sp>
      <p:graphicFrame>
        <p:nvGraphicFramePr>
          <p:cNvPr id="10950" name="yt_table_10950" title="H_76.77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8152553"/>
              </p:ext>
            </p:extLst>
          </p:nvPr>
        </p:nvGraphicFramePr>
        <p:xfrm>
          <a:off x="540000" y="1522498"/>
          <a:ext cx="11111999" cy="97497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用公式法解一元二次方程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异号时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｜，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防止出现符号错误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！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yt_shape_1683887426498">
            <a:extLst>
              <a:ext uri="{FF2B5EF4-FFF2-40B4-BE49-F238E27FC236}">
                <a16:creationId xmlns:a16="http://schemas.microsoft.com/office/drawing/2014/main" id="{2FDD3076-25E2-8DB7-6667-39C83B900205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4" name="yt_shape_10884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7ce6d456-eb52-474b-b14b-804473b1c428.png&quot;}"/>
            </a:endParaRPr>
          </a:p>
        </p:txBody>
      </p:sp>
      <p:sp>
        <p:nvSpPr>
          <p:cNvPr id="10885" name="yt_shape_10885"/>
          <p:cNvSpPr txBox="1"/>
          <p:nvPr/>
        </p:nvSpPr>
        <p:spPr>
          <a:xfrm>
            <a:off x="540000" y="1670985"/>
            <a:ext cx="5180905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一元二次方程的求根公式</a:t>
            </a:r>
          </a:p>
        </p:txBody>
      </p:sp>
      <p:sp>
        <p:nvSpPr>
          <p:cNvPr id="10886" name="yt_shape_10886"/>
          <p:cNvSpPr txBox="1"/>
          <p:nvPr/>
        </p:nvSpPr>
        <p:spPr>
          <a:xfrm>
            <a:off x="540000" y="2167857"/>
            <a:ext cx="62052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887" name="yt_table_10887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6698624"/>
              </p:ext>
            </p:extLst>
          </p:nvPr>
        </p:nvGraphicFramePr>
        <p:xfrm>
          <a:off x="540000" y="2799524"/>
          <a:ext cx="8114666" cy="424371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147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148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49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1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9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0889" name="yt_shape_10889"/>
              <p:cNvSpPr txBox="1"/>
              <p:nvPr/>
            </p:nvSpPr>
            <p:spPr>
              <a:xfrm>
                <a:off x="540119" y="3274589"/>
                <a:ext cx="9300297" cy="121950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用公式法解一元二次方程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5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+4×3×1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2×3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请你写出该方程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0889" name="yt_shape_108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274589"/>
                <a:ext cx="9300297" cy="1219501"/>
              </a:xfrm>
              <a:prstGeom prst="rect">
                <a:avLst/>
              </a:prstGeom>
              <a:blipFill>
                <a:blip r:embed="rId2"/>
                <a:stretch>
                  <a:fillRect l="-2033" b="-1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7426320">
            <a:extLst>
              <a:ext uri="{FF2B5EF4-FFF2-40B4-BE49-F238E27FC236}">
                <a16:creationId xmlns:a16="http://schemas.microsoft.com/office/drawing/2014/main" id="{9764E101-5550-9424-043E-74EA4A7E97B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7426337">
            <a:extLst>
              <a:ext uri="{FF2B5EF4-FFF2-40B4-BE49-F238E27FC236}">
                <a16:creationId xmlns:a16="http://schemas.microsoft.com/office/drawing/2014/main" id="{3B3C3FF7-6A91-18B4-DAC3-5B14EB1A737C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5E45E0B-A2D6-CA65-D710-F16A7CD86A3E}"/>
              </a:ext>
            </a:extLst>
          </p:cNvPr>
          <p:cNvSpPr txBox="1"/>
          <p:nvPr/>
        </p:nvSpPr>
        <p:spPr>
          <a:xfrm>
            <a:off x="5782402" y="212105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1D80787-0EF0-EA90-CB5C-07DAA1A8463B}"/>
              </a:ext>
            </a:extLst>
          </p:cNvPr>
          <p:cNvSpPr txBox="1"/>
          <p:nvPr/>
        </p:nvSpPr>
        <p:spPr>
          <a:xfrm>
            <a:off x="1127448" y="3776188"/>
            <a:ext cx="1923161" cy="87694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1" name="yt_shape_10891"/>
          <p:cNvSpPr txBox="1"/>
          <p:nvPr/>
        </p:nvSpPr>
        <p:spPr>
          <a:xfrm>
            <a:off x="540000" y="900000"/>
            <a:ext cx="456535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用求根公式法解方程</a:t>
            </a:r>
          </a:p>
        </p:txBody>
      </p:sp>
      <p:sp>
        <p:nvSpPr>
          <p:cNvPr id="10892" name="yt_shape_10892"/>
          <p:cNvSpPr txBox="1"/>
          <p:nvPr/>
        </p:nvSpPr>
        <p:spPr>
          <a:xfrm>
            <a:off x="540000" y="1396872"/>
            <a:ext cx="55223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的一个根是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893" name="yt_table_10893" title="H_112.7100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57870827"/>
                  </p:ext>
                </p:extLst>
              </p:nvPr>
            </p:nvGraphicFramePr>
            <p:xfrm>
              <a:off x="540000" y="2028539"/>
              <a:ext cx="4982083" cy="1431418"/>
            </p:xfrm>
            <a:graphic>
              <a:graphicData uri="http://schemas.openxmlformats.org/drawingml/2006/table">
                <a:tbl>
                  <a:tblPr/>
                  <a:tblGrid>
                    <a:gridCol w="3078607">
                      <a:extLst>
                        <a:ext uri="{9D8B030D-6E8A-4147-A177-3AD203B41FA5}">
                          <a16:colId xmlns:a16="http://schemas.microsoft.com/office/drawing/2014/main" val="10151"/>
                        </a:ext>
                      </a:extLst>
                    </a:gridCol>
                    <a:gridCol w="1903476">
                      <a:extLst>
                        <a:ext uri="{9D8B030D-6E8A-4147-A177-3AD203B41FA5}">
                          <a16:colId xmlns:a16="http://schemas.microsoft.com/office/drawing/2014/main" val="1015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－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－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1+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1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893" name="yt_table_10893" descr="{&quot;rangeId&quot;:7,&quot;type&quot;:&quot;Option&quot;}" title="H_112.7100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57870827"/>
                  </p:ext>
                </p:extLst>
              </p:nvPr>
            </p:nvGraphicFramePr>
            <p:xfrm>
              <a:off x="540000" y="2028539"/>
              <a:ext cx="4982083" cy="1431418"/>
            </p:xfrm>
            <a:graphic>
              <a:graphicData uri="http://schemas.openxmlformats.org/drawingml/2006/table">
                <a:tbl>
                  <a:tblPr/>
                  <a:tblGrid>
                    <a:gridCol w="3078607">
                      <a:extLst>
                        <a:ext uri="{9D8B030D-6E8A-4147-A177-3AD203B41FA5}">
                          <a16:colId xmlns:a16="http://schemas.microsoft.com/office/drawing/2014/main" val="10151"/>
                        </a:ext>
                      </a:extLst>
                    </a:gridCol>
                    <a:gridCol w="1903476">
                      <a:extLst>
                        <a:ext uri="{9D8B030D-6E8A-4147-A177-3AD203B41FA5}">
                          <a16:colId xmlns:a16="http://schemas.microsoft.com/office/drawing/2014/main" val="10152"/>
                        </a:ext>
                      </a:extLst>
                    </a:gridCol>
                  </a:tblGrid>
                  <a:tr h="71570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61980" b="-1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61342" b="-1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90"/>
                      </a:ext>
                    </a:extLst>
                  </a:tr>
                  <a:tr h="71570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61980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61342" t="-100000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9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3887426362">
            <a:extLst>
              <a:ext uri="{FF2B5EF4-FFF2-40B4-BE49-F238E27FC236}">
                <a16:creationId xmlns:a16="http://schemas.microsoft.com/office/drawing/2014/main" id="{43333486-5C16-485E-E725-5998762F3D1E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7859294-6DA7-D20E-3FFE-5B6A2C0A3861}"/>
              </a:ext>
            </a:extLst>
          </p:cNvPr>
          <p:cNvSpPr txBox="1"/>
          <p:nvPr/>
        </p:nvSpPr>
        <p:spPr>
          <a:xfrm>
            <a:off x="5088664" y="135006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4" name="yt_shape_10894"/>
          <p:cNvSpPr txBox="1"/>
          <p:nvPr/>
        </p:nvSpPr>
        <p:spPr>
          <a:xfrm>
            <a:off x="540000" y="900000"/>
            <a:ext cx="80021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页练习变式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用公式法解下列一元二次方程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0895" name="yt_shape_10895"/>
          <p:cNvSpPr txBox="1"/>
          <p:nvPr/>
        </p:nvSpPr>
        <p:spPr>
          <a:xfrm>
            <a:off x="540000" y="1379303"/>
            <a:ext cx="29912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96" name="yt_shape_10896"/>
              <p:cNvSpPr txBox="1"/>
              <p:nvPr/>
            </p:nvSpPr>
            <p:spPr>
              <a:xfrm>
                <a:off x="540000" y="1858606"/>
                <a:ext cx="3624390" cy="18054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5±3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896" name="yt_shape_10896" descr="{&quot;rangeId&quot;:8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8606"/>
                <a:ext cx="3624390" cy="1805494"/>
              </a:xfrm>
              <a:prstGeom prst="rect">
                <a:avLst/>
              </a:prstGeom>
              <a:blipFill>
                <a:blip r:embed="rId2"/>
                <a:stretch>
                  <a:fillRect l="-5219" t="-3041" r="-4209" b="-4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898" name="yt_shape_10898"/>
          <p:cNvSpPr txBox="1"/>
          <p:nvPr/>
        </p:nvSpPr>
        <p:spPr>
          <a:xfrm>
            <a:off x="540000" y="3714888"/>
            <a:ext cx="32813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899" name="yt_shape_10899"/>
          <p:cNvSpPr txBox="1"/>
          <p:nvPr/>
        </p:nvSpPr>
        <p:spPr>
          <a:xfrm>
            <a:off x="540000" y="4194191"/>
            <a:ext cx="4991751" cy="13722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化为一般形式得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此方程无实数根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8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8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96" grpId="0" build="allAtOnce"/>
      <p:bldP spid="1089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0" name="yt_shape_10900"/>
          <p:cNvSpPr txBox="1"/>
          <p:nvPr/>
        </p:nvSpPr>
        <p:spPr>
          <a:xfrm>
            <a:off x="540000" y="900000"/>
            <a:ext cx="579645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用适当的方法解一元二次方程</a:t>
            </a:r>
          </a:p>
        </p:txBody>
      </p:sp>
      <p:sp>
        <p:nvSpPr>
          <p:cNvPr id="10901" name="yt_shape_10901"/>
          <p:cNvSpPr txBox="1"/>
          <p:nvPr/>
        </p:nvSpPr>
        <p:spPr>
          <a:xfrm>
            <a:off x="540000" y="1396872"/>
            <a:ext cx="90794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已知下列方程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请把它们的序号填在相应最适当解法后的横线上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902" name="yt_shape_10902"/>
          <p:cNvSpPr txBox="1"/>
          <p:nvPr/>
        </p:nvSpPr>
        <p:spPr>
          <a:xfrm>
            <a:off x="540119" y="187617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903" name="yt_shape_10903"/>
          <p:cNvSpPr txBox="1"/>
          <p:nvPr/>
        </p:nvSpPr>
        <p:spPr>
          <a:xfrm>
            <a:off x="540000" y="2835610"/>
            <a:ext cx="43088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直接开平方法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0904" name="yt_shape_10904"/>
          <p:cNvSpPr txBox="1"/>
          <p:nvPr/>
        </p:nvSpPr>
        <p:spPr>
          <a:xfrm>
            <a:off x="540000" y="3314913"/>
            <a:ext cx="40010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因式分解法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0905" name="yt_shape_10905"/>
          <p:cNvSpPr txBox="1"/>
          <p:nvPr/>
        </p:nvSpPr>
        <p:spPr>
          <a:xfrm>
            <a:off x="540000" y="3794216"/>
            <a:ext cx="36933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配方法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④⑤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0906" name="yt_shape_10906"/>
          <p:cNvSpPr txBox="1"/>
          <p:nvPr/>
        </p:nvSpPr>
        <p:spPr>
          <a:xfrm>
            <a:off x="540000" y="4273519"/>
            <a:ext cx="31547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公式法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887426398">
            <a:extLst>
              <a:ext uri="{FF2B5EF4-FFF2-40B4-BE49-F238E27FC236}">
                <a16:creationId xmlns:a16="http://schemas.microsoft.com/office/drawing/2014/main" id="{66D5DE4C-E16E-DBD3-B394-E3977D493333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3393CA5-4F80-3E69-8F82-8F8D9199F8ED}"/>
              </a:ext>
            </a:extLst>
          </p:cNvPr>
          <p:cNvSpPr txBox="1"/>
          <p:nvPr/>
        </p:nvSpPr>
        <p:spPr>
          <a:xfrm>
            <a:off x="3650389" y="276925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B5DA61E-AFE0-BCD9-174D-1B4C10E615DF}"/>
              </a:ext>
            </a:extLst>
          </p:cNvPr>
          <p:cNvSpPr txBox="1"/>
          <p:nvPr/>
        </p:nvSpPr>
        <p:spPr>
          <a:xfrm>
            <a:off x="3345589" y="324855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EA15E96-8499-CDEB-6844-9892491978BB}"/>
              </a:ext>
            </a:extLst>
          </p:cNvPr>
          <p:cNvSpPr txBox="1"/>
          <p:nvPr/>
        </p:nvSpPr>
        <p:spPr>
          <a:xfrm>
            <a:off x="2735989" y="372785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④⑤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23C780C-BDF8-9A92-D862-1DAECDD7FD45}"/>
              </a:ext>
            </a:extLst>
          </p:cNvPr>
          <p:cNvSpPr txBox="1"/>
          <p:nvPr/>
        </p:nvSpPr>
        <p:spPr>
          <a:xfrm>
            <a:off x="2735989" y="420716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7" name="yt_shape_10907"/>
          <p:cNvSpPr txBox="1"/>
          <p:nvPr/>
        </p:nvSpPr>
        <p:spPr>
          <a:xfrm>
            <a:off x="540000" y="900000"/>
            <a:ext cx="52322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用适当的方法解下列一元二次方程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0908" name="yt_shape_10908"/>
          <p:cNvSpPr txBox="1"/>
          <p:nvPr/>
        </p:nvSpPr>
        <p:spPr>
          <a:xfrm>
            <a:off x="540000" y="1379303"/>
            <a:ext cx="36243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909" name="yt_shape_10909"/>
          <p:cNvSpPr txBox="1"/>
          <p:nvPr/>
        </p:nvSpPr>
        <p:spPr>
          <a:xfrm>
            <a:off x="540000" y="1858606"/>
            <a:ext cx="3008837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910" name="yt_shape_10910"/>
          <p:cNvSpPr txBox="1"/>
          <p:nvPr/>
        </p:nvSpPr>
        <p:spPr>
          <a:xfrm>
            <a:off x="540000" y="3298172"/>
            <a:ext cx="28373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11" name="yt_shape_10911"/>
              <p:cNvSpPr txBox="1"/>
              <p:nvPr/>
            </p:nvSpPr>
            <p:spPr>
              <a:xfrm>
                <a:off x="540000" y="3777475"/>
                <a:ext cx="4461158" cy="19538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911" name="yt_shape_10911" descr="{&quot;rangeId&quot;:22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77475"/>
                <a:ext cx="4461158" cy="1953805"/>
              </a:xfrm>
              <a:prstGeom prst="rect">
                <a:avLst/>
              </a:prstGeom>
              <a:blipFill>
                <a:blip r:embed="rId2"/>
                <a:stretch>
                  <a:fillRect l="-4241" t="-2813" r="-3283" b="-8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9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9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9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9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9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9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09" grpId="0" build="allAtOnce"/>
      <p:bldP spid="10911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3" name="yt_shape_10913"/>
          <p:cNvSpPr txBox="1"/>
          <p:nvPr/>
        </p:nvSpPr>
        <p:spPr>
          <a:xfrm>
            <a:off x="540000" y="900000"/>
            <a:ext cx="28373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14" name="yt_shape_10914"/>
              <p:cNvSpPr txBox="1"/>
              <p:nvPr/>
            </p:nvSpPr>
            <p:spPr>
              <a:xfrm>
                <a:off x="540000" y="1379303"/>
                <a:ext cx="4023666" cy="196432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2×2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914" name="yt_shape_10914" descr="{&quot;rangeId&quot;:23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4023666" cy="1964320"/>
              </a:xfrm>
              <a:prstGeom prst="rect">
                <a:avLst/>
              </a:prstGeom>
              <a:blipFill>
                <a:blip r:embed="rId2"/>
                <a:stretch>
                  <a:fillRect l="-4697" t="-2484" r="-3636" b="-46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1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6" name="yt_shape_10916"/>
          <p:cNvSpPr txBox="1"/>
          <p:nvPr/>
        </p:nvSpPr>
        <p:spPr>
          <a:xfrm>
            <a:off x="540000" y="900000"/>
            <a:ext cx="80021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用公式法解一元二次方程时没有化成一般形式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0917">
                <a:extLst>
                  <a:ext uri="{FF2B5EF4-FFF2-40B4-BE49-F238E27FC236}">
                    <a16:creationId xmlns:a16="http://schemas.microsoft.com/office/drawing/2014/main" id="{3ADC7F2A-1F4D-50FC-2F42-93E085AEF2F9}"/>
                  </a:ext>
                </a:extLst>
              </p:cNvPr>
              <p:cNvSpPr txBox="1"/>
              <p:nvPr/>
            </p:nvSpPr>
            <p:spPr>
              <a:xfrm>
                <a:off x="519138" y="1484784"/>
                <a:ext cx="3978782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解方程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0917">
                <a:extLst>
                  <a:ext uri="{FF2B5EF4-FFF2-40B4-BE49-F238E27FC236}">
                    <a16:creationId xmlns:a16="http://schemas.microsoft.com/office/drawing/2014/main" id="{3ADC7F2A-1F4D-50FC-2F42-93E085AEF2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138" y="1484784"/>
                <a:ext cx="3978782" cy="466666"/>
              </a:xfrm>
              <a:prstGeom prst="rect">
                <a:avLst/>
              </a:prstGeom>
              <a:blipFill>
                <a:blip r:embed="rId2"/>
                <a:stretch>
                  <a:fillRect l="-4594" t="-5263" r="-3675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0919">
                <a:extLst>
                  <a:ext uri="{FF2B5EF4-FFF2-40B4-BE49-F238E27FC236}">
                    <a16:creationId xmlns:a16="http://schemas.microsoft.com/office/drawing/2014/main" id="{D64C20CA-6774-C58C-B2E7-E0267C4757E2}"/>
                  </a:ext>
                </a:extLst>
              </p:cNvPr>
              <p:cNvSpPr txBox="1"/>
              <p:nvPr/>
            </p:nvSpPr>
            <p:spPr>
              <a:xfrm>
                <a:off x="519138" y="2002238"/>
                <a:ext cx="5055999" cy="253967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原方程可化为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±4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0919">
                <a:extLst>
                  <a:ext uri="{FF2B5EF4-FFF2-40B4-BE49-F238E27FC236}">
                    <a16:creationId xmlns:a16="http://schemas.microsoft.com/office/drawing/2014/main" id="{D64C20CA-6774-C58C-B2E7-E0267C4757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138" y="2002238"/>
                <a:ext cx="5055999" cy="2539670"/>
              </a:xfrm>
              <a:prstGeom prst="rect">
                <a:avLst/>
              </a:prstGeom>
              <a:blipFill>
                <a:blip r:embed="rId3"/>
                <a:stretch>
                  <a:fillRect l="-3614" t="-719" r="-2651" b="-31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1" name="yt_shape_10921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6cd6eea2-f114-41f7-b4e5-7337569d51e0.png&quot;}"/>
            </a:endParaRPr>
          </a:p>
        </p:txBody>
      </p:sp>
      <p:sp>
        <p:nvSpPr>
          <p:cNvPr id="10922" name="yt_shape_10922"/>
          <p:cNvSpPr txBox="1"/>
          <p:nvPr/>
        </p:nvSpPr>
        <p:spPr>
          <a:xfrm>
            <a:off x="540119" y="1652711"/>
            <a:ext cx="11316521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周口十六中月考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926" name="yt_table_10926_skip" title="H_72.7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61574869"/>
                  </p:ext>
                </p:extLst>
              </p:nvPr>
            </p:nvGraphicFramePr>
            <p:xfrm>
              <a:off x="540000" y="2612146"/>
              <a:ext cx="6085587" cy="924306"/>
            </p:xfrm>
            <a:graphic>
              <a:graphicData uri="http://schemas.openxmlformats.org/drawingml/2006/table">
                <a:tbl>
                  <a:tblPr/>
                  <a:tblGrid>
                    <a:gridCol w="2867470">
                      <a:extLst>
                        <a:ext uri="{9D8B030D-6E8A-4147-A177-3AD203B41FA5}">
                          <a16:colId xmlns:a16="http://schemas.microsoft.com/office/drawing/2014/main" val="10153"/>
                        </a:ext>
                      </a:extLst>
                    </a:gridCol>
                    <a:gridCol w="3218117">
                      <a:extLst>
                        <a:ext uri="{9D8B030D-6E8A-4147-A177-3AD203B41FA5}">
                          <a16:colId xmlns:a16="http://schemas.microsoft.com/office/drawing/2014/main" val="1015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或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3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0926" name="yt_table_10926_skip" descr="{&quot;rangeId&quot;:15,&quot;type&quot;:&quot;Option&quot;,&quot;drawing&quot;:[&quot;yt_shape_10923&quot;]}" title="H_72.7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61574869"/>
                  </p:ext>
                </p:extLst>
              </p:nvPr>
            </p:nvGraphicFramePr>
            <p:xfrm>
              <a:off x="540000" y="2612146"/>
              <a:ext cx="6085587" cy="924306"/>
            </p:xfrm>
            <a:graphic>
              <a:graphicData uri="http://schemas.openxmlformats.org/drawingml/2006/table">
                <a:tbl>
                  <a:tblPr/>
                  <a:tblGrid>
                    <a:gridCol w="2867470">
                      <a:extLst>
                        <a:ext uri="{9D8B030D-6E8A-4147-A177-3AD203B41FA5}">
                          <a16:colId xmlns:a16="http://schemas.microsoft.com/office/drawing/2014/main" val="10153"/>
                        </a:ext>
                      </a:extLst>
                    </a:gridCol>
                    <a:gridCol w="3218117">
                      <a:extLst>
                        <a:ext uri="{9D8B030D-6E8A-4147-A177-3AD203B41FA5}">
                          <a16:colId xmlns:a16="http://schemas.microsoft.com/office/drawing/2014/main" val="10154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896" r="-112102" b="-1376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89205" t="-3896" b="-1376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92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5263" r="-112102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89205" t="-105263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93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0923" name="yt_shape_10923_skip" title="H_100.3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60473" y="2525989"/>
            <a:ext cx="1791527" cy="1274040"/>
            <a:chOff x="0" y="0"/>
            <a:chExt cx="1791527" cy="1274040"/>
          </a:xfrm>
        </p:grpSpPr>
        <p:pic>
          <p:nvPicPr>
            <p:cNvPr id="2" name="yt_image_10923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791527" cy="8780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925" name="yt_shape_10925"/>
            <p:cNvSpPr txBox="1"/>
            <p:nvPr/>
          </p:nvSpPr>
          <p:spPr>
            <a:xfrm>
              <a:off x="362482" y="9140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426440">
            <a:extLst>
              <a:ext uri="{FF2B5EF4-FFF2-40B4-BE49-F238E27FC236}">
                <a16:creationId xmlns:a16="http://schemas.microsoft.com/office/drawing/2014/main" id="{0F8554F6-73F9-989B-10E3-EE3655A4B2DB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7BECC22-6077-905F-7701-A462BEC121E1}"/>
              </a:ext>
            </a:extLst>
          </p:cNvPr>
          <p:cNvSpPr txBox="1"/>
          <p:nvPr/>
        </p:nvSpPr>
        <p:spPr>
          <a:xfrm>
            <a:off x="8935612" y="20813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0927">
                <a:extLst>
                  <a:ext uri="{FF2B5EF4-FFF2-40B4-BE49-F238E27FC236}">
                    <a16:creationId xmlns:a16="http://schemas.microsoft.com/office/drawing/2014/main" id="{D92EA7B6-EC5E-56B9-D47D-7F9532126CE4}"/>
                  </a:ext>
                </a:extLst>
              </p:cNvPr>
              <p:cNvSpPr txBox="1"/>
              <p:nvPr/>
            </p:nvSpPr>
            <p:spPr>
              <a:xfrm>
                <a:off x="540000" y="3632716"/>
                <a:ext cx="9876479" cy="19303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若两个最简二次根式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可以合并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小王利用电脑设计了一个程序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当输入实数对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会得到一个新的实数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若输入实数对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得到一个新数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5" name="yt_shape_10927">
                <a:extLst>
                  <a:ext uri="{FF2B5EF4-FFF2-40B4-BE49-F238E27FC236}">
                    <a16:creationId xmlns:a16="http://schemas.microsoft.com/office/drawing/2014/main" id="{D92EA7B6-EC5E-56B9-D47D-7F9532126C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32716"/>
                <a:ext cx="9876479" cy="1930337"/>
              </a:xfrm>
              <a:prstGeom prst="rect">
                <a:avLst/>
              </a:prstGeom>
              <a:blipFill>
                <a:blip r:embed="rId6"/>
                <a:stretch>
                  <a:fillRect l="-1914" t="-631" r="-1296" b="-85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CECAFE47-1331-07DD-EC41-A566F3E5D241}"/>
              </a:ext>
            </a:extLst>
          </p:cNvPr>
          <p:cNvSpPr txBox="1"/>
          <p:nvPr/>
        </p:nvSpPr>
        <p:spPr>
          <a:xfrm>
            <a:off x="8668350" y="3585910"/>
            <a:ext cx="942086" cy="6272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1538233-6AB1-BC1C-5B23-C738131E9B23}"/>
                  </a:ext>
                </a:extLst>
              </p:cNvPr>
              <p:cNvSpPr txBox="1"/>
              <p:nvPr/>
            </p:nvSpPr>
            <p:spPr>
              <a:xfrm>
                <a:off x="1055440" y="5057399"/>
                <a:ext cx="1697611" cy="569100"/>
              </a:xfrm>
              <a:prstGeom prst="rect">
                <a:avLst/>
              </a:prstGeom>
              <a:noFill/>
            </p:spPr>
            <p:txBody>
              <a:bodyPr vert="horz" wrap="none" rtlCol="0">
                <a:noAutofit/>
              </a:bodyPr>
              <a:lstStyle/>
              <a:p>
                <a:pPr lvl="0"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zh-CN" altLang="zh-CN" sz="2400" i="1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1538233-6AB1-BC1C-5B23-C738131E9B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440" y="5057399"/>
                <a:ext cx="1697611" cy="569100"/>
              </a:xfrm>
              <a:prstGeom prst="rect">
                <a:avLst/>
              </a:prstGeom>
              <a:blipFill>
                <a:blip r:embed="rId7"/>
                <a:stretch>
                  <a:fillRect l="-5376" b="-161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6" grpId="0" build="allAtOnce"/>
      <p:bldP spid="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1477</Words>
  <Application>Microsoft Office PowerPoint</Application>
  <PresentationFormat>宽屏</PresentationFormat>
  <Paragraphs>111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NEU-BZ-S92</vt:lpstr>
      <vt:lpstr>等线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43</cp:revision>
  <dcterms:created xsi:type="dcterms:W3CDTF">2023-05-05T05:33:04Z</dcterms:created>
  <dcterms:modified xsi:type="dcterms:W3CDTF">2023-05-13T11:43:24Z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