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72" r:id="rId4"/>
    <p:sldId id="378" r:id="rId5"/>
    <p:sldId id="381" r:id="rId6"/>
    <p:sldId id="383" r:id="rId7"/>
    <p:sldId id="385" r:id="rId8"/>
    <p:sldId id="389" r:id="rId9"/>
    <p:sldId id="390" r:id="rId10"/>
    <p:sldId id="392" r:id="rId11"/>
    <p:sldId id="393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2.bin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0" name="yt_image_10000" title="H_50.9726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02" name="yt_shape_10002"/>
              <p:cNvSpPr txBox="1"/>
              <p:nvPr/>
            </p:nvSpPr>
            <p:spPr>
              <a:xfrm>
                <a:off x="540119" y="1547209"/>
                <a:ext cx="11111999" cy="18843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一般地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形如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的式子叫做二次根式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字母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必须满足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即被开方数必须是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非负数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002" name="yt_shape_10002" descr="{&quot;rangeId&quot;: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7209"/>
                <a:ext cx="11111999" cy="1884362"/>
              </a:xfrm>
              <a:prstGeom prst="rect">
                <a:avLst/>
              </a:prstGeom>
              <a:blipFill>
                <a:blip r:embed="rId3"/>
                <a:stretch>
                  <a:fillRect l="-1701" t="-3883" r="-384" b="-9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43DAB75-7799-C422-1E7A-BA40B3474847}"/>
                  </a:ext>
                </a:extLst>
              </p:cNvPr>
              <p:cNvSpPr txBox="1"/>
              <p:nvPr/>
            </p:nvSpPr>
            <p:spPr>
              <a:xfrm>
                <a:off x="2874648" y="1547209"/>
                <a:ext cx="862331" cy="5743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43DAB75-7799-C422-1E7A-BA40B34748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4648" y="1547209"/>
                <a:ext cx="862331" cy="57437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4F82B31-80E4-0790-54F2-23B6C011EB61}"/>
              </a:ext>
            </a:extLst>
          </p:cNvPr>
          <p:cNvCxnSpPr/>
          <p:nvPr/>
        </p:nvCxnSpPr>
        <p:spPr>
          <a:xfrm>
            <a:off x="2673719" y="2047018"/>
            <a:ext cx="98710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03A0A36F-6822-3122-FE06-A0FA9AE37EF0}"/>
              </a:ext>
            </a:extLst>
          </p:cNvPr>
          <p:cNvSpPr txBox="1"/>
          <p:nvPr/>
        </p:nvSpPr>
        <p:spPr>
          <a:xfrm>
            <a:off x="1679696" y="191683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0353C4-3C3C-E455-8A47-E7EC3C0D4BAF}"/>
              </a:ext>
            </a:extLst>
          </p:cNvPr>
          <p:cNvSpPr txBox="1"/>
          <p:nvPr/>
        </p:nvSpPr>
        <p:spPr>
          <a:xfrm>
            <a:off x="5607196" y="192029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非负数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4A7F90-F553-9652-8133-B1EAEDA29ADC}"/>
              </a:ext>
            </a:extLst>
          </p:cNvPr>
          <p:cNvSpPr txBox="1"/>
          <p:nvPr/>
        </p:nvSpPr>
        <p:spPr>
          <a:xfrm>
            <a:off x="5319796" y="2456650"/>
            <a:ext cx="789686" cy="5743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3AC054C-0291-585B-24FD-5FB01054028B}"/>
              </a:ext>
            </a:extLst>
          </p:cNvPr>
          <p:cNvSpPr txBox="1"/>
          <p:nvPr/>
        </p:nvSpPr>
        <p:spPr>
          <a:xfrm>
            <a:off x="2910352" y="2937408"/>
            <a:ext cx="637286" cy="5227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0008">
                <a:extLst>
                  <a:ext uri="{FF2B5EF4-FFF2-40B4-BE49-F238E27FC236}">
                    <a16:creationId xmlns:a16="http://schemas.microsoft.com/office/drawing/2014/main" id="{59078AD2-FB4C-5A5E-7142-701877112286}"/>
                  </a:ext>
                </a:extLst>
              </p:cNvPr>
              <p:cNvSpPr txBox="1"/>
              <p:nvPr/>
            </p:nvSpPr>
            <p:spPr>
              <a:xfrm>
                <a:off x="540000" y="3641318"/>
                <a:ext cx="8148169" cy="10214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任意实数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8" name="yt_shape_10008">
                <a:extLst>
                  <a:ext uri="{FF2B5EF4-FFF2-40B4-BE49-F238E27FC236}">
                    <a16:creationId xmlns:a16="http://schemas.microsoft.com/office/drawing/2014/main" id="{59078AD2-FB4C-5A5E-7142-7018771122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41318"/>
                <a:ext cx="8148169" cy="1021498"/>
              </a:xfrm>
              <a:prstGeom prst="rect">
                <a:avLst/>
              </a:prstGeom>
              <a:blipFill>
                <a:blip r:embed="rId5"/>
                <a:stretch>
                  <a:fillRect l="-2320" t="-595" r="-1048" b="-17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924C4A1-021E-D375-2EDC-744BE62B151B}"/>
              </a:ext>
            </a:extLst>
          </p:cNvPr>
          <p:cNvSpPr txBox="1"/>
          <p:nvPr/>
        </p:nvSpPr>
        <p:spPr>
          <a:xfrm>
            <a:off x="2624423" y="3556982"/>
            <a:ext cx="1704086" cy="631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任意实数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44A5C5-B873-D3FF-1E66-8A42A8C70DB0}"/>
              </a:ext>
            </a:extLst>
          </p:cNvPr>
          <p:cNvSpPr txBox="1"/>
          <p:nvPr/>
        </p:nvSpPr>
        <p:spPr>
          <a:xfrm>
            <a:off x="7735724" y="3594512"/>
            <a:ext cx="637286" cy="631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F3C16A6-B3B3-8F7E-018E-78F74404DDC2}"/>
              </a:ext>
            </a:extLst>
          </p:cNvPr>
          <p:cNvSpPr txBox="1"/>
          <p:nvPr/>
        </p:nvSpPr>
        <p:spPr>
          <a:xfrm>
            <a:off x="3791625" y="418527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9" name="yt_shape_10089"/>
          <p:cNvSpPr txBox="1"/>
          <p:nvPr/>
        </p:nvSpPr>
        <p:spPr>
          <a:xfrm>
            <a:off x="540000" y="900000"/>
            <a:ext cx="5386090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请问哪位同学的解法正确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90" name="yt_shape_10090"/>
              <p:cNvSpPr txBox="1"/>
              <p:nvPr/>
            </p:nvSpPr>
            <p:spPr>
              <a:xfrm>
                <a:off x="540000" y="1362824"/>
                <a:ext cx="7840929" cy="48214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甲同学的解法是正确的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乙同学在去绝对值时忽略了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的大小关系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导致错误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90" name="yt_shape_100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62824"/>
                <a:ext cx="7840929" cy="4821448"/>
              </a:xfrm>
              <a:prstGeom prst="rect">
                <a:avLst/>
              </a:prstGeom>
              <a:blipFill>
                <a:blip r:embed="rId2"/>
                <a:stretch>
                  <a:fillRect l="-2411" t="-1139" r="-1400" b="-12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0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2" name="yt_shape_10092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274b6036-1552-408d-833e-41b20e9641cd.png&quot;}"/>
            </a:endParaRPr>
          </a:p>
        </p:txBody>
      </p:sp>
      <p:sp>
        <p:nvSpPr>
          <p:cNvPr id="10093" name="yt_shape_10093"/>
          <p:cNvSpPr txBox="1"/>
          <p:nvPr/>
        </p:nvSpPr>
        <p:spPr>
          <a:xfrm>
            <a:off x="4249341" y="1415723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非负性的应用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94" name="yt_shape_10094"/>
              <p:cNvSpPr txBox="1"/>
              <p:nvPr/>
            </p:nvSpPr>
            <p:spPr>
              <a:xfrm>
                <a:off x="540000" y="1895026"/>
                <a:ext cx="7203510" cy="4333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三种常见的形式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094" name="yt_shape_10094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5026"/>
                <a:ext cx="7203510" cy="433324"/>
              </a:xfrm>
              <a:prstGeom prst="rect">
                <a:avLst/>
              </a:prstGeom>
              <a:blipFill>
                <a:blip r:embed="rId2"/>
                <a:stretch>
                  <a:fillRect t="-12676" r="-1693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96" name="yt_shape_10096"/>
          <p:cNvSpPr txBox="1"/>
          <p:nvPr/>
        </p:nvSpPr>
        <p:spPr>
          <a:xfrm>
            <a:off x="540000" y="2379138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几个非负数的和为零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则这几个非负数都为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97" name="yt_shape_10097"/>
          <p:cNvSpPr txBox="1"/>
          <p:nvPr/>
        </p:nvSpPr>
        <p:spPr>
          <a:xfrm>
            <a:off x="540000" y="2858441"/>
            <a:ext cx="8797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98" name="yt_shape_10098"/>
              <p:cNvSpPr txBox="1"/>
              <p:nvPr/>
            </p:nvSpPr>
            <p:spPr>
              <a:xfrm>
                <a:off x="540000" y="3337744"/>
                <a:ext cx="7692299" cy="5361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098" name="yt_shape_10098" descr="{&quot;rangeId&quot;:2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37744"/>
                <a:ext cx="7692299" cy="536172"/>
              </a:xfrm>
              <a:prstGeom prst="rect">
                <a:avLst/>
              </a:prstGeom>
              <a:blipFill>
                <a:blip r:embed="rId3"/>
                <a:stretch>
                  <a:fillRect l="-2458" r="-476" b="-298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00" name="yt_shape_10100"/>
              <p:cNvSpPr txBox="1"/>
              <p:nvPr/>
            </p:nvSpPr>
            <p:spPr>
              <a:xfrm>
                <a:off x="540000" y="3924704"/>
                <a:ext cx="9249455" cy="8538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满足等式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100" name="yt_shape_10100" descr="{&quot;rangeId&quot;:2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4704"/>
                <a:ext cx="9249455" cy="853823"/>
              </a:xfrm>
              <a:prstGeom prst="rect">
                <a:avLst/>
              </a:prstGeom>
              <a:blipFill>
                <a:blip r:embed="rId4"/>
                <a:stretch>
                  <a:fillRect l="-2044" r="-198" b="-10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02" name="yt_image_10102">
            <a:extLst>
              <a:ext uri="">
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8160" y="5055499"/>
            <a:ext cx="9000000" cy="30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7336479">
            <a:extLst>
              <a:ext uri="{FF2B5EF4-FFF2-40B4-BE49-F238E27FC236}">
                <a16:creationId xmlns:a16="http://schemas.microsoft.com/office/drawing/2014/main" id="{DC019207-4AEF-956F-D084-98D32C969905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74" y="789398"/>
            <a:ext cx="9000000" cy="61553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80B8B0-055F-B1C6-A1F4-9190F2505738}"/>
              </a:ext>
            </a:extLst>
          </p:cNvPr>
          <p:cNvSpPr txBox="1"/>
          <p:nvPr/>
        </p:nvSpPr>
        <p:spPr>
          <a:xfrm>
            <a:off x="8171589" y="281163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A5236C-BC5B-A8B4-3A0E-6B4EFCB0FCB3}"/>
              </a:ext>
            </a:extLst>
          </p:cNvPr>
          <p:cNvSpPr txBox="1"/>
          <p:nvPr/>
        </p:nvSpPr>
        <p:spPr>
          <a:xfrm>
            <a:off x="7382094" y="3290938"/>
            <a:ext cx="637285" cy="62459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99D9E5-D007-FBAF-5292-AD49352C31C6}"/>
                  </a:ext>
                </a:extLst>
              </p:cNvPr>
              <p:cNvSpPr txBox="1"/>
              <p:nvPr/>
            </p:nvSpPr>
            <p:spPr>
              <a:xfrm>
                <a:off x="8642632" y="3977835"/>
                <a:ext cx="918274" cy="939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99D9E5-D007-FBAF-5292-AD49352C31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2632" y="3977835"/>
                <a:ext cx="918274" cy="939178"/>
              </a:xfrm>
              <a:prstGeom prst="rect">
                <a:avLst/>
              </a:prstGeom>
              <a:blipFill>
                <a:blip r:embed="rId7"/>
                <a:stretch>
                  <a:fillRect l="-10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9D696F1-80AB-480E-19D6-6ABA126A3650}"/>
              </a:ext>
            </a:extLst>
          </p:cNvPr>
          <p:cNvCxnSpPr/>
          <p:nvPr/>
        </p:nvCxnSpPr>
        <p:spPr>
          <a:xfrm>
            <a:off x="8428415" y="4789320"/>
            <a:ext cx="10430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0" name="yt_shape_10010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0b686dbd-36eb-44c2-a734-6649c1f284ba.png&quot;}"/>
            </a:endParaRPr>
          </a:p>
        </p:txBody>
      </p:sp>
      <p:sp>
        <p:nvSpPr>
          <p:cNvPr id="10011" name="yt_shape_10011"/>
          <p:cNvSpPr txBox="1"/>
          <p:nvPr/>
        </p:nvSpPr>
        <p:spPr>
          <a:xfrm>
            <a:off x="540000" y="1670985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二次根式的定义</a:t>
            </a:r>
          </a:p>
        </p:txBody>
      </p:sp>
      <p:sp>
        <p:nvSpPr>
          <p:cNvPr id="10012" name="yt_shape_10012"/>
          <p:cNvSpPr txBox="1"/>
          <p:nvPr/>
        </p:nvSpPr>
        <p:spPr>
          <a:xfrm>
            <a:off x="540000" y="2167857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下列各式中不是二次根式的是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13" name="yt_table_10013" title="H_74.1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8219066"/>
                  </p:ext>
                </p:extLst>
              </p:nvPr>
            </p:nvGraphicFramePr>
            <p:xfrm>
              <a:off x="540000" y="2799524"/>
              <a:ext cx="5741035" cy="941642"/>
            </p:xfrm>
            <a:graphic>
              <a:graphicData uri="http://schemas.openxmlformats.org/drawingml/2006/table">
                <a:tbl>
                  <a:tblPr/>
                  <a:tblGrid>
                    <a:gridCol w="3016377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724658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+2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𝑚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𝑛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0013" name="yt_table_10013" descr="{&quot;rangeId&quot;:5,&quot;type&quot;:&quot;Option&quot;}" title="H_74.1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8219066"/>
                  </p:ext>
                </p:extLst>
              </p:nvPr>
            </p:nvGraphicFramePr>
            <p:xfrm>
              <a:off x="540000" y="2799524"/>
              <a:ext cx="5741035" cy="941642"/>
            </p:xfrm>
            <a:graphic>
              <a:graphicData uri="http://schemas.openxmlformats.org/drawingml/2006/table">
                <a:tbl>
                  <a:tblPr/>
                  <a:tblGrid>
                    <a:gridCol w="3016377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724658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47104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564" r="-90505" b="-1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0491" t="-2564" b="-13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7059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896" r="-90505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0491" t="-103896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14" name="yt_shape_10014"/>
          <p:cNvSpPr txBox="1"/>
          <p:nvPr/>
        </p:nvSpPr>
        <p:spPr>
          <a:xfrm>
            <a:off x="540000" y="3791746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下列式子一定是二次根式的是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15" name="yt_table_10015" title="H_73.3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4281028"/>
                  </p:ext>
                </p:extLst>
              </p:nvPr>
            </p:nvGraphicFramePr>
            <p:xfrm>
              <a:off x="540000" y="4423413"/>
              <a:ext cx="5042853" cy="931990"/>
            </p:xfrm>
            <a:graphic>
              <a:graphicData uri="http://schemas.openxmlformats.org/drawingml/2006/table">
                <a:tbl>
                  <a:tblPr/>
                  <a:tblGrid>
                    <a:gridCol w="3016377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2026476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+1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+3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0015" name="yt_table_10015" descr="{&quot;rangeId&quot;:6,&quot;type&quot;:&quot;Option&quot;}" title="H_73.3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4281028"/>
                  </p:ext>
                </p:extLst>
              </p:nvPr>
            </p:nvGraphicFramePr>
            <p:xfrm>
              <a:off x="540000" y="4423413"/>
              <a:ext cx="5042853" cy="931990"/>
            </p:xfrm>
            <a:graphic>
              <a:graphicData uri="http://schemas.openxmlformats.org/drawingml/2006/table">
                <a:tbl>
                  <a:tblPr/>
                  <a:tblGrid>
                    <a:gridCol w="3016377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2026476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4579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895" r="-67273" b="-142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8649" t="-7895" b="-142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7402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5128" r="-67273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8649" t="-105128" b="-3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336291">
            <a:extLst>
              <a:ext uri="{FF2B5EF4-FFF2-40B4-BE49-F238E27FC236}">
                <a16:creationId xmlns:a16="http://schemas.microsoft.com/office/drawing/2014/main" id="{9FA79EB1-62D2-5C98-E47E-24928BA9B50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336308">
            <a:extLst>
              <a:ext uri="{FF2B5EF4-FFF2-40B4-BE49-F238E27FC236}">
                <a16:creationId xmlns:a16="http://schemas.microsoft.com/office/drawing/2014/main" id="{E613E8CB-2405-8894-93A7-C36366586C48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86CBB1-6E8E-6E61-0DF5-434FDACF115D}"/>
              </a:ext>
            </a:extLst>
          </p:cNvPr>
          <p:cNvSpPr txBox="1"/>
          <p:nvPr/>
        </p:nvSpPr>
        <p:spPr>
          <a:xfrm>
            <a:off x="5326789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7A89D2-26F9-98C6-7A83-C0F735607C4D}"/>
              </a:ext>
            </a:extLst>
          </p:cNvPr>
          <p:cNvSpPr txBox="1"/>
          <p:nvPr/>
        </p:nvSpPr>
        <p:spPr>
          <a:xfrm>
            <a:off x="5326789" y="37449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6" name="yt_shape_10016"/>
          <p:cNvSpPr txBox="1"/>
          <p:nvPr/>
        </p:nvSpPr>
        <p:spPr>
          <a:xfrm>
            <a:off x="540000" y="900000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二次根式有意义的条件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17" name="yt_shape_10017"/>
              <p:cNvSpPr txBox="1"/>
              <p:nvPr/>
            </p:nvSpPr>
            <p:spPr>
              <a:xfrm>
                <a:off x="540000" y="1396872"/>
                <a:ext cx="11059246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衡阳市中考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017" name="yt_shape_10017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11059246" cy="465512"/>
              </a:xfrm>
              <a:prstGeom prst="rect">
                <a:avLst/>
              </a:prstGeom>
              <a:blipFill>
                <a:blip r:embed="rId2"/>
                <a:stretch>
                  <a:fillRect l="-1709" t="-3896" r="-66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19" name="yt_table_1001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696784"/>
              </p:ext>
            </p:extLst>
          </p:nvPr>
        </p:nvGraphicFramePr>
        <p:xfrm>
          <a:off x="540000" y="2065536"/>
          <a:ext cx="4065906" cy="848742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21" name="yt_shape_10021"/>
              <p:cNvSpPr txBox="1"/>
              <p:nvPr/>
            </p:nvSpPr>
            <p:spPr>
              <a:xfrm>
                <a:off x="540000" y="2964878"/>
                <a:ext cx="9685408" cy="6715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常德市中考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要使代数式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021" name="yt_shape_10021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64878"/>
                <a:ext cx="9685408" cy="671530"/>
              </a:xfrm>
              <a:prstGeom prst="rect">
                <a:avLst/>
              </a:prstGeom>
              <a:blipFill>
                <a:blip r:embed="rId3"/>
                <a:stretch>
                  <a:fillRect l="-1952" r="-189" b="-10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23" name="yt_shape_10023"/>
          <p:cNvSpPr txBox="1"/>
          <p:nvPr/>
        </p:nvSpPr>
        <p:spPr>
          <a:xfrm>
            <a:off x="540000" y="3687196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写出下列各式有意义的条件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7336336">
            <a:extLst>
              <a:ext uri="{FF2B5EF4-FFF2-40B4-BE49-F238E27FC236}">
                <a16:creationId xmlns:a16="http://schemas.microsoft.com/office/drawing/2014/main" id="{52617B67-5A92-3557-8F24-97D082DCBC6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926C9C-841D-E804-2391-085F8925A5B3}"/>
              </a:ext>
            </a:extLst>
          </p:cNvPr>
          <p:cNvSpPr txBox="1"/>
          <p:nvPr/>
        </p:nvSpPr>
        <p:spPr>
          <a:xfrm>
            <a:off x="10589478" y="1350066"/>
            <a:ext cx="383285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7EC542-014C-5DDD-7567-1B427B4AA586}"/>
              </a:ext>
            </a:extLst>
          </p:cNvPr>
          <p:cNvSpPr txBox="1"/>
          <p:nvPr/>
        </p:nvSpPr>
        <p:spPr>
          <a:xfrm>
            <a:off x="8916189" y="2918072"/>
            <a:ext cx="1077024" cy="75864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0024">
                <a:extLst>
                  <a:ext uri="{FF2B5EF4-FFF2-40B4-BE49-F238E27FC236}">
                    <a16:creationId xmlns:a16="http://schemas.microsoft.com/office/drawing/2014/main" id="{2727EB31-A757-961E-A690-CCC7949EE6B8}"/>
                  </a:ext>
                </a:extLst>
              </p:cNvPr>
              <p:cNvSpPr txBox="1"/>
              <p:nvPr/>
            </p:nvSpPr>
            <p:spPr>
              <a:xfrm>
                <a:off x="479376" y="4212234"/>
                <a:ext cx="1929824" cy="464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5" name="yt_shape_10024">
                <a:extLst>
                  <a:ext uri="{FF2B5EF4-FFF2-40B4-BE49-F238E27FC236}">
                    <a16:creationId xmlns:a16="http://schemas.microsoft.com/office/drawing/2014/main" id="{2727EB31-A757-961E-A690-CCC7949EE6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212234"/>
                <a:ext cx="1929824" cy="464871"/>
              </a:xfrm>
              <a:prstGeom prst="rect">
                <a:avLst/>
              </a:prstGeom>
              <a:blipFill>
                <a:blip r:embed="rId5"/>
                <a:stretch>
                  <a:fillRect l="-9810" t="-5263" r="-886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026">
                <a:extLst>
                  <a:ext uri="{FF2B5EF4-FFF2-40B4-BE49-F238E27FC236}">
                    <a16:creationId xmlns:a16="http://schemas.microsoft.com/office/drawing/2014/main" id="{4B9D9E5A-7CC3-1D43-8513-E306E964D84F}"/>
                  </a:ext>
                </a:extLst>
              </p:cNvPr>
              <p:cNvSpPr txBox="1"/>
              <p:nvPr/>
            </p:nvSpPr>
            <p:spPr>
              <a:xfrm>
                <a:off x="5963368" y="3958929"/>
                <a:ext cx="1657185" cy="7221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6" name="yt_shape_10026">
                <a:extLst>
                  <a:ext uri="{FF2B5EF4-FFF2-40B4-BE49-F238E27FC236}">
                    <a16:creationId xmlns:a16="http://schemas.microsoft.com/office/drawing/2014/main" id="{4B9D9E5A-7CC3-1D43-8513-E306E964D8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3368" y="3958929"/>
                <a:ext cx="1657185" cy="722121"/>
              </a:xfrm>
              <a:prstGeom prst="rect">
                <a:avLst/>
              </a:prstGeom>
              <a:blipFill>
                <a:blip r:embed="rId6"/>
                <a:stretch>
                  <a:fillRect l="-11029" r="-10294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0029">
            <a:extLst>
              <a:ext uri="{FF2B5EF4-FFF2-40B4-BE49-F238E27FC236}">
                <a16:creationId xmlns:a16="http://schemas.microsoft.com/office/drawing/2014/main" id="{E117CEFD-24FC-C763-82CA-2503E52C786F}"/>
              </a:ext>
            </a:extLst>
          </p:cNvPr>
          <p:cNvSpPr txBox="1"/>
          <p:nvPr/>
        </p:nvSpPr>
        <p:spPr>
          <a:xfrm>
            <a:off x="515003" y="4832276"/>
            <a:ext cx="12134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</a:p>
        </p:txBody>
      </p:sp>
      <p:sp>
        <p:nvSpPr>
          <p:cNvPr id="8" name="yt_shape_10030">
            <a:extLst>
              <a:ext uri="{FF2B5EF4-FFF2-40B4-BE49-F238E27FC236}">
                <a16:creationId xmlns:a16="http://schemas.microsoft.com/office/drawing/2014/main" id="{83C009A7-0208-4256-7B5C-37DD2B2860B5}"/>
              </a:ext>
            </a:extLst>
          </p:cNvPr>
          <p:cNvSpPr txBox="1"/>
          <p:nvPr/>
        </p:nvSpPr>
        <p:spPr>
          <a:xfrm>
            <a:off x="5998995" y="4831918"/>
            <a:ext cx="24269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0031">
                <a:extLst>
                  <a:ext uri="{FF2B5EF4-FFF2-40B4-BE49-F238E27FC236}">
                    <a16:creationId xmlns:a16="http://schemas.microsoft.com/office/drawing/2014/main" id="{2271AA1C-025A-4102-8811-8E530B1724F1}"/>
                  </a:ext>
                </a:extLst>
              </p:cNvPr>
              <p:cNvSpPr txBox="1"/>
              <p:nvPr/>
            </p:nvSpPr>
            <p:spPr>
              <a:xfrm>
                <a:off x="515003" y="5413062"/>
                <a:ext cx="8481233" cy="4756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		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9" name="yt_shape_10031">
                <a:extLst>
                  <a:ext uri="{FF2B5EF4-FFF2-40B4-BE49-F238E27FC236}">
                    <a16:creationId xmlns:a16="http://schemas.microsoft.com/office/drawing/2014/main" id="{2271AA1C-025A-4102-8811-8E530B1724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003" y="5413062"/>
                <a:ext cx="8481233" cy="475643"/>
              </a:xfrm>
              <a:prstGeom prst="rect">
                <a:avLst/>
              </a:prstGeom>
              <a:blipFill>
                <a:blip r:embed="rId7"/>
                <a:stretch>
                  <a:fillRect l="-2155" t="-2564" r="-1221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0033">
            <a:extLst>
              <a:ext uri="{FF2B5EF4-FFF2-40B4-BE49-F238E27FC236}">
                <a16:creationId xmlns:a16="http://schemas.microsoft.com/office/drawing/2014/main" id="{1493A841-F8DD-79F5-5A0B-CEB92B41CCD5}"/>
              </a:ext>
            </a:extLst>
          </p:cNvPr>
          <p:cNvSpPr txBox="1"/>
          <p:nvPr/>
        </p:nvSpPr>
        <p:spPr>
          <a:xfrm>
            <a:off x="515003" y="5939493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全体实数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				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7" grpId="0" build="p"/>
      <p:bldP spid="8" grpId="0" build="p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4" name="yt_shape_10034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二次根式的性质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35" name="yt_shape_10035"/>
              <p:cNvSpPr txBox="1"/>
              <p:nvPr/>
            </p:nvSpPr>
            <p:spPr>
              <a:xfrm>
                <a:off x="540000" y="1396872"/>
                <a:ext cx="4797082" cy="523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(−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035" name="yt_shape_10035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4797082" cy="523285"/>
              </a:xfrm>
              <a:prstGeom prst="rect">
                <a:avLst/>
              </a:prstGeom>
              <a:blipFill>
                <a:blip r:embed="rId2"/>
                <a:stretch>
                  <a:fillRect l="-3939" r="-2795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37" name="yt_table_1003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464183"/>
              </p:ext>
            </p:extLst>
          </p:nvPr>
        </p:nvGraphicFramePr>
        <p:xfrm>
          <a:off x="540000" y="2123309"/>
          <a:ext cx="78098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039" name="yt_shape_10039"/>
          <p:cNvSpPr txBox="1"/>
          <p:nvPr/>
        </p:nvSpPr>
        <p:spPr>
          <a:xfrm>
            <a:off x="540000" y="2598374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40" name="yt_shape_10040"/>
              <p:cNvSpPr txBox="1"/>
              <p:nvPr/>
            </p:nvSpPr>
            <p:spPr>
              <a:xfrm>
                <a:off x="540000" y="3230041"/>
                <a:ext cx="161916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040" name="yt_shape_10040" descr="{&quot;rangeId&quot;:1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30041"/>
                <a:ext cx="1619161" cy="465577"/>
              </a:xfrm>
              <a:prstGeom prst="rect">
                <a:avLst/>
              </a:prstGeom>
              <a:blipFill>
                <a:blip r:embed="rId3"/>
                <a:stretch>
                  <a:fillRect l="-11698" t="-5263" r="-1056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42" name="yt_shape_10042"/>
              <p:cNvSpPr txBox="1"/>
              <p:nvPr/>
            </p:nvSpPr>
            <p:spPr>
              <a:xfrm>
                <a:off x="6033208" y="3230041"/>
                <a:ext cx="2283574" cy="523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(−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042" name="yt_shape_100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3208" y="3230041"/>
                <a:ext cx="2283574" cy="523285"/>
              </a:xfrm>
              <a:prstGeom prst="rect">
                <a:avLst/>
              </a:prstGeom>
              <a:blipFill>
                <a:blip r:embed="rId4"/>
                <a:stretch>
                  <a:fillRect l="-8289" r="-7219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45" name="yt_shape_10045"/>
          <p:cNvSpPr txBox="1"/>
          <p:nvPr/>
        </p:nvSpPr>
        <p:spPr>
          <a:xfrm>
            <a:off x="574683" y="4007172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</a:p>
        </p:txBody>
      </p:sp>
      <p:sp>
        <p:nvSpPr>
          <p:cNvPr id="10046" name="yt_shape_10046"/>
          <p:cNvSpPr txBox="1"/>
          <p:nvPr/>
        </p:nvSpPr>
        <p:spPr>
          <a:xfrm>
            <a:off x="6096000" y="4007172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47" name="yt_shape_10047"/>
              <p:cNvSpPr txBox="1"/>
              <p:nvPr/>
            </p:nvSpPr>
            <p:spPr>
              <a:xfrm>
                <a:off x="574683" y="4486117"/>
                <a:ext cx="8015143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		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47" name="yt_shape_100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683" y="4486117"/>
                <a:ext cx="8015143" cy="920637"/>
              </a:xfrm>
              <a:prstGeom prst="rect">
                <a:avLst/>
              </a:prstGeom>
              <a:blipFill>
                <a:blip r:embed="rId5"/>
                <a:stretch>
                  <a:fillRect l="-2281" r="-1369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49" name="yt_shape_10049"/>
              <p:cNvSpPr txBox="1"/>
              <p:nvPr/>
            </p:nvSpPr>
            <p:spPr>
              <a:xfrm>
                <a:off x="574683" y="5457542"/>
                <a:ext cx="872033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				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</a:p>
            </p:txBody>
          </p:sp>
        </mc:Choice>
        <mc:Fallback xmlns="">
          <p:sp>
            <p:nvSpPr>
              <p:cNvPr id="10049" name="yt_shape_100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683" y="5457542"/>
                <a:ext cx="8720336" cy="638893"/>
              </a:xfrm>
              <a:prstGeom prst="rect">
                <a:avLst/>
              </a:prstGeom>
              <a:blipFill>
                <a:blip r:embed="rId6"/>
                <a:stretch>
                  <a:fillRect l="-209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336377">
            <a:extLst>
              <a:ext uri="{FF2B5EF4-FFF2-40B4-BE49-F238E27FC236}">
                <a16:creationId xmlns:a16="http://schemas.microsoft.com/office/drawing/2014/main" id="{3D8E7D9E-151F-295F-D2BB-C06F63BB172F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2091D3-0584-FEA1-B898-2BC596E25655}"/>
              </a:ext>
            </a:extLst>
          </p:cNvPr>
          <p:cNvSpPr txBox="1"/>
          <p:nvPr/>
        </p:nvSpPr>
        <p:spPr>
          <a:xfrm>
            <a:off x="4387878" y="1350066"/>
            <a:ext cx="383286" cy="6118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45" grpId="0" build="p"/>
      <p:bldP spid="10046" grpId="0" build="p"/>
      <p:bldP spid="10049" grpId="0" build="allAtOnce"/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51" name="yt_shape_10051"/>
              <p:cNvSpPr txBox="1"/>
              <p:nvPr/>
            </p:nvSpPr>
            <p:spPr>
              <a:xfrm>
                <a:off x="540000" y="900000"/>
                <a:ext cx="7448706" cy="478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【易错点】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化简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时忽视底数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的取值范围导致错解</a:t>
                </a:r>
              </a:p>
            </p:txBody>
          </p:sp>
        </mc:Choice>
        <mc:Fallback xmlns="">
          <p:sp>
            <p:nvSpPr>
              <p:cNvPr id="10051" name="yt_shape_10051" descr="{&quot;rangeId&quot;:13,&quot;color&quot;:&quot;R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48706" cy="478657"/>
              </a:xfrm>
              <a:prstGeom prst="rect">
                <a:avLst/>
              </a:prstGeom>
              <a:blipFill>
                <a:blip r:embed="rId2"/>
                <a:stretch>
                  <a:fillRect l="-2539" t="-2564" r="-1556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053">
                <a:extLst>
                  <a:ext uri="{FF2B5EF4-FFF2-40B4-BE49-F238E27FC236}">
                    <a16:creationId xmlns:a16="http://schemas.microsoft.com/office/drawing/2014/main" id="{96336D0D-71BE-7062-DF0B-EE315D5F144C}"/>
                  </a:ext>
                </a:extLst>
              </p:cNvPr>
              <p:cNvSpPr txBox="1"/>
              <p:nvPr/>
            </p:nvSpPr>
            <p:spPr>
              <a:xfrm>
                <a:off x="540000" y="1510669"/>
                <a:ext cx="4370940" cy="478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053">
                <a:extLst>
                  <a:ext uri="{FF2B5EF4-FFF2-40B4-BE49-F238E27FC236}">
                    <a16:creationId xmlns:a16="http://schemas.microsoft.com/office/drawing/2014/main" id="{96336D0D-71BE-7062-DF0B-EE315D5F14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10669"/>
                <a:ext cx="4370940" cy="478657"/>
              </a:xfrm>
              <a:prstGeom prst="rect">
                <a:avLst/>
              </a:prstGeom>
              <a:blipFill>
                <a:blip r:embed="rId3"/>
                <a:stretch>
                  <a:fillRect l="-4324" t="-2564" r="-3208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055">
                <a:extLst>
                  <a:ext uri="{FF2B5EF4-FFF2-40B4-BE49-F238E27FC236}">
                    <a16:creationId xmlns:a16="http://schemas.microsoft.com/office/drawing/2014/main" id="{E7EA65C3-3DD3-205E-67C2-C81ECAB9076B}"/>
                  </a:ext>
                </a:extLst>
              </p:cNvPr>
              <p:cNvSpPr txBox="1"/>
              <p:nvPr/>
            </p:nvSpPr>
            <p:spPr>
              <a:xfrm>
                <a:off x="540000" y="2060848"/>
                <a:ext cx="5232202" cy="14514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＝｜－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｜＝｜－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055">
                <a:extLst>
                  <a:ext uri="{FF2B5EF4-FFF2-40B4-BE49-F238E27FC236}">
                    <a16:creationId xmlns:a16="http://schemas.microsoft.com/office/drawing/2014/main" id="{E7EA65C3-3DD3-205E-67C2-C81ECAB907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0848"/>
                <a:ext cx="5232202" cy="1451488"/>
              </a:xfrm>
              <a:prstGeom prst="rect">
                <a:avLst/>
              </a:prstGeom>
              <a:blipFill>
                <a:blip r:embed="rId4"/>
                <a:stretch>
                  <a:fillRect l="-3613" t="-3361" r="-2564" b="-1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7" name="yt_shape_10057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c867ac7-39a2-4b4a-8970-05f667e53585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58" name="yt_shape_10058"/>
              <p:cNvSpPr txBox="1"/>
              <p:nvPr/>
            </p:nvSpPr>
            <p:spPr>
              <a:xfrm>
                <a:off x="540119" y="1652711"/>
                <a:ext cx="11111999" cy="9553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攀枝花市中考改编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在数轴上的位置如图所示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058" name="yt_shape_10058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955326"/>
              </a:xfrm>
              <a:prstGeom prst="rect">
                <a:avLst/>
              </a:prstGeom>
              <a:blipFill>
                <a:blip r:embed="rId2"/>
                <a:stretch>
                  <a:fillRect l="-1701" t="-5096" r="-439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63" name="yt_table_10063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153632"/>
              </p:ext>
            </p:extLst>
          </p:nvPr>
        </p:nvGraphicFramePr>
        <p:xfrm>
          <a:off x="540000" y="2658825"/>
          <a:ext cx="3743643" cy="848742"/>
        </p:xfrm>
        <a:graphic>
          <a:graphicData uri="http://schemas.openxmlformats.org/drawingml/2006/table">
            <a:tbl>
              <a:tblPr/>
              <a:tblGrid>
                <a:gridCol w="2481580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10060" name="yt_shape_10060_skip" title="H_62.71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505994" y="2658825"/>
            <a:ext cx="3144182" cy="796464"/>
            <a:chOff x="0" y="0"/>
            <a:chExt cx="3144182" cy="796464"/>
          </a:xfrm>
        </p:grpSpPr>
        <p:pic>
          <p:nvPicPr>
            <p:cNvPr id="2" name="yt_image_10060">
              <a:extLst>
                <a:ext uri="">
  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144182" cy="4004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62" name="yt_shape_10062"/>
            <p:cNvSpPr txBox="1"/>
            <p:nvPr/>
          </p:nvSpPr>
          <p:spPr>
            <a:xfrm>
              <a:off x="1038810" y="4364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336411">
            <a:extLst>
              <a:ext uri="{FF2B5EF4-FFF2-40B4-BE49-F238E27FC236}">
                <a16:creationId xmlns:a16="http://schemas.microsoft.com/office/drawing/2014/main" id="{0245B1AC-1BA9-841D-8127-9B9BDDA397C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7BEC09E-74DE-0F13-08A1-43639C5BB954}"/>
              </a:ext>
            </a:extLst>
          </p:cNvPr>
          <p:cNvSpPr txBox="1"/>
          <p:nvPr/>
        </p:nvSpPr>
        <p:spPr>
          <a:xfrm>
            <a:off x="8953329" y="2081393"/>
            <a:ext cx="400748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0065">
                <a:extLst>
                  <a:ext uri="{FF2B5EF4-FFF2-40B4-BE49-F238E27FC236}">
                    <a16:creationId xmlns:a16="http://schemas.microsoft.com/office/drawing/2014/main" id="{F4C5B5AD-4A21-1344-4FC7-03431782CDD7}"/>
                  </a:ext>
                </a:extLst>
              </p:cNvPr>
              <p:cNvSpPr txBox="1"/>
              <p:nvPr/>
            </p:nvSpPr>
            <p:spPr>
              <a:xfrm>
                <a:off x="540000" y="3568494"/>
                <a:ext cx="11111999" cy="11566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南阳实验中学月考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如果代数式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𝑚𝑛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那么在直角坐标系中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位于第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象限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5" name="yt_shape_10065">
                <a:extLst>
                  <a:ext uri="{FF2B5EF4-FFF2-40B4-BE49-F238E27FC236}">
                    <a16:creationId xmlns:a16="http://schemas.microsoft.com/office/drawing/2014/main" id="{F4C5B5AD-4A21-1344-4FC7-03431782CD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68494"/>
                <a:ext cx="11111999" cy="1156663"/>
              </a:xfrm>
              <a:prstGeom prst="rect">
                <a:avLst/>
              </a:prstGeom>
              <a:blipFill>
                <a:blip r:embed="rId5"/>
                <a:stretch>
                  <a:fillRect l="-1701" b="-15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805683D-4F8C-8168-31EB-0CCDED843FCE}"/>
              </a:ext>
            </a:extLst>
          </p:cNvPr>
          <p:cNvSpPr txBox="1"/>
          <p:nvPr/>
        </p:nvSpPr>
        <p:spPr>
          <a:xfrm>
            <a:off x="3447189" y="42427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5" name="yt_shape_10065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068">
                <a:extLst>
                  <a:ext uri="{FF2B5EF4-FFF2-40B4-BE49-F238E27FC236}">
                    <a16:creationId xmlns:a16="http://schemas.microsoft.com/office/drawing/2014/main" id="{5C09FD70-4F20-7E14-0F23-3AED1F283078}"/>
                  </a:ext>
                </a:extLst>
              </p:cNvPr>
              <p:cNvSpPr txBox="1"/>
              <p:nvPr/>
            </p:nvSpPr>
            <p:spPr>
              <a:xfrm>
                <a:off x="512811" y="1484784"/>
                <a:ext cx="6363537" cy="523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(−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3" name="yt_shape_10068">
                <a:extLst>
                  <a:ext uri="{FF2B5EF4-FFF2-40B4-BE49-F238E27FC236}">
                    <a16:creationId xmlns:a16="http://schemas.microsoft.com/office/drawing/2014/main" id="{5C09FD70-4F20-7E14-0F23-3AED1F2830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811" y="1484784"/>
                <a:ext cx="6363537" cy="523285"/>
              </a:xfrm>
              <a:prstGeom prst="rect">
                <a:avLst/>
              </a:prstGeom>
              <a:blipFill>
                <a:blip r:embed="rId2"/>
                <a:stretch>
                  <a:fillRect l="-2874" r="-2011" b="-3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0070">
            <a:extLst>
              <a:ext uri="{FF2B5EF4-FFF2-40B4-BE49-F238E27FC236}">
                <a16:creationId xmlns:a16="http://schemas.microsoft.com/office/drawing/2014/main" id="{22D463C3-3B64-01C5-4D51-46D793F87EE3}"/>
              </a:ext>
            </a:extLst>
          </p:cNvPr>
          <p:cNvSpPr txBox="1"/>
          <p:nvPr/>
        </p:nvSpPr>
        <p:spPr>
          <a:xfrm>
            <a:off x="512811" y="2058857"/>
            <a:ext cx="323165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0071">
                <a:extLst>
                  <a:ext uri="{FF2B5EF4-FFF2-40B4-BE49-F238E27FC236}">
                    <a16:creationId xmlns:a16="http://schemas.microsoft.com/office/drawing/2014/main" id="{5AA4CEB4-9EA1-B9F5-AC76-DE7360A69895}"/>
                  </a:ext>
                </a:extLst>
              </p:cNvPr>
              <p:cNvSpPr txBox="1"/>
              <p:nvPr/>
            </p:nvSpPr>
            <p:spPr>
              <a:xfrm>
                <a:off x="512811" y="3018292"/>
                <a:ext cx="6483763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0071">
                <a:extLst>
                  <a:ext uri="{FF2B5EF4-FFF2-40B4-BE49-F238E27FC236}">
                    <a16:creationId xmlns:a16="http://schemas.microsoft.com/office/drawing/2014/main" id="{5AA4CEB4-9EA1-B9F5-AC76-DE7360A698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811" y="3018292"/>
                <a:ext cx="6483763" cy="920637"/>
              </a:xfrm>
              <a:prstGeom prst="rect">
                <a:avLst/>
              </a:prstGeom>
              <a:blipFill>
                <a:blip r:embed="rId3"/>
                <a:stretch>
                  <a:fillRect l="-2820" r="-1880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073">
                <a:extLst>
                  <a:ext uri="{FF2B5EF4-FFF2-40B4-BE49-F238E27FC236}">
                    <a16:creationId xmlns:a16="http://schemas.microsoft.com/office/drawing/2014/main" id="{38EBEC8D-2CE0-3C24-FC05-038F7448A481}"/>
                  </a:ext>
                </a:extLst>
              </p:cNvPr>
              <p:cNvSpPr txBox="1"/>
              <p:nvPr/>
            </p:nvSpPr>
            <p:spPr>
              <a:xfrm>
                <a:off x="512811" y="3989717"/>
                <a:ext cx="4325030" cy="18389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6" name="yt_shape_10073">
                <a:extLst>
                  <a:ext uri="{FF2B5EF4-FFF2-40B4-BE49-F238E27FC236}">
                    <a16:creationId xmlns:a16="http://schemas.microsoft.com/office/drawing/2014/main" id="{38EBEC8D-2CE0-3C24-FC05-038F7448A4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811" y="3989717"/>
                <a:ext cx="4325030" cy="1838965"/>
              </a:xfrm>
              <a:prstGeom prst="rect">
                <a:avLst/>
              </a:prstGeom>
              <a:blipFill>
                <a:blip r:embed="rId4"/>
                <a:stretch>
                  <a:fillRect l="-4225" r="-3239" b="-82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75" name="yt_shape_10075"/>
              <p:cNvSpPr txBox="1"/>
              <p:nvPr/>
            </p:nvSpPr>
            <p:spPr>
              <a:xfrm>
                <a:off x="540000" y="900000"/>
                <a:ext cx="10420801" cy="7341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为实数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75" name="yt_shape_10075" descr="{&quot;rangeId&quot;:18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420801" cy="734175"/>
              </a:xfrm>
              <a:prstGeom prst="rect">
                <a:avLst/>
              </a:prstGeom>
              <a:blipFill>
                <a:blip r:embed="rId2"/>
                <a:stretch>
                  <a:fillRect l="-1814" r="-81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77" name="yt_shape_10077"/>
              <p:cNvSpPr txBox="1"/>
              <p:nvPr/>
            </p:nvSpPr>
            <p:spPr>
              <a:xfrm>
                <a:off x="540000" y="1684963"/>
                <a:ext cx="5033557" cy="1389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77" name="yt_shape_10077" descr="{&quot;rangeId&quot;:18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84963"/>
                <a:ext cx="5033557" cy="1389355"/>
              </a:xfrm>
              <a:prstGeom prst="rect">
                <a:avLst/>
              </a:prstGeom>
              <a:blipFill>
                <a:blip r:embed="rId3"/>
                <a:stretch>
                  <a:fillRect l="-3758" r="-2667" b="-3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7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9" name="yt_shape_10079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bbdd16d-5f3d-45a8-b6ac-af586eb329eb.png&quot;}"/>
            </a:endParaRPr>
          </a:p>
        </p:txBody>
      </p:sp>
      <p:sp>
        <p:nvSpPr>
          <p:cNvPr id="10080" name="yt_shape_10080"/>
          <p:cNvSpPr txBox="1"/>
          <p:nvPr/>
        </p:nvSpPr>
        <p:spPr>
          <a:xfrm>
            <a:off x="540000" y="1661816"/>
            <a:ext cx="85664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乙两位同学做一道相同的题目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81" name="yt_shape_10081"/>
              <p:cNvSpPr txBox="1"/>
              <p:nvPr/>
            </p:nvSpPr>
            <p:spPr>
              <a:xfrm>
                <a:off x="540000" y="2141119"/>
                <a:ext cx="5317674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081" name="yt_shape_10081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41119"/>
                <a:ext cx="5317674" cy="920637"/>
              </a:xfrm>
              <a:prstGeom prst="rect">
                <a:avLst/>
              </a:prstGeom>
              <a:blipFill>
                <a:blip r:embed="rId2"/>
                <a:stretch>
                  <a:fillRect l="-3555" r="-2523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83" name="yt_shape_10083"/>
          <p:cNvSpPr txBox="1"/>
          <p:nvPr/>
        </p:nvSpPr>
        <p:spPr>
          <a:xfrm>
            <a:off x="540000" y="3112544"/>
            <a:ext cx="246221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甲同学的解法是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84" name="yt_shape_10084"/>
              <p:cNvSpPr txBox="1"/>
              <p:nvPr/>
            </p:nvSpPr>
            <p:spPr>
              <a:xfrm>
                <a:off x="540000" y="3575368"/>
                <a:ext cx="7156959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084" name="yt_shape_10084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75368"/>
                <a:ext cx="7156959" cy="920637"/>
              </a:xfrm>
              <a:prstGeom prst="rect">
                <a:avLst/>
              </a:prstGeom>
              <a:blipFill>
                <a:blip r:embed="rId3"/>
                <a:stretch>
                  <a:fillRect l="-2641" r="-1618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86" name="yt_shape_10086"/>
          <p:cNvSpPr txBox="1"/>
          <p:nvPr/>
        </p:nvSpPr>
        <p:spPr>
          <a:xfrm>
            <a:off x="540000" y="4546793"/>
            <a:ext cx="246221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乙同学的解法是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87" name="yt_shape_10087"/>
              <p:cNvSpPr txBox="1"/>
              <p:nvPr/>
            </p:nvSpPr>
            <p:spPr>
              <a:xfrm>
                <a:off x="540000" y="5009617"/>
                <a:ext cx="5518562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087" name="yt_shape_10087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09617"/>
                <a:ext cx="5518562" cy="920637"/>
              </a:xfrm>
              <a:prstGeom prst="rect">
                <a:avLst/>
              </a:prstGeom>
              <a:blipFill>
                <a:blip r:embed="rId4"/>
                <a:stretch>
                  <a:fillRect l="-3425" r="-2431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336449">
            <a:extLst>
              <a:ext uri="{FF2B5EF4-FFF2-40B4-BE49-F238E27FC236}">
                <a16:creationId xmlns:a16="http://schemas.microsoft.com/office/drawing/2014/main" id="{2E0F1FE5-B85E-8011-2703-091C6A3C104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1008</Words>
  <Application>Microsoft Office PowerPoint</Application>
  <PresentationFormat>宽屏</PresentationFormat>
  <Paragraphs>107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44</cp:revision>
  <dcterms:created xsi:type="dcterms:W3CDTF">2023-05-05T05:33:04Z</dcterms:created>
  <dcterms:modified xsi:type="dcterms:W3CDTF">2023-05-13T10:25:47Z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