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69" r:id="rId7"/>
    <p:sldId id="370" r:id="rId8"/>
    <p:sldId id="373" r:id="rId9"/>
    <p:sldId id="371" r:id="rId10"/>
    <p:sldId id="374" r:id="rId11"/>
    <p:sldId id="372" r:id="rId12"/>
    <p:sldId id="37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13" name="yt_shape_11013"/>
              <p:cNvSpPr txBox="1"/>
              <p:nvPr/>
            </p:nvSpPr>
            <p:spPr>
              <a:xfrm>
                <a:off x="335361" y="836712"/>
                <a:ext cx="11334532" cy="546841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教材母题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页复习题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方程有两个不相等的实数根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  <a:p>
                <a:pPr algn="l" eaLnBrk="1" fontAlgn="b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[−(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]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  <a:p>
                <a:pPr algn="l" eaLnBrk="1" fontAlgn="b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分两种情况考虑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方程必有一个实数根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10000"/>
                  </a:lnSpc>
                </a:pP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013" name="yt_shape_11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1" y="836712"/>
                <a:ext cx="11334532" cy="5468411"/>
              </a:xfrm>
              <a:prstGeom prst="rect">
                <a:avLst/>
              </a:prstGeom>
              <a:blipFill>
                <a:blip r:embed="rId2"/>
                <a:stretch>
                  <a:fillRect l="-967" t="-1780" r="-64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F2E908-6F07-B4C0-82DC-84E942370010}"/>
                  </a:ext>
                </a:extLst>
              </p:cNvPr>
              <p:cNvSpPr txBox="1"/>
              <p:nvPr/>
            </p:nvSpPr>
            <p:spPr>
              <a:xfrm>
                <a:off x="522107" y="1753468"/>
                <a:ext cx="807510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[−(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]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F2E908-6F07-B4C0-82DC-84E942370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7" y="1753468"/>
                <a:ext cx="8075104" cy="1154189"/>
              </a:xfrm>
              <a:prstGeom prst="rect">
                <a:avLst/>
              </a:prstGeom>
              <a:blipFill>
                <a:blip r:embed="rId3"/>
                <a:stretch>
                  <a:fillRect l="-1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AF19CF-B644-FCA7-F6ED-2E3F69ABD73D}"/>
                  </a:ext>
                </a:extLst>
              </p:cNvPr>
              <p:cNvSpPr txBox="1"/>
              <p:nvPr/>
            </p:nvSpPr>
            <p:spPr>
              <a:xfrm>
                <a:off x="522107" y="2747961"/>
                <a:ext cx="2731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AF19CF-B644-FCA7-F6ED-2E3F69ABD7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7" y="2747961"/>
                <a:ext cx="2731136" cy="765061"/>
              </a:xfrm>
              <a:prstGeom prst="rect">
                <a:avLst/>
              </a:prstGeom>
              <a:blipFill>
                <a:blip r:embed="rId4"/>
                <a:stretch>
                  <a:fillRect l="-3571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6521C74-36F7-9935-746B-99C6F311BBF1}"/>
              </a:ext>
            </a:extLst>
          </p:cNvPr>
          <p:cNvSpPr txBox="1"/>
          <p:nvPr/>
        </p:nvSpPr>
        <p:spPr>
          <a:xfrm>
            <a:off x="522107" y="3893116"/>
            <a:ext cx="10898822" cy="10417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分两种情况考虑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  <a:endParaRPr kumimoji="0" lang="en-US" altLang="zh-CN" sz="2400" b="0" i="0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宋体" pitchFamily="24"/>
            </a:endParaRPr>
          </a:p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原方程为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方程必有一个实数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根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D2B66F-A325-056F-E50A-84D3B792DB43}"/>
                  </a:ext>
                </a:extLst>
              </p:cNvPr>
              <p:cNvSpPr txBox="1"/>
              <p:nvPr/>
            </p:nvSpPr>
            <p:spPr>
              <a:xfrm>
                <a:off x="522107" y="4844093"/>
                <a:ext cx="4586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D2B66F-A325-056F-E50A-84D3B792D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7" y="4844093"/>
                <a:ext cx="4586986" cy="765061"/>
              </a:xfrm>
              <a:prstGeom prst="rect">
                <a:avLst/>
              </a:prstGeom>
              <a:blipFill>
                <a:blip r:embed="rId5"/>
                <a:stretch>
                  <a:fillRect l="-2128" r="-1995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1F9B95B-ACC5-5595-9009-01C5FA809C20}"/>
                  </a:ext>
                </a:extLst>
              </p:cNvPr>
              <p:cNvSpPr txBox="1"/>
              <p:nvPr/>
            </p:nvSpPr>
            <p:spPr>
              <a:xfrm>
                <a:off x="522107" y="5515542"/>
                <a:ext cx="2510536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1F9B95B-ACC5-5595-9009-01C5FA809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7" y="5515542"/>
                <a:ext cx="2510536" cy="674320"/>
              </a:xfrm>
              <a:prstGeom prst="rect">
                <a:avLst/>
              </a:prstGeom>
              <a:blipFill>
                <a:blip r:embed="rId6"/>
                <a:stretch>
                  <a:fillRect l="-3893" r="-3893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000" y="900000"/>
            <a:ext cx="8223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试求这个一元二次方程的根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3" name="yt_shape_11053"/>
          <p:cNvSpPr txBox="1"/>
          <p:nvPr/>
        </p:nvSpPr>
        <p:spPr>
          <a:xfrm>
            <a:off x="540000" y="1379303"/>
            <a:ext cx="468397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4" name="yt_shape_11054"/>
          <p:cNvSpPr txBox="1"/>
          <p:nvPr/>
        </p:nvSpPr>
        <p:spPr>
          <a:xfrm>
            <a:off x="540000" y="900000"/>
            <a:ext cx="10409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1379303"/>
            <a:ext cx="78306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方程都有两个不相等的实数根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6" name="yt_shape_11056"/>
          <p:cNvSpPr txBox="1"/>
          <p:nvPr/>
        </p:nvSpPr>
        <p:spPr>
          <a:xfrm>
            <a:off x="540000" y="1858606"/>
            <a:ext cx="787395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方程都有两个不相等的实数根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57" name="yt_shape_11057"/>
              <p:cNvSpPr txBox="1"/>
              <p:nvPr/>
            </p:nvSpPr>
            <p:spPr>
              <a:xfrm>
                <a:off x="540000" y="900000"/>
                <a:ext cx="10236457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如果方程的两个实数根为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所有可能的值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57" name="yt_shape_11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36457" cy="699422"/>
              </a:xfrm>
              <a:prstGeom prst="rect">
                <a:avLst/>
              </a:prstGeom>
              <a:blipFill>
                <a:blip r:embed="rId2"/>
                <a:stretch>
                  <a:fillRect l="-1846" r="-834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59" name="yt_shape_11059"/>
              <p:cNvSpPr txBox="1"/>
              <p:nvPr/>
            </p:nvSpPr>
            <p:spPr>
              <a:xfrm>
                <a:off x="540000" y="1650210"/>
                <a:ext cx="9741449" cy="4889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的约数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的约数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的所有可能的值为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59" name="yt_shape_11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0210"/>
                <a:ext cx="9741449" cy="4889865"/>
              </a:xfrm>
              <a:prstGeom prst="rect">
                <a:avLst/>
              </a:prstGeom>
              <a:blipFill>
                <a:blip r:embed="rId3"/>
                <a:stretch>
                  <a:fillRect l="-1940" t="-1122" r="-876" b="-2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5" name="yt_shape_110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16" name="yt_table_1101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145577"/>
              </p:ext>
            </p:extLst>
          </p:nvPr>
        </p:nvGraphicFramePr>
        <p:xfrm>
          <a:off x="540000" y="2011799"/>
          <a:ext cx="4507230" cy="848742"/>
        </p:xfrm>
        <a:graphic>
          <a:graphicData uri="http://schemas.openxmlformats.org/drawingml/2006/table">
            <a:tbl>
              <a:tblPr/>
              <a:tblGrid>
                <a:gridCol w="2567305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DC1FEA-CCBE-9AC0-EED4-A18722FD11D9}"/>
              </a:ext>
            </a:extLst>
          </p:cNvPr>
          <p:cNvSpPr txBox="1"/>
          <p:nvPr/>
        </p:nvSpPr>
        <p:spPr>
          <a:xfrm>
            <a:off x="310917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018">
            <a:extLst>
              <a:ext uri="{FF2B5EF4-FFF2-40B4-BE49-F238E27FC236}">
                <a16:creationId xmlns:a16="http://schemas.microsoft.com/office/drawing/2014/main" id="{97ACE4AA-3CE1-8CF3-6DB2-4485567166F1}"/>
              </a:ext>
            </a:extLst>
          </p:cNvPr>
          <p:cNvSpPr txBox="1"/>
          <p:nvPr/>
        </p:nvSpPr>
        <p:spPr>
          <a:xfrm>
            <a:off x="540000" y="30888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1019" title="H_100.12">
                <a:extLst>
                  <a:ext uri="{FF2B5EF4-FFF2-40B4-BE49-F238E27FC236}">
                    <a16:creationId xmlns:a16="http://schemas.microsoft.com/office/drawing/2014/main" id="{388CB2C1-84C4-031A-0352-C8383AB03C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1008396"/>
                  </p:ext>
                </p:extLst>
              </p:nvPr>
            </p:nvGraphicFramePr>
            <p:xfrm>
              <a:off x="539881" y="4200612"/>
              <a:ext cx="4745356" cy="1271524"/>
            </p:xfrm>
            <a:graphic>
              <a:graphicData uri="http://schemas.openxmlformats.org/drawingml/2006/table">
                <a:tbl>
                  <a:tblPr/>
                  <a:tblGrid>
                    <a:gridCol w="2838768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1019" title="H_100.12">
                <a:extLst>
                  <a:ext uri="{FF2B5EF4-FFF2-40B4-BE49-F238E27FC236}">
                    <a16:creationId xmlns:a16="http://schemas.microsoft.com/office/drawing/2014/main" id="{388CB2C1-84C4-031A-0352-C8383AB03C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1008396"/>
                  </p:ext>
                </p:extLst>
              </p:nvPr>
            </p:nvGraphicFramePr>
            <p:xfrm>
              <a:off x="539881" y="4200612"/>
              <a:ext cx="4745356" cy="1271524"/>
            </p:xfrm>
            <a:graphic>
              <a:graphicData uri="http://schemas.openxmlformats.org/drawingml/2006/table">
                <a:tbl>
                  <a:tblPr/>
                  <a:tblGrid>
                    <a:gridCol w="2838768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80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201" r="31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6680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201" t="-100962" r="319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F01BC11-C4EB-03DB-E899-A700DB2669FA}"/>
              </a:ext>
            </a:extLst>
          </p:cNvPr>
          <p:cNvSpPr txBox="1"/>
          <p:nvPr/>
        </p:nvSpPr>
        <p:spPr>
          <a:xfrm>
            <a:off x="1973989" y="35174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119" y="900000"/>
            <a:ext cx="11111999" cy="909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NEU-BZ-S92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NEU-BZ-S92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021" name="yt_table_11021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8304446"/>
                  </p:ext>
                </p:extLst>
              </p:nvPr>
            </p:nvGraphicFramePr>
            <p:xfrm>
              <a:off x="540000" y="2012632"/>
              <a:ext cx="6369368" cy="1265428"/>
            </p:xfrm>
            <a:graphic>
              <a:graphicData uri="http://schemas.openxmlformats.org/drawingml/2006/table">
                <a:tbl>
                  <a:tblPr/>
                  <a:tblGrid>
                    <a:gridCol w="3642043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021" name="yt_table_11021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8304446"/>
                  </p:ext>
                </p:extLst>
              </p:nvPr>
            </p:nvGraphicFramePr>
            <p:xfrm>
              <a:off x="540000" y="2012632"/>
              <a:ext cx="6369368" cy="1265428"/>
            </p:xfrm>
            <a:graphic>
              <a:graphicData uri="http://schemas.openxmlformats.org/drawingml/2006/table">
                <a:tbl>
                  <a:tblPr/>
                  <a:tblGrid>
                    <a:gridCol w="3642043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916" b="-1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482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491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482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9EE635-EDFF-4D0A-D801-518B6698E2F9}"/>
              </a:ext>
            </a:extLst>
          </p:cNvPr>
          <p:cNvSpPr txBox="1"/>
          <p:nvPr/>
        </p:nvSpPr>
        <p:spPr>
          <a:xfrm>
            <a:off x="7665296" y="1328682"/>
            <a:ext cx="400748" cy="51880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22" name="yt_shape_11022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变式</a:t>
                </a:r>
                <a:r>
                  <a:rPr lang="en-US" altLang="zh-CN" sz="2400" b="1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有两个相等的实数根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22" name="yt_shape_11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317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24" name="yt_shape_11024"/>
              <p:cNvSpPr txBox="1"/>
              <p:nvPr/>
            </p:nvSpPr>
            <p:spPr>
              <a:xfrm>
                <a:off x="540000" y="2057309"/>
                <a:ext cx="10635925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024" name="yt_shape_11024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7309"/>
                <a:ext cx="10635925" cy="1784527"/>
              </a:xfrm>
              <a:prstGeom prst="rect">
                <a:avLst/>
              </a:prstGeom>
              <a:blipFill>
                <a:blip r:embed="rId3"/>
                <a:stretch>
                  <a:fillRect l="-1778" r="-745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6" name="yt_shape_11026"/>
          <p:cNvSpPr txBox="1"/>
          <p:nvPr/>
        </p:nvSpPr>
        <p:spPr>
          <a:xfrm>
            <a:off x="540000" y="3892624"/>
            <a:ext cx="386323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24" grpId="0" build="allAtOnce"/>
      <p:bldP spid="1102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27" name="yt_shape_11027"/>
              <p:cNvSpPr txBox="1"/>
              <p:nvPr/>
            </p:nvSpPr>
            <p:spPr>
              <a:xfrm>
                <a:off x="540000" y="900000"/>
                <a:ext cx="1062790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变式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天水市逸夫中学月考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27" name="yt_shape_1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27909" cy="638893"/>
              </a:xfrm>
              <a:prstGeom prst="rect">
                <a:avLst/>
              </a:prstGeom>
              <a:blipFill>
                <a:blip r:embed="rId2"/>
                <a:stretch>
                  <a:fillRect l="-1779" r="-74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9" name="yt_shape_11029"/>
          <p:cNvSpPr txBox="1"/>
          <p:nvPr/>
        </p:nvSpPr>
        <p:spPr>
          <a:xfrm>
            <a:off x="540000" y="1589681"/>
            <a:ext cx="83788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此方程总有两个不相等的实数根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30" name="yt_shape_11030"/>
              <p:cNvSpPr txBox="1"/>
              <p:nvPr/>
            </p:nvSpPr>
            <p:spPr>
              <a:xfrm>
                <a:off x="540119" y="2068984"/>
                <a:ext cx="11316521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endParaRPr lang="en-US" altLang="zh-CN" sz="2400" b="0" i="0" u="none" spc="15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无论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取何值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此方程总有两个不相等的实数根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30" name="yt_shape_11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8984"/>
                <a:ext cx="11316521" cy="2066784"/>
              </a:xfrm>
              <a:prstGeom prst="rect">
                <a:avLst/>
              </a:prstGeom>
              <a:blipFill>
                <a:blip r:embed="rId3"/>
                <a:stretch>
                  <a:fillRect l="-1670" t="-236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32" name="yt_shape_11032"/>
          <p:cNvSpPr txBox="1"/>
          <p:nvPr/>
        </p:nvSpPr>
        <p:spPr>
          <a:xfrm>
            <a:off x="540000" y="4186556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求此时方程的两个根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33" name="yt_shape_11033"/>
              <p:cNvSpPr txBox="1"/>
              <p:nvPr/>
            </p:nvSpPr>
            <p:spPr>
              <a:xfrm>
                <a:off x="540000" y="4665859"/>
                <a:ext cx="5044907" cy="1677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由求根公式可知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𝛥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方程的两个根为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33" name="yt_shape_11033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5859"/>
                <a:ext cx="5044907" cy="1677767"/>
              </a:xfrm>
              <a:prstGeom prst="rect">
                <a:avLst/>
              </a:prstGeom>
              <a:blipFill>
                <a:blip r:embed="rId4"/>
                <a:stretch>
                  <a:fillRect l="-3748" t="-2899" r="-2660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0" grpId="0" build="allAtOnce"/>
      <p:bldP spid="1103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5" name="yt_shape_11035"/>
          <p:cNvSpPr txBox="1"/>
          <p:nvPr/>
        </p:nvSpPr>
        <p:spPr>
          <a:xfrm>
            <a:off x="540000" y="900000"/>
            <a:ext cx="9182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36" name="yt_shape_11036"/>
          <p:cNvSpPr txBox="1"/>
          <p:nvPr/>
        </p:nvSpPr>
        <p:spPr>
          <a:xfrm>
            <a:off x="540000" y="137930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37" name="yt_shape_11037"/>
          <p:cNvSpPr txBox="1"/>
          <p:nvPr/>
        </p:nvSpPr>
        <p:spPr>
          <a:xfrm>
            <a:off x="540119" y="1858606"/>
            <a:ext cx="11532545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方程总有两个实数根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38" name="yt_shape_11038"/>
          <p:cNvSpPr txBox="1"/>
          <p:nvPr/>
        </p:nvSpPr>
        <p:spPr>
          <a:xfrm>
            <a:off x="540000" y="2924944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若方程的两个根均为整数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39" name="yt_shape_11039"/>
              <p:cNvSpPr txBox="1"/>
              <p:nvPr/>
            </p:nvSpPr>
            <p:spPr>
              <a:xfrm>
                <a:off x="540000" y="3404247"/>
                <a:ext cx="6224461" cy="111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由求根公式可求得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若方程的两个根均为整数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则正整数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39" name="yt_shape_11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4247"/>
                <a:ext cx="6224461" cy="1110112"/>
              </a:xfrm>
              <a:prstGeom prst="rect">
                <a:avLst/>
              </a:prstGeom>
              <a:blipFill>
                <a:blip r:embed="rId2"/>
                <a:stretch>
                  <a:fillRect l="-3036" r="-1959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7" grpId="0" build="allAtOnce"/>
      <p:bldP spid="1103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1" name="yt_shape_11041"/>
          <p:cNvSpPr txBox="1"/>
          <p:nvPr/>
        </p:nvSpPr>
        <p:spPr>
          <a:xfrm>
            <a:off x="540000" y="900000"/>
            <a:ext cx="76912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42" name="yt_shape_11042"/>
          <p:cNvSpPr txBox="1"/>
          <p:nvPr/>
        </p:nvSpPr>
        <p:spPr>
          <a:xfrm>
            <a:off x="540000" y="1379303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试判断这个方程根的情况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43" name="yt_shape_11043"/>
          <p:cNvSpPr txBox="1"/>
          <p:nvPr/>
        </p:nvSpPr>
        <p:spPr>
          <a:xfrm>
            <a:off x="540000" y="1858606"/>
            <a:ext cx="6625212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总有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原方程总有两个实数根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4" name="yt_shape_1104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使这个方程两个根为连续偶数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及方程的根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5" name="yt_shape_11045"/>
              <p:cNvSpPr txBox="1"/>
              <p:nvPr/>
            </p:nvSpPr>
            <p:spPr>
              <a:xfrm>
                <a:off x="540000" y="1842955"/>
                <a:ext cx="7078861" cy="3149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存在实数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使方程两个根为连续偶数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原方程的根为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存在实数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使原方程两个根为连续偶数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45" name="yt_shape_11045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7078861" cy="3149708"/>
              </a:xfrm>
              <a:prstGeom prst="rect">
                <a:avLst/>
              </a:prstGeom>
              <a:blipFill>
                <a:blip r:embed="rId2"/>
                <a:stretch>
                  <a:fillRect l="-2670" t="-1547" r="-1637" b="-5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7" name="yt_shape_11047"/>
          <p:cNvSpPr txBox="1"/>
          <p:nvPr/>
        </p:nvSpPr>
        <p:spPr>
          <a:xfrm>
            <a:off x="540119" y="900000"/>
            <a:ext cx="7860137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内江天立中学月考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48" name="yt_shape_11048"/>
          <p:cNvSpPr txBox="1"/>
          <p:nvPr/>
        </p:nvSpPr>
        <p:spPr>
          <a:xfrm>
            <a:off x="537419" y="2420888"/>
            <a:ext cx="86674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49" name="yt_shape_11049"/>
          <p:cNvSpPr txBox="1"/>
          <p:nvPr/>
        </p:nvSpPr>
        <p:spPr>
          <a:xfrm>
            <a:off x="537419" y="2900191"/>
            <a:ext cx="591508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代入方程得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50" name="yt_shape_11050"/>
          <p:cNvSpPr txBox="1"/>
          <p:nvPr/>
        </p:nvSpPr>
        <p:spPr>
          <a:xfrm>
            <a:off x="537419" y="4339757"/>
            <a:ext cx="99161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如果方程有两个相等的实数根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51" name="yt_shape_11051"/>
          <p:cNvSpPr txBox="1"/>
          <p:nvPr/>
        </p:nvSpPr>
        <p:spPr>
          <a:xfrm>
            <a:off x="537419" y="4819060"/>
            <a:ext cx="900246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9" grpId="0" build="allAtOnce"/>
      <p:bldP spid="1105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1600</Words>
  <Application>Microsoft Office PowerPoint</Application>
  <PresentationFormat>宽屏</PresentationFormat>
  <Paragraphs>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2023-05-13T13:07:22Z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