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3" r:id="rId4"/>
    <p:sldId id="377" r:id="rId5"/>
    <p:sldId id="379" r:id="rId6"/>
    <p:sldId id="393" r:id="rId7"/>
    <p:sldId id="380" r:id="rId8"/>
    <p:sldId id="382" r:id="rId9"/>
    <p:sldId id="384" r:id="rId10"/>
    <p:sldId id="386" r:id="rId11"/>
    <p:sldId id="387" r:id="rId12"/>
    <p:sldId id="388" r:id="rId13"/>
    <p:sldId id="395" r:id="rId14"/>
    <p:sldId id="396" r:id="rId15"/>
    <p:sldId id="389" r:id="rId16"/>
    <p:sldId id="397" r:id="rId17"/>
    <p:sldId id="391" r:id="rId18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89" name="yt_image_12989" title="H_50.97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1" name="yt_shape_12991"/>
          <p:cNvSpPr txBox="1"/>
          <p:nvPr/>
        </p:nvSpPr>
        <p:spPr>
          <a:xfrm>
            <a:off x="540119" y="1547209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轴对称的点坐标为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轴对称的点坐标为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个单位得到点的坐标为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个单位得到点的坐标为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10"/>
                <a:ea typeface="宋体" pitchFamily="10"/>
                <a:cs typeface="宋体" pitchFamily="10"/>
              </a:rPr>
              <a:t>⁠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如果位似变换是以原点为位似中心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相似比为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那么位似图形对应点的横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坐标的比等于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9BD6202-A420-055F-DD15-F9E35FF818D1}"/>
              </a:ext>
            </a:extLst>
          </p:cNvPr>
          <p:cNvSpPr txBox="1"/>
          <p:nvPr/>
        </p:nvSpPr>
        <p:spPr>
          <a:xfrm>
            <a:off x="5766646" y="1500403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5772B8-A714-57A3-D40D-452A892A4AB6}"/>
              </a:ext>
            </a:extLst>
          </p:cNvPr>
          <p:cNvSpPr txBox="1"/>
          <p:nvPr/>
        </p:nvSpPr>
        <p:spPr>
          <a:xfrm>
            <a:off x="1059708" y="197589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F7A17E-94F5-8AA0-FDEF-06EDE8021B00}"/>
              </a:ext>
            </a:extLst>
          </p:cNvPr>
          <p:cNvSpPr txBox="1"/>
          <p:nvPr/>
        </p:nvSpPr>
        <p:spPr>
          <a:xfrm>
            <a:off x="8290771" y="2451379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EE98F4-49F3-607C-FB61-0644D24F10A7}"/>
              </a:ext>
            </a:extLst>
          </p:cNvPr>
          <p:cNvSpPr txBox="1"/>
          <p:nvPr/>
        </p:nvSpPr>
        <p:spPr>
          <a:xfrm>
            <a:off x="1364508" y="2926867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E62D99-1C24-7F4A-704A-219B22459E7E}"/>
              </a:ext>
            </a:extLst>
          </p:cNvPr>
          <p:cNvSpPr txBox="1"/>
          <p:nvPr/>
        </p:nvSpPr>
        <p:spPr>
          <a:xfrm>
            <a:off x="1364508" y="3402356"/>
            <a:ext cx="1619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0"/>
                <a:ea typeface="宋体" pitchFamily="10"/>
                <a:cs typeface="宋体" pitchFamily="10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8FEC7D-C4ED-5576-E531-C8257118EF63}"/>
              </a:ext>
            </a:extLst>
          </p:cNvPr>
          <p:cNvSpPr txBox="1"/>
          <p:nvPr/>
        </p:nvSpPr>
        <p:spPr>
          <a:xfrm>
            <a:off x="4328371" y="3402356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CBB40C-B7E1-3A83-4CDB-717D320B1B3F}"/>
              </a:ext>
            </a:extLst>
          </p:cNvPr>
          <p:cNvSpPr txBox="1"/>
          <p:nvPr/>
        </p:nvSpPr>
        <p:spPr>
          <a:xfrm>
            <a:off x="5936508" y="4353331"/>
            <a:ext cx="61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25245D6-F55B-63A4-CC80-3D1C4D86990A}"/>
              </a:ext>
            </a:extLst>
          </p:cNvPr>
          <p:cNvSpPr txBox="1"/>
          <p:nvPr/>
        </p:nvSpPr>
        <p:spPr>
          <a:xfrm>
            <a:off x="6985846" y="4353331"/>
            <a:ext cx="924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43" name="yt_shape_13043"/>
              <p:cNvSpPr txBox="1"/>
              <p:nvPr/>
            </p:nvSpPr>
            <p:spPr>
              <a:xfrm>
                <a:off x="540119" y="900000"/>
                <a:ext cx="11111999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BEFG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是以原点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为位似中心的位似图形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且相似比为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BEFG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点坐标为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43" name="yt_shape_13043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89089"/>
              </a:xfrm>
              <a:prstGeom prst="rect">
                <a:avLst/>
              </a:prstGeom>
              <a:blipFill>
                <a:blip r:embed="rId2"/>
                <a:stretch>
                  <a:fillRect l="-1701" t="-3462" r="-439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48" name="yt_shape_13048"/>
          <p:cNvSpPr txBox="1"/>
          <p:nvPr/>
        </p:nvSpPr>
        <p:spPr>
          <a:xfrm>
            <a:off x="540000" y="46037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45" name="yt_shape_13045" title="H_146.5455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1525" y="2692241"/>
            <a:ext cx="1928948" cy="1861128"/>
            <a:chOff x="0" y="0"/>
            <a:chExt cx="1928948" cy="1861128"/>
          </a:xfrm>
        </p:grpSpPr>
        <p:pic>
          <p:nvPicPr>
            <p:cNvPr id="2" name="yt_image_1304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28948" cy="1465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47" name="yt_shape_13047"/>
            <p:cNvSpPr txBox="1"/>
            <p:nvPr/>
          </p:nvSpPr>
          <p:spPr>
            <a:xfrm>
              <a:off x="355010" y="15011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78B50-2630-504A-B174-D9BE3D9F93F8}"/>
              </a:ext>
            </a:extLst>
          </p:cNvPr>
          <p:cNvSpPr txBox="1"/>
          <p:nvPr/>
        </p:nvSpPr>
        <p:spPr>
          <a:xfrm>
            <a:off x="5545983" y="200254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9" name="yt_shape_13049"/>
          <p:cNvSpPr txBox="1"/>
          <p:nvPr/>
        </p:nvSpPr>
        <p:spPr>
          <a:xfrm>
            <a:off x="540119" y="900000"/>
            <a:ext cx="1066844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若菱形绕点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每秒旋转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菱形的对角线交点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053" name="yt_shape_13053"/>
          <p:cNvSpPr txBox="1"/>
          <p:nvPr/>
        </p:nvSpPr>
        <p:spPr>
          <a:xfrm>
            <a:off x="540000" y="468849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50" name="yt_shape_13050" title="H_168.995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7630" y="2491930"/>
            <a:ext cx="1796738" cy="2146248"/>
            <a:chOff x="0" y="0"/>
            <a:chExt cx="1796738" cy="2146248"/>
          </a:xfrm>
        </p:grpSpPr>
        <p:pic>
          <p:nvPicPr>
            <p:cNvPr id="2" name="yt_image_1305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6738" cy="17502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52" name="yt_shape_13052"/>
            <p:cNvSpPr txBox="1"/>
            <p:nvPr/>
          </p:nvSpPr>
          <p:spPr>
            <a:xfrm>
              <a:off x="288905" y="17862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AA85731-1D25-F7B6-0FD5-0494CDCF04A0}"/>
              </a:ext>
            </a:extLst>
          </p:cNvPr>
          <p:cNvSpPr txBox="1"/>
          <p:nvPr/>
        </p:nvSpPr>
        <p:spPr>
          <a:xfrm>
            <a:off x="1055440" y="177652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03FF22-46E7-8D5D-416C-CECC875A7449}"/>
              </a:ext>
            </a:extLst>
          </p:cNvPr>
          <p:cNvSpPr txBox="1"/>
          <p:nvPr/>
        </p:nvSpPr>
        <p:spPr>
          <a:xfrm>
            <a:off x="450108" y="180417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4" name="yt_shape_13054"/>
          <p:cNvSpPr txBox="1"/>
          <p:nvPr/>
        </p:nvSpPr>
        <p:spPr>
          <a:xfrm>
            <a:off x="540000" y="900000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天水市一中月考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个单位长度的小正方形网格中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3055" name="yt_shape_13055"/>
          <p:cNvSpPr txBox="1"/>
          <p:nvPr/>
        </p:nvSpPr>
        <p:spPr>
          <a:xfrm>
            <a:off x="540000" y="1379303"/>
            <a:ext cx="107529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个单位长度后的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3056"/>
          <p:cNvSpPr txBox="1"/>
          <p:nvPr/>
        </p:nvSpPr>
        <p:spPr>
          <a:xfrm>
            <a:off x="540000" y="2010970"/>
            <a:ext cx="40684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13057" name="yt_shape_1305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667398" y="2010970"/>
            <a:ext cx="2984601" cy="3396203"/>
            <a:chOff x="0" y="0"/>
            <a:chExt cx="2984601" cy="3396203"/>
          </a:xfrm>
        </p:grpSpPr>
        <p:pic>
          <p:nvPicPr>
            <p:cNvPr id="3" name="yt_image_13057" descr="{&quot;rangeId&quot;:0,&quot;⚘_5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84601" cy="2931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59" name="yt_shape_13059"/>
            <p:cNvSpPr txBox="1"/>
            <p:nvPr/>
          </p:nvSpPr>
          <p:spPr>
            <a:xfrm>
              <a:off x="894747" y="296768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image_13061">
            <a:extLst>
              <a:ext uri="{FF2B5EF4-FFF2-40B4-BE49-F238E27FC236}">
                <a16:creationId xmlns:a16="http://schemas.microsoft.com/office/drawing/2014/main" id="{F6E2F270-A833-D538-EF7C-8E09C75AA69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9856" y="2093839"/>
            <a:ext cx="2888793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3" name="yt_shape_1306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放大为原来的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请在网格中画出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4" name="yt_shape_13064"/>
          <p:cNvSpPr txBox="1"/>
          <p:nvPr/>
        </p:nvSpPr>
        <p:spPr>
          <a:xfrm>
            <a:off x="540000" y="2011799"/>
            <a:ext cx="40684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13065" name="yt_shape_1306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667398" y="2011799"/>
            <a:ext cx="2984601" cy="3396203"/>
            <a:chOff x="0" y="0"/>
            <a:chExt cx="2984601" cy="3396203"/>
          </a:xfrm>
        </p:grpSpPr>
        <p:pic>
          <p:nvPicPr>
            <p:cNvPr id="5" name="yt_image_13065" descr="{&quot;rangeId&quot;:0,&quot;⚘_5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84601" cy="2931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67" name="yt_shape_13067"/>
            <p:cNvSpPr txBox="1"/>
            <p:nvPr/>
          </p:nvSpPr>
          <p:spPr>
            <a:xfrm>
              <a:off x="894747" y="296768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2" name="yt_image_13061">
            <a:extLst>
              <a:ext uri="{FF2B5EF4-FFF2-40B4-BE49-F238E27FC236}">
                <a16:creationId xmlns:a16="http://schemas.microsoft.com/office/drawing/2014/main" id="{9D467E68-FA67-B66C-F047-C71161962DC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5880" y="2115439"/>
            <a:ext cx="2888793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9" name="yt_shape_13069"/>
          <p:cNvSpPr txBox="1"/>
          <p:nvPr/>
        </p:nvSpPr>
        <p:spPr>
          <a:xfrm>
            <a:off x="540000" y="900000"/>
            <a:ext cx="55912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3070"/>
              <p:cNvSpPr txBox="1"/>
              <p:nvPr/>
            </p:nvSpPr>
            <p:spPr>
              <a:xfrm>
                <a:off x="540000" y="1531667"/>
                <a:ext cx="448295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△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6" name="yt_shape_13070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4482958" cy="638893"/>
              </a:xfrm>
              <a:prstGeom prst="rect">
                <a:avLst/>
              </a:prstGeom>
              <a:blipFill>
                <a:blip r:embed="rId2"/>
                <a:stretch>
                  <a:fillRect l="-4218" r="-312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072" name="yt_shape_1307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667398" y="1531667"/>
            <a:ext cx="2984601" cy="3396203"/>
            <a:chOff x="0" y="0"/>
            <a:chExt cx="2984601" cy="3396203"/>
          </a:xfrm>
        </p:grpSpPr>
        <p:pic>
          <p:nvPicPr>
            <p:cNvPr id="7" name="yt_image_13072" descr="{&quot;rangeId&quot;:0,&quot;⚘_5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984601" cy="2931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74" name="yt_shape_13074"/>
            <p:cNvSpPr txBox="1"/>
            <p:nvPr/>
          </p:nvSpPr>
          <p:spPr>
            <a:xfrm>
              <a:off x="894747" y="296768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2" name="yt_image_13061">
            <a:extLst>
              <a:ext uri="{FF2B5EF4-FFF2-40B4-BE49-F238E27FC236}">
                <a16:creationId xmlns:a16="http://schemas.microsoft.com/office/drawing/2014/main" id="{41AB6BFB-1B7B-2684-4EAA-47F0DF84CF87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9610" y="1579254"/>
            <a:ext cx="2888793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6" name="yt_shape_1307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76e835b-9d48-42a8-8638-4d70b2eb4b19.png&quot;}"/>
            </a:endParaRPr>
          </a:p>
        </p:txBody>
      </p:sp>
      <p:sp>
        <p:nvSpPr>
          <p:cNvPr id="13077" name="yt_shape_13077"/>
          <p:cNvSpPr txBox="1"/>
          <p:nvPr/>
        </p:nvSpPr>
        <p:spPr>
          <a:xfrm>
            <a:off x="540119" y="1611028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如果两个一次函数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那么称这两个一次函数为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轴分别交于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</a:p>
        </p:txBody>
      </p:sp>
      <p:sp>
        <p:nvSpPr>
          <p:cNvPr id="13081" name="yt_shape_13081"/>
          <p:cNvSpPr txBox="1"/>
          <p:nvPr/>
        </p:nvSpPr>
        <p:spPr>
          <a:xfrm>
            <a:off x="540000" y="65706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78" name="yt_shape_13078" title="H_224.7170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544272" y="3409252"/>
            <a:ext cx="2644799" cy="2853907"/>
            <a:chOff x="0" y="0"/>
            <a:chExt cx="2644799" cy="2853907"/>
          </a:xfrm>
        </p:grpSpPr>
        <p:pic>
          <p:nvPicPr>
            <p:cNvPr id="2" name="yt_image_1307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44799" cy="2457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80" name="yt_shape_13080"/>
            <p:cNvSpPr txBox="1"/>
            <p:nvPr/>
          </p:nvSpPr>
          <p:spPr>
            <a:xfrm>
              <a:off x="712935" y="249390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09547">
            <a:extLst>
              <a:ext uri="{FF2B5EF4-FFF2-40B4-BE49-F238E27FC236}">
                <a16:creationId xmlns:a16="http://schemas.microsoft.com/office/drawing/2014/main" id="{1D7BF7F3-BC59-5E2B-AD56-80E31C8FE1B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3" name="yt_shape_13082">
            <a:extLst>
              <a:ext uri="{FF2B5EF4-FFF2-40B4-BE49-F238E27FC236}">
                <a16:creationId xmlns:a16="http://schemas.microsoft.com/office/drawing/2014/main" id="{7C9F8C3A-AF9B-F514-D520-89A7168B6AB3}"/>
              </a:ext>
            </a:extLst>
          </p:cNvPr>
          <p:cNvSpPr txBox="1"/>
          <p:nvPr/>
        </p:nvSpPr>
        <p:spPr>
          <a:xfrm>
            <a:off x="335360" y="3617602"/>
            <a:ext cx="85648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FB2A2A-7A7F-9FF9-F9B9-9C1F85A9F2BB}"/>
              </a:ext>
            </a:extLst>
          </p:cNvPr>
          <p:cNvSpPr txBox="1"/>
          <p:nvPr/>
        </p:nvSpPr>
        <p:spPr>
          <a:xfrm>
            <a:off x="7812961" y="357079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3" name="yt_shape_13083"/>
          <p:cNvSpPr txBox="1"/>
          <p:nvPr/>
        </p:nvSpPr>
        <p:spPr>
          <a:xfrm>
            <a:off x="540000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的图象与两坐标轴围成的三角形和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构成位似图形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位似中心为原点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084" name="yt_shape_13084"/>
          <p:cNvSpPr txBox="1"/>
          <p:nvPr/>
        </p:nvSpPr>
        <p:spPr>
          <a:xfrm>
            <a:off x="539881" y="1940163"/>
            <a:ext cx="94881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根据相似比为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得函数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的图象有两种情况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3085" name="yt_image_130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7233" y="2571830"/>
            <a:ext cx="2197294" cy="221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7" name="yt_shape_13087"/>
          <p:cNvSpPr txBox="1"/>
          <p:nvPr/>
        </p:nvSpPr>
        <p:spPr>
          <a:xfrm>
            <a:off x="539881" y="4833106"/>
            <a:ext cx="101213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不经过第三象限时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这时表达式为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088" name="yt_shape_13088"/>
          <p:cNvSpPr txBox="1"/>
          <p:nvPr/>
        </p:nvSpPr>
        <p:spPr>
          <a:xfrm>
            <a:off x="539881" y="5312409"/>
            <a:ext cx="707886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不经过第一象限时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这时表达式为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0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84" grpId="0" build="allAtOnce"/>
      <p:bldP spid="13087" grpId="0" build="allAtOnce"/>
      <p:bldP spid="1308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9" name="yt_shape_13089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faba2965-44fa-40df-9c9b-3774c26778be.png&quot;}"/>
            </a:endParaRPr>
          </a:p>
        </p:txBody>
      </p:sp>
      <p:graphicFrame>
        <p:nvGraphicFramePr>
          <p:cNvPr id="13090" name="yt_table_13090" title="H_76.77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511013"/>
              </p:ext>
            </p:extLst>
          </p:nvPr>
        </p:nvGraphicFramePr>
        <p:xfrm>
          <a:off x="540000" y="1522498"/>
          <a:ext cx="11111999" cy="97497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以原点为位似中心进行图形变换时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将原坐标同乘以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为相似比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防止漏解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683887609573">
            <a:extLst>
              <a:ext uri="{FF2B5EF4-FFF2-40B4-BE49-F238E27FC236}">
                <a16:creationId xmlns:a16="http://schemas.microsoft.com/office/drawing/2014/main" id="{977560BB-40AF-0C8D-66D8-63900435DFD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4" name="yt_shape_12994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70a0b06-402d-4a9e-99bf-fcf681c3a1dd.png&quot;}"/>
            </a:endParaRPr>
          </a:p>
        </p:txBody>
      </p:sp>
      <p:sp>
        <p:nvSpPr>
          <p:cNvPr id="12995" name="yt_shape_12995"/>
          <p:cNvSpPr txBox="1"/>
          <p:nvPr/>
        </p:nvSpPr>
        <p:spPr>
          <a:xfrm>
            <a:off x="540000" y="1670985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平移变换与坐标</a:t>
            </a:r>
          </a:p>
        </p:txBody>
      </p:sp>
      <p:sp>
        <p:nvSpPr>
          <p:cNvPr id="12996" name="yt_shape_12996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个单位后得到的点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997" name="yt_shape_12997"/>
          <p:cNvSpPr txBox="1"/>
          <p:nvPr/>
        </p:nvSpPr>
        <p:spPr>
          <a:xfrm>
            <a:off x="540119" y="312729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淄博市中考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609378">
            <a:extLst>
              <a:ext uri="{FF2B5EF4-FFF2-40B4-BE49-F238E27FC236}">
                <a16:creationId xmlns:a16="http://schemas.microsoft.com/office/drawing/2014/main" id="{F0F1124B-6A4A-E1A1-B69A-CCA5071AB15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609395">
            <a:extLst>
              <a:ext uri="{FF2B5EF4-FFF2-40B4-BE49-F238E27FC236}">
                <a16:creationId xmlns:a16="http://schemas.microsoft.com/office/drawing/2014/main" id="{90B362FA-1EA3-FCD3-AA13-7BD914390D5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B554A0-A6AE-FD99-9FC4-F854824E78F5}"/>
              </a:ext>
            </a:extLst>
          </p:cNvPr>
          <p:cNvSpPr txBox="1"/>
          <p:nvPr/>
        </p:nvSpPr>
        <p:spPr>
          <a:xfrm>
            <a:off x="5766646" y="2596539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D69DFC-B0E6-5504-2941-04D0F6D980E4}"/>
              </a:ext>
            </a:extLst>
          </p:cNvPr>
          <p:cNvSpPr txBox="1"/>
          <p:nvPr/>
        </p:nvSpPr>
        <p:spPr>
          <a:xfrm>
            <a:off x="1059708" y="403146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6" name="yt_shape_12998" title="H_156.9033">
            <a:extLst>
              <a:ext uri="{FF2B5EF4-FFF2-40B4-BE49-F238E27FC236}">
                <a16:creationId xmlns:a16="http://schemas.microsoft.com/office/drawing/2014/main" id="{9A6EF6CF-4A36-C701-5AE3-160E27B6796A}"/>
              </a:ext>
            </a:extLst>
          </p:cNvPr>
          <p:cNvGrpSpPr/>
          <p:nvPr/>
        </p:nvGrpSpPr>
        <p:grpSpPr>
          <a:xfrm>
            <a:off x="5132256" y="4516070"/>
            <a:ext cx="1927488" cy="1992672"/>
            <a:chOff x="0" y="0"/>
            <a:chExt cx="1927488" cy="1992672"/>
          </a:xfrm>
        </p:grpSpPr>
        <p:pic>
          <p:nvPicPr>
            <p:cNvPr id="7" name="yt_image_12998">
              <a:extLst>
                <a:ext uri="{FF2B5EF4-FFF2-40B4-BE49-F238E27FC236}">
                  <a16:creationId xmlns:a16="http://schemas.microsoft.com/office/drawing/2014/main" id="{45B7DDE3-8BF9-B24C-742C-63F3FC06AE0A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27488" cy="1596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3000">
              <a:extLst>
                <a:ext uri="{FF2B5EF4-FFF2-40B4-BE49-F238E27FC236}">
                  <a16:creationId xmlns:a16="http://schemas.microsoft.com/office/drawing/2014/main" id="{D3E872DB-E078-D5B3-C5CE-F9D47698C660}"/>
                </a:ext>
              </a:extLst>
            </p:cNvPr>
            <p:cNvSpPr txBox="1"/>
            <p:nvPr/>
          </p:nvSpPr>
          <p:spPr>
            <a:xfrm>
              <a:off x="430463" y="16326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2" name="yt_shape_13002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对称变换与坐标</a:t>
            </a:r>
          </a:p>
        </p:txBody>
      </p:sp>
      <p:sp>
        <p:nvSpPr>
          <p:cNvPr id="13003" name="yt_shape_13003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新疆自治区中考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04" name="yt_table_1300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134574"/>
              </p:ext>
            </p:extLst>
          </p:nvPr>
        </p:nvGraphicFramePr>
        <p:xfrm>
          <a:off x="540000" y="2508671"/>
          <a:ext cx="6316980" cy="848742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</a:tbl>
          </a:graphicData>
        </a:graphic>
      </p:graphicFrame>
      <p:sp>
        <p:nvSpPr>
          <p:cNvPr id="13006" name="yt_shape_13006"/>
          <p:cNvSpPr txBox="1"/>
          <p:nvPr/>
        </p:nvSpPr>
        <p:spPr>
          <a:xfrm>
            <a:off x="540119" y="34080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贵港市中考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609426">
            <a:extLst>
              <a:ext uri="{FF2B5EF4-FFF2-40B4-BE49-F238E27FC236}">
                <a16:creationId xmlns:a16="http://schemas.microsoft.com/office/drawing/2014/main" id="{F8A68510-6F22-C6E5-ADC1-1295F48EF64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6075B4-1387-A2E0-66CA-834F344B614A}"/>
              </a:ext>
            </a:extLst>
          </p:cNvPr>
          <p:cNvSpPr txBox="1"/>
          <p:nvPr/>
        </p:nvSpPr>
        <p:spPr>
          <a:xfrm>
            <a:off x="2769446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D41154-B686-B595-7FC2-02EA27C74F44}"/>
              </a:ext>
            </a:extLst>
          </p:cNvPr>
          <p:cNvSpPr txBox="1"/>
          <p:nvPr/>
        </p:nvSpPr>
        <p:spPr>
          <a:xfrm>
            <a:off x="1059708" y="383669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1" name="yt_shape_13011"/>
          <p:cNvSpPr txBox="1"/>
          <p:nvPr/>
        </p:nvSpPr>
        <p:spPr>
          <a:xfrm>
            <a:off x="540000" y="304149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08" name="yt_shape_13008" title="H_164.65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880" y="2534082"/>
            <a:ext cx="2467683" cy="2091168"/>
            <a:chOff x="0" y="0"/>
            <a:chExt cx="2467683" cy="2091168"/>
          </a:xfrm>
        </p:grpSpPr>
        <p:pic>
          <p:nvPicPr>
            <p:cNvPr id="2" name="yt_image_1300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67683" cy="1695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10" name="yt_shape_13010"/>
            <p:cNvSpPr txBox="1"/>
            <p:nvPr/>
          </p:nvSpPr>
          <p:spPr>
            <a:xfrm>
              <a:off x="700560" y="17311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3007">
            <a:extLst>
              <a:ext uri="{FF2B5EF4-FFF2-40B4-BE49-F238E27FC236}">
                <a16:creationId xmlns:a16="http://schemas.microsoft.com/office/drawing/2014/main" id="{5D3C0589-AFAD-FD38-C869-2C29C35B7461}"/>
              </a:ext>
            </a:extLst>
          </p:cNvPr>
          <p:cNvSpPr txBox="1"/>
          <p:nvPr/>
        </p:nvSpPr>
        <p:spPr>
          <a:xfrm>
            <a:off x="407368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的顶点都在正方形网格格点上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轴翻折到第一象限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B5DA0B-E723-6123-8CB5-7D7E43C3CC85}"/>
              </a:ext>
            </a:extLst>
          </p:cNvPr>
          <p:cNvSpPr txBox="1"/>
          <p:nvPr/>
        </p:nvSpPr>
        <p:spPr>
          <a:xfrm>
            <a:off x="7324581" y="1625435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2" name="yt_shape_1301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各顶点的坐标分别为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013" name="yt_shape_13013"/>
          <p:cNvSpPr txBox="1"/>
          <p:nvPr/>
        </p:nvSpPr>
        <p:spPr>
          <a:xfrm>
            <a:off x="540000" y="1859435"/>
            <a:ext cx="78114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在图中作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3014"/>
          <p:cNvSpPr txBox="1"/>
          <p:nvPr/>
        </p:nvSpPr>
        <p:spPr>
          <a:xfrm>
            <a:off x="540000" y="2491102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015" name="yt_shape_130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425996" y="2491102"/>
            <a:ext cx="3226003" cy="3487395"/>
            <a:chOff x="0" y="0"/>
            <a:chExt cx="3226003" cy="3487395"/>
          </a:xfrm>
        </p:grpSpPr>
        <p:pic>
          <p:nvPicPr>
            <p:cNvPr id="3" name="yt_image_13015" descr="{&quot;rangeId&quot;:0,&quot;⚘_2&quot;:1}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26003" cy="3022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17" name="yt_shape_13017"/>
            <p:cNvSpPr txBox="1"/>
            <p:nvPr/>
          </p:nvSpPr>
          <p:spPr>
            <a:xfrm>
              <a:off x="1092392" y="3058880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image_13019">
            <a:extLst>
              <a:ext uri="{FF2B5EF4-FFF2-40B4-BE49-F238E27FC236}">
                <a16:creationId xmlns:a16="http://schemas.microsoft.com/office/drawing/2014/main" id="{E1796100-D2E1-F06A-335D-0847D36E4E0B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0303" y="2491102"/>
            <a:ext cx="3272556" cy="312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1" name="yt_shape_13021"/>
          <p:cNvSpPr txBox="1"/>
          <p:nvPr/>
        </p:nvSpPr>
        <p:spPr>
          <a:xfrm>
            <a:off x="540000" y="900000"/>
            <a:ext cx="41629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3022"/>
          <p:cNvSpPr txBox="1"/>
          <p:nvPr/>
        </p:nvSpPr>
        <p:spPr>
          <a:xfrm>
            <a:off x="540119" y="1531667"/>
            <a:ext cx="7849996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2" name="yt_image_13019">
            <a:extLst>
              <a:ext uri="{FF2B5EF4-FFF2-40B4-BE49-F238E27FC236}">
                <a16:creationId xmlns:a16="http://schemas.microsoft.com/office/drawing/2014/main" id="{0AFDE07A-1613-E529-22B0-D28B41287906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78454" y="1328515"/>
            <a:ext cx="3272556" cy="312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7" name="yt_shape_13027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位似变换与坐标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28" name="yt_shape_13028"/>
              <p:cNvSpPr txBox="1"/>
              <p:nvPr/>
            </p:nvSpPr>
            <p:spPr>
              <a:xfrm>
                <a:off x="540119" y="1396872"/>
                <a:ext cx="11111999" cy="12698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郴州市中考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为相似比作位似变换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028" name="yt_shape_13028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269835"/>
              </a:xfrm>
              <a:prstGeom prst="rect">
                <a:avLst/>
              </a:prstGeom>
              <a:blipFill>
                <a:blip r:embed="rId2"/>
                <a:stretch>
                  <a:fillRect l="-1701" r="-274" b="-10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33" name="yt_shape_13033"/>
          <p:cNvSpPr txBox="1"/>
          <p:nvPr/>
        </p:nvSpPr>
        <p:spPr>
          <a:xfrm>
            <a:off x="540000" y="49809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30" name="yt_shape_13030" title="H_158.17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4458" y="2921732"/>
            <a:ext cx="1703082" cy="2008872"/>
            <a:chOff x="0" y="0"/>
            <a:chExt cx="1703082" cy="2008872"/>
          </a:xfrm>
        </p:grpSpPr>
        <p:pic>
          <p:nvPicPr>
            <p:cNvPr id="2" name="yt_image_1303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3082" cy="1612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32" name="yt_shape_13032"/>
            <p:cNvSpPr txBox="1"/>
            <p:nvPr/>
          </p:nvSpPr>
          <p:spPr>
            <a:xfrm>
              <a:off x="318260" y="16488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09468">
            <a:extLst>
              <a:ext uri="{FF2B5EF4-FFF2-40B4-BE49-F238E27FC236}">
                <a16:creationId xmlns:a16="http://schemas.microsoft.com/office/drawing/2014/main" id="{D7275794-FF48-B0BD-A591-568274A7854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EA0BE2E-13F6-8B03-EFEC-F7C61479C82E}"/>
                  </a:ext>
                </a:extLst>
              </p:cNvPr>
              <p:cNvSpPr txBox="1"/>
              <p:nvPr/>
            </p:nvSpPr>
            <p:spPr>
              <a:xfrm>
                <a:off x="8982921" y="1943995"/>
                <a:ext cx="1070674" cy="6762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0, 'hasSerialNum': 1, 'mathAnswerShape': 1}">
                <a:extLst>
                  <a:ext uri="{FF2B5EF4-FFF2-40B4-BE49-F238E27FC236}">
                    <a16:creationId xmlns:a16="http://schemas.microsoft.com/office/drawing/2014/main" id="{0EA0BE2E-13F6-8B03-EFEC-F7C61479C8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2921" y="1943995"/>
                <a:ext cx="1070674" cy="676288"/>
              </a:xfrm>
              <a:prstGeom prst="rect">
                <a:avLst/>
              </a:prstGeom>
              <a:blipFill>
                <a:blip r:embed="rId5"/>
                <a:stretch>
                  <a:fillRect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4" name="yt_shape_13034"/>
          <p:cNvSpPr txBox="1"/>
          <p:nvPr/>
        </p:nvSpPr>
        <p:spPr>
          <a:xfrm>
            <a:off x="540000" y="900000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位似中漏解致错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035">
                <a:extLst>
                  <a:ext uri="{FF2B5EF4-FFF2-40B4-BE49-F238E27FC236}">
                    <a16:creationId xmlns:a16="http://schemas.microsoft.com/office/drawing/2014/main" id="{37601739-52B4-7C50-127C-B6ACCD076A98}"/>
                  </a:ext>
                </a:extLst>
              </p:cNvPr>
              <p:cNvSpPr txBox="1"/>
              <p:nvPr/>
            </p:nvSpPr>
            <p:spPr>
              <a:xfrm>
                <a:off x="622955" y="1342991"/>
                <a:ext cx="10441597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绥化市中考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的相似比等于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并且是关于原点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的位似图形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则其对应点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3035">
                <a:extLst>
                  <a:ext uri="{FF2B5EF4-FFF2-40B4-BE49-F238E27FC236}">
                    <a16:creationId xmlns:a16="http://schemas.microsoft.com/office/drawing/2014/main" id="{37601739-52B4-7C50-127C-B6ACCD076A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955" y="1342991"/>
                <a:ext cx="10441597" cy="1586653"/>
              </a:xfrm>
              <a:prstGeom prst="rect">
                <a:avLst/>
              </a:prstGeom>
              <a:blipFill>
                <a:blip r:embed="rId2"/>
                <a:stretch>
                  <a:fillRect l="-1751" r="-817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2C2657F-FE78-5689-D351-0BF964B0602C}"/>
              </a:ext>
            </a:extLst>
          </p:cNvPr>
          <p:cNvSpPr txBox="1"/>
          <p:nvPr/>
        </p:nvSpPr>
        <p:spPr>
          <a:xfrm>
            <a:off x="1127448" y="242785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7" name="yt_shape_13037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78873cfc-19b0-4d3d-82d9-bbfa93b3b39e.png&quot;}"/>
            </a:endParaRPr>
          </a:p>
        </p:txBody>
      </p:sp>
      <p:sp>
        <p:nvSpPr>
          <p:cNvPr id="13038" name="yt_shape_13038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042" name="yt_shape_13042"/>
          <p:cNvSpPr txBox="1"/>
          <p:nvPr/>
        </p:nvSpPr>
        <p:spPr>
          <a:xfrm>
            <a:off x="540000" y="46650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39" name="yt_shape_13039" title="H_145.6781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3484" y="2764510"/>
            <a:ext cx="2285031" cy="1850112"/>
            <a:chOff x="0" y="0"/>
            <a:chExt cx="2285031" cy="1850112"/>
          </a:xfrm>
        </p:grpSpPr>
        <p:pic>
          <p:nvPicPr>
            <p:cNvPr id="2" name="yt_image_1303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5031" cy="1454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41" name="yt_shape_13041"/>
            <p:cNvSpPr txBox="1"/>
            <p:nvPr/>
          </p:nvSpPr>
          <p:spPr>
            <a:xfrm>
              <a:off x="609234" y="14901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09498">
            <a:extLst>
              <a:ext uri="{FF2B5EF4-FFF2-40B4-BE49-F238E27FC236}">
                <a16:creationId xmlns:a16="http://schemas.microsoft.com/office/drawing/2014/main" id="{828ADFC9-AA07-3D67-ED02-658D5DFA4F6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8D00CEA-6728-5944-D7C5-8F7D5C137FD7}"/>
              </a:ext>
            </a:extLst>
          </p:cNvPr>
          <p:cNvSpPr txBox="1"/>
          <p:nvPr/>
        </p:nvSpPr>
        <p:spPr>
          <a:xfrm>
            <a:off x="3463183" y="208139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1397</Words>
  <Application>Microsoft Office PowerPoint</Application>
  <PresentationFormat>宽屏</PresentationFormat>
  <Paragraphs>75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42</cp:revision>
  <dcterms:created xsi:type="dcterms:W3CDTF">2023-05-05T05:33:04Z</dcterms:created>
  <dcterms:modified xsi:type="dcterms:W3CDTF">2023-05-13T15:48:42Z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