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3" r:id="rId5"/>
    <p:sldId id="376" r:id="rId6"/>
    <p:sldId id="377" r:id="rId7"/>
    <p:sldId id="379" r:id="rId8"/>
    <p:sldId id="381" r:id="rId9"/>
    <p:sldId id="385" r:id="rId10"/>
    <p:sldId id="388" r:id="rId11"/>
    <p:sldId id="389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58" name="yt_image_14658" title="H_50.97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0" name="yt_shape_14660"/>
          <p:cNvSpPr txBox="1"/>
          <p:nvPr/>
        </p:nvSpPr>
        <p:spPr>
          <a:xfrm>
            <a:off x="540119" y="155679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为了不重不漏地列出事件发生的所有可能的结果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除了用画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树状图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还可以用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列表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当一个事件只经过两步完成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并且可能出现的结果数目较多时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通常采用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列表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法求事件的概率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D1D407-EBE6-C227-0348-6CE36D10B41A}"/>
              </a:ext>
            </a:extLst>
          </p:cNvPr>
          <p:cNvSpPr txBox="1"/>
          <p:nvPr/>
        </p:nvSpPr>
        <p:spPr>
          <a:xfrm>
            <a:off x="8984507" y="150040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树状图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5850BA-2EF0-6C25-1F18-4A92B960D529}"/>
              </a:ext>
            </a:extLst>
          </p:cNvPr>
          <p:cNvSpPr txBox="1"/>
          <p:nvPr/>
        </p:nvSpPr>
        <p:spPr>
          <a:xfrm>
            <a:off x="1669308" y="19758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0D7CC6-312F-5363-3F0B-FA8393BD1732}"/>
              </a:ext>
            </a:extLst>
          </p:cNvPr>
          <p:cNvSpPr txBox="1"/>
          <p:nvPr/>
        </p:nvSpPr>
        <p:spPr>
          <a:xfrm>
            <a:off x="10813307" y="245137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CAFB44-065B-5497-EB14-F8BB49588146}"/>
              </a:ext>
            </a:extLst>
          </p:cNvPr>
          <p:cNvSpPr txBox="1"/>
          <p:nvPr/>
        </p:nvSpPr>
        <p:spPr>
          <a:xfrm>
            <a:off x="450108" y="292686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表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21" name="yt_table_14721" title="H_200.77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835711"/>
              </p:ext>
            </p:extLst>
          </p:nvPr>
        </p:nvGraphicFramePr>
        <p:xfrm>
          <a:off x="540001" y="1916833"/>
          <a:ext cx="8004272" cy="254978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55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3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3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30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51835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转盘</a:t>
                      </a:r>
                    </a:p>
                    <a:p>
                      <a:pPr algn="l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摸球</a:t>
                      </a: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812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812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812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723" name="yt_shape_14723"/>
          <p:cNvSpPr txBox="1"/>
          <p:nvPr/>
        </p:nvSpPr>
        <p:spPr>
          <a:xfrm>
            <a:off x="540119" y="47360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种不同结果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2" name="yt_shape_14715">
            <a:extLst>
              <a:ext uri="{FF2B5EF4-FFF2-40B4-BE49-F238E27FC236}">
                <a16:creationId xmlns:a16="http://schemas.microsoft.com/office/drawing/2014/main" id="{9FB33F75-1A0A-82EB-E106-79779675B90E}"/>
              </a:ext>
            </a:extLst>
          </p:cNvPr>
          <p:cNvSpPr txBox="1"/>
          <p:nvPr/>
        </p:nvSpPr>
        <p:spPr>
          <a:xfrm>
            <a:off x="623392" y="692696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请用列表或画树状图的方法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选其中一种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表示出所有可能出现的结果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4716">
            <a:extLst>
              <a:ext uri="{FF2B5EF4-FFF2-40B4-BE49-F238E27FC236}">
                <a16:creationId xmlns:a16="http://schemas.microsoft.com/office/drawing/2014/main" id="{94B0BAF4-988F-DE04-0B3E-6EC95A095D4F}"/>
              </a:ext>
            </a:extLst>
          </p:cNvPr>
          <p:cNvSpPr txBox="1"/>
          <p:nvPr/>
        </p:nvSpPr>
        <p:spPr>
          <a:xfrm>
            <a:off x="623392" y="1324363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用列表法表示所有可能出现的结果情况如下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pSp>
        <p:nvGrpSpPr>
          <p:cNvPr id="4" name="yt_shape_14717">
            <a:extLst>
              <a:ext uri="{FF2B5EF4-FFF2-40B4-BE49-F238E27FC236}">
                <a16:creationId xmlns:a16="http://schemas.microsoft.com/office/drawing/2014/main" id="{2DCA7C0C-6CA8-16BA-EAC9-494F2141CE24}"/>
              </a:ext>
            </a:extLst>
          </p:cNvPr>
          <p:cNvGrpSpPr/>
          <p:nvPr/>
        </p:nvGrpSpPr>
        <p:grpSpPr>
          <a:xfrm>
            <a:off x="9048328" y="1696997"/>
            <a:ext cx="2379605" cy="1732003"/>
            <a:chOff x="0" y="0"/>
            <a:chExt cx="2379605" cy="1732003"/>
          </a:xfrm>
        </p:grpSpPr>
        <p:pic>
          <p:nvPicPr>
            <p:cNvPr id="5" name="yt_image_14717" descr="{&quot;rangeId&quot;:0,&quot;⚘_2&quot;:1}">
              <a:extLst>
                <a:ext uri="{FF2B5EF4-FFF2-40B4-BE49-F238E27FC236}">
                  <a16:creationId xmlns:a16="http://schemas.microsoft.com/office/drawing/2014/main" id="{E66001C4-007E-35C7-8B43-782570F532E8}"/>
                </a:ext>
                <a:ext uri="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79605" cy="1267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4719">
              <a:extLst>
                <a:ext uri="{FF2B5EF4-FFF2-40B4-BE49-F238E27FC236}">
                  <a16:creationId xmlns:a16="http://schemas.microsoft.com/office/drawing/2014/main" id="{52D43B51-5B76-5659-6D16-145D75269EDE}"/>
                </a:ext>
              </a:extLst>
            </p:cNvPr>
            <p:cNvSpPr txBox="1"/>
            <p:nvPr/>
          </p:nvSpPr>
          <p:spPr>
            <a:xfrm>
              <a:off x="592249" y="130348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23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4" name="yt_shape_1472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若得到的两数字之和是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则小杰胜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若得到的两数字之和是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则小玉胜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此游戏公平吗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725"/>
              <p:cNvSpPr txBox="1"/>
              <p:nvPr/>
            </p:nvSpPr>
            <p:spPr>
              <a:xfrm>
                <a:off x="540119" y="1995319"/>
                <a:ext cx="8364193" cy="20538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此游戏公平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的倍数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的倍数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小杰胜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小玉胜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因此游戏是公平的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7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19"/>
                <a:ext cx="8364193" cy="2053832"/>
              </a:xfrm>
              <a:prstGeom prst="rect">
                <a:avLst/>
              </a:prstGeom>
              <a:blipFill>
                <a:blip r:embed="rId2"/>
                <a:stretch>
                  <a:fillRect l="-2259" t="-2374" b="-80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727" name="yt_shape_1472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1995319"/>
            <a:ext cx="2379605" cy="1732003"/>
            <a:chOff x="0" y="0"/>
            <a:chExt cx="2379605" cy="1732003"/>
          </a:xfrm>
        </p:grpSpPr>
        <p:pic>
          <p:nvPicPr>
            <p:cNvPr id="5" name="yt_image_14727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79605" cy="1267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29" name="yt_shape_14729"/>
            <p:cNvSpPr txBox="1"/>
            <p:nvPr/>
          </p:nvSpPr>
          <p:spPr>
            <a:xfrm>
              <a:off x="592249" y="130348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2" name="yt_shape_1466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42815f7-0fff-4b3a-9201-305990b2e4b7.png&quot;}"/>
            </a:endParaRPr>
          </a:p>
        </p:txBody>
      </p:sp>
      <p:sp>
        <p:nvSpPr>
          <p:cNvPr id="14663" name="yt_shape_14663"/>
          <p:cNvSpPr txBox="1"/>
          <p:nvPr/>
        </p:nvSpPr>
        <p:spPr>
          <a:xfrm>
            <a:off x="540000" y="1670985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用列表或树状图法求概率</a:t>
            </a:r>
          </a:p>
        </p:txBody>
      </p:sp>
      <p:sp>
        <p:nvSpPr>
          <p:cNvPr id="14664" name="yt_shape_14664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如图所示的两个转盘中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指针落在每一个数字区域上的机会都是均等的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那么转动转盘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两个指针同时落在偶数区域上的概率是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68" name="yt_table_14668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1848054"/>
                  </p:ext>
                </p:extLst>
              </p:nvPr>
            </p:nvGraphicFramePr>
            <p:xfrm>
              <a:off x="540000" y="3127292"/>
              <a:ext cx="7666991" cy="636524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70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7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668" name="yt_table_14668_skip" descr="{&quot;rangeId&quot;:4,&quot;type&quot;:&quot;Option&quot;,&quot;drawing&quot;:[&quot;yt_shape_14665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1848054"/>
                  </p:ext>
                </p:extLst>
              </p:nvPr>
            </p:nvGraphicFramePr>
            <p:xfrm>
              <a:off x="540000" y="3127292"/>
              <a:ext cx="7666991" cy="636524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70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7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73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49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9" r="-1469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3196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916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665" name="yt_shape_14665_skip" title="H_132.7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89758" y="2855530"/>
            <a:ext cx="2262123" cy="1685520"/>
            <a:chOff x="0" y="0"/>
            <a:chExt cx="2262123" cy="1685520"/>
          </a:xfrm>
        </p:grpSpPr>
        <p:pic>
          <p:nvPicPr>
            <p:cNvPr id="2" name="yt_image_14665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62123" cy="1289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7" name="yt_shape_14667"/>
            <p:cNvSpPr txBox="1"/>
            <p:nvPr/>
          </p:nvSpPr>
          <p:spPr>
            <a:xfrm>
              <a:off x="597780" y="13255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669" name="yt_shape_14669"/>
          <p:cNvSpPr txBox="1"/>
          <p:nvPr/>
        </p:nvSpPr>
        <p:spPr>
          <a:xfrm>
            <a:off x="540000" y="47009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袋子里有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先抽取一个记住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然后再抽取一个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所抽取的两个球数字之和大于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670" name="yt_table_14670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8284673"/>
                  </p:ext>
                </p:extLst>
              </p:nvPr>
            </p:nvGraphicFramePr>
            <p:xfrm>
              <a:off x="539880" y="5636274"/>
              <a:ext cx="7666991" cy="643065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670" name="yt_table_14670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8284673"/>
                  </p:ext>
                </p:extLst>
              </p:nvPr>
            </p:nvGraphicFramePr>
            <p:xfrm>
              <a:off x="539880" y="5636274"/>
              <a:ext cx="7666991" cy="643065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4932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29" r="-146961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3196" r="-56012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9162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yt_shape_1683887751636">
            <a:extLst>
              <a:ext uri="{FF2B5EF4-FFF2-40B4-BE49-F238E27FC236}">
                <a16:creationId xmlns:a16="http://schemas.microsoft.com/office/drawing/2014/main" id="{EE02E581-0361-F21E-14AC-1F5E76538F5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751653">
            <a:extLst>
              <a:ext uri="{FF2B5EF4-FFF2-40B4-BE49-F238E27FC236}">
                <a16:creationId xmlns:a16="http://schemas.microsoft.com/office/drawing/2014/main" id="{3B1BD23A-EA6F-41A4-FCFD-F6F219EA7F65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22C6CD6-E8BB-60CB-10CF-55A3CB56191D}"/>
              </a:ext>
            </a:extLst>
          </p:cNvPr>
          <p:cNvSpPr txBox="1"/>
          <p:nvPr/>
        </p:nvSpPr>
        <p:spPr>
          <a:xfrm>
            <a:off x="7460507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2A74C9-358B-4F18-B494-E7DAF0A8C26B}"/>
              </a:ext>
            </a:extLst>
          </p:cNvPr>
          <p:cNvSpPr txBox="1"/>
          <p:nvPr/>
        </p:nvSpPr>
        <p:spPr>
          <a:xfrm>
            <a:off x="7003188" y="51296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1" name="yt_shape_146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将一个篮球和一个足球随机放入三个不同的篮子中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则恰有一个篮子为空的概率为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72" name="yt_table_14672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5536255"/>
                  </p:ext>
                </p:extLst>
              </p:nvPr>
            </p:nvGraphicFramePr>
            <p:xfrm>
              <a:off x="540000" y="2011799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7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80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672" name="yt_table_14672" descr="{&quot;rangeId&quot;:6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5536255"/>
                  </p:ext>
                </p:extLst>
              </p:nvPr>
            </p:nvGraphicFramePr>
            <p:xfrm>
              <a:off x="540000" y="2011799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79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80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8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673" name="yt_shape_14673"/>
          <p:cNvSpPr txBox="1"/>
          <p:nvPr/>
        </p:nvSpPr>
        <p:spPr>
          <a:xfrm>
            <a:off x="540119" y="26983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宁夏自治区中考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长度依次是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从中任选三条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能组成三角形的概率是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74" name="yt_table_14674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367317"/>
                  </p:ext>
                </p:extLst>
              </p:nvPr>
            </p:nvGraphicFramePr>
            <p:xfrm>
              <a:off x="540000" y="3810198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674" name="yt_table_14674" descr="{&quot;rangeId&quot;:7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367317"/>
                  </p:ext>
                </p:extLst>
              </p:nvPr>
            </p:nvGraphicFramePr>
            <p:xfrm>
              <a:off x="540000" y="3810198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675" name="yt_shape_14675"/>
              <p:cNvSpPr txBox="1"/>
              <p:nvPr/>
            </p:nvSpPr>
            <p:spPr>
              <a:xfrm>
                <a:off x="540119" y="4497369"/>
                <a:ext cx="11111999" cy="10699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黔东南州中考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某校九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班准备举行一次演讲比赛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丙三人通过抽签方式决定出场顺序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则出场顺序恰好是甲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丙的概率是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675" name="yt_shape_1467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97369"/>
                <a:ext cx="11111999" cy="1069908"/>
              </a:xfrm>
              <a:prstGeom prst="rect">
                <a:avLst/>
              </a:prstGeom>
              <a:blipFill>
                <a:blip r:embed="rId4"/>
                <a:stretch>
                  <a:fillRect l="-1701" t="-6857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E5574D-DC15-85D9-5D3E-77C2657A5555}"/>
              </a:ext>
            </a:extLst>
          </p:cNvPr>
          <p:cNvSpPr txBox="1"/>
          <p:nvPr/>
        </p:nvSpPr>
        <p:spPr>
          <a:xfrm>
            <a:off x="34981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A56B63-9C7D-8100-D3E0-24193E86CA57}"/>
              </a:ext>
            </a:extLst>
          </p:cNvPr>
          <p:cNvSpPr txBox="1"/>
          <p:nvPr/>
        </p:nvSpPr>
        <p:spPr>
          <a:xfrm>
            <a:off x="3802908" y="31270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E3574F-BA9D-4179-9BDD-9B77DCE78223}"/>
                  </a:ext>
                </a:extLst>
              </p:cNvPr>
              <p:cNvSpPr txBox="1"/>
              <p:nvPr/>
            </p:nvSpPr>
            <p:spPr>
              <a:xfrm>
                <a:off x="9289307" y="4845101"/>
                <a:ext cx="613474" cy="677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8, 'hasSerialNum': 1, 'mathAnswerShape': 1}">
                <a:extLst>
                  <a:ext uri="{FF2B5EF4-FFF2-40B4-BE49-F238E27FC236}">
                    <a16:creationId xmlns:a16="http://schemas.microsoft.com/office/drawing/2014/main" id="{70E3574F-BA9D-4179-9BDD-9B77DCE782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9307" y="4845101"/>
                <a:ext cx="613474" cy="6776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7" name="yt_shape_14677"/>
          <p:cNvSpPr txBox="1"/>
          <p:nvPr/>
        </p:nvSpPr>
        <p:spPr>
          <a:xfrm>
            <a:off x="540119" y="900000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海口一中月考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中国结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是我国特有的手工编织工艺品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也是一种传统吉祥装饰物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现有三张正面印有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中国结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图案的不透明卡片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卡片除正面图案不同外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将三张卡片正面向下洗匀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小吉同学从中随机抽取一张卡片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记如图案后正面向下放回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洗匀后再从中随机抽取一张卡片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请用画树状图或列表的方法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求小吉同学抽出的两张卡片中含有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卡片的概率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81" name="yt_shape_14681"/>
          <p:cNvSpPr txBox="1"/>
          <p:nvPr/>
        </p:nvSpPr>
        <p:spPr>
          <a:xfrm>
            <a:off x="540000" y="50681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78" name="yt_shape_14678" title="H_135.26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024955" y="3202140"/>
            <a:ext cx="3564266" cy="1681920"/>
            <a:chOff x="-35743" y="-147047"/>
            <a:chExt cx="3564266" cy="1681920"/>
          </a:xfrm>
        </p:grpSpPr>
        <p:pic>
          <p:nvPicPr>
            <p:cNvPr id="2" name="yt_image_14678">
              <a:extLst>
                <a:ext uri="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35743" y="-147047"/>
              <a:ext cx="3564266" cy="1321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80" name="yt_shape_14680"/>
            <p:cNvSpPr txBox="1"/>
            <p:nvPr/>
          </p:nvSpPr>
          <p:spPr>
            <a:xfrm>
              <a:off x="1195109" y="11748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4682">
            <a:extLst>
              <a:ext uri="{FF2B5EF4-FFF2-40B4-BE49-F238E27FC236}">
                <a16:creationId xmlns:a16="http://schemas.microsoft.com/office/drawing/2014/main" id="{0C982E31-A5CF-96A9-1299-2C8ACDF7D65A}"/>
              </a:ext>
            </a:extLst>
          </p:cNvPr>
          <p:cNvSpPr txBox="1"/>
          <p:nvPr/>
        </p:nvSpPr>
        <p:spPr>
          <a:xfrm>
            <a:off x="539882" y="2746659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根据题意列表如下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4" name="yt_table_14683" title="H_163.62016">
            <a:extLst>
              <a:ext uri="{FF2B5EF4-FFF2-40B4-BE49-F238E27FC236}">
                <a16:creationId xmlns:a16="http://schemas.microsoft.com/office/drawing/2014/main" id="{8F17E9BA-C298-F50A-E4A7-5966B809E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139961"/>
              </p:ext>
            </p:extLst>
          </p:nvPr>
        </p:nvGraphicFramePr>
        <p:xfrm>
          <a:off x="539882" y="3239358"/>
          <a:ext cx="5328592" cy="1828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038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886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26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685">
                <a:extLst>
                  <a:ext uri="{FF2B5EF4-FFF2-40B4-BE49-F238E27FC236}">
                    <a16:creationId xmlns:a16="http://schemas.microsoft.com/office/drawing/2014/main" id="{F7207847-AD0A-4AFE-44F8-A4CA28AC84EB}"/>
                  </a:ext>
                </a:extLst>
              </p:cNvPr>
              <p:cNvSpPr txBox="1"/>
              <p:nvPr/>
            </p:nvSpPr>
            <p:spPr>
              <a:xfrm>
                <a:off x="477222" y="5254959"/>
                <a:ext cx="11111999" cy="12681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种等可能的结果数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其中小吉同学抽出的两张卡片中含有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卡片的有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种情况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所以小吉同学抽出的两张卡片中含有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卡片的概率为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4685">
                <a:extLst>
                  <a:ext uri="{FF2B5EF4-FFF2-40B4-BE49-F238E27FC236}">
                    <a16:creationId xmlns:a16="http://schemas.microsoft.com/office/drawing/2014/main" id="{F7207847-AD0A-4AFE-44F8-A4CA28AC84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222" y="5254959"/>
                <a:ext cx="11111999" cy="1268168"/>
              </a:xfrm>
              <a:prstGeom prst="rect">
                <a:avLst/>
              </a:prstGeom>
              <a:blipFill>
                <a:blip r:embed="rId3"/>
                <a:stretch>
                  <a:fillRect l="-1646" t="-8654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7" name="yt_shape_1468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是一个广为流传的游戏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规则是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乙两人都做出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种手势中的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手势相同不分输赢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乙两人每次都随意并且同时做出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种手势中的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88" name="yt_shape_14688"/>
              <p:cNvSpPr txBox="1"/>
              <p:nvPr/>
            </p:nvSpPr>
            <p:spPr>
              <a:xfrm>
                <a:off x="540000" y="2819698"/>
                <a:ext cx="6362319" cy="589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甲每次做出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石头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手势的概率为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88" name="yt_shape_14688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9698"/>
                <a:ext cx="6362319" cy="589136"/>
              </a:xfrm>
              <a:prstGeom prst="rect">
                <a:avLst/>
              </a:prstGeom>
              <a:blipFill>
                <a:blip r:embed="rId2"/>
                <a:stretch>
                  <a:fillRect l="-2972" r="-767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90" name="yt_shape_14690"/>
          <p:cNvSpPr txBox="1"/>
          <p:nvPr/>
        </p:nvSpPr>
        <p:spPr>
          <a:xfrm>
            <a:off x="540000" y="3511687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用画树状图或列表的方法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求乙不输的概率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91" name="yt_shape_14691"/>
          <p:cNvSpPr txBox="1"/>
          <p:nvPr/>
        </p:nvSpPr>
        <p:spPr>
          <a:xfrm>
            <a:off x="540000" y="3990990"/>
            <a:ext cx="246221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692" name="yt_image_1469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0388" y="4403026"/>
            <a:ext cx="4151223" cy="119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694" name="yt_shape_14694"/>
              <p:cNvSpPr txBox="1"/>
              <p:nvPr/>
            </p:nvSpPr>
            <p:spPr>
              <a:xfrm>
                <a:off x="540000" y="5740944"/>
                <a:ext cx="9646872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种等可能的情况数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其中乙不输的有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则乙不输的概率是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694" name="yt_shape_146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40944"/>
                <a:ext cx="9646872" cy="642227"/>
              </a:xfrm>
              <a:prstGeom prst="rect">
                <a:avLst/>
              </a:prstGeom>
              <a:blipFill>
                <a:blip r:embed="rId4"/>
                <a:stretch>
                  <a:fillRect l="-1960" r="-94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0BF57B-5B10-B9EC-0C57-F6C7BDF208AD}"/>
                  </a:ext>
                </a:extLst>
              </p:cNvPr>
              <p:cNvSpPr txBox="1"/>
              <p:nvPr/>
            </p:nvSpPr>
            <p:spPr>
              <a:xfrm>
                <a:off x="6096000" y="2634249"/>
                <a:ext cx="3086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0BF57B-5B10-B9EC-0C57-F6C7BDF208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634249"/>
                <a:ext cx="308674" cy="6770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91" grpId="0" build="allAtOnce"/>
      <p:bldP spid="14694" grpId="0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6" name="yt_shape_14696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对题意理解不透彻致错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97">
                <a:extLst>
                  <a:ext uri="{FF2B5EF4-FFF2-40B4-BE49-F238E27FC236}">
                    <a16:creationId xmlns:a16="http://schemas.microsoft.com/office/drawing/2014/main" id="{6842ED7D-8EC4-6C64-6594-5F7146628809}"/>
                  </a:ext>
                </a:extLst>
              </p:cNvPr>
              <p:cNvSpPr txBox="1"/>
              <p:nvPr/>
            </p:nvSpPr>
            <p:spPr>
              <a:xfrm>
                <a:off x="540001" y="1328515"/>
                <a:ext cx="11111999" cy="1270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丁中随机选两人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乙当选的概率是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丁四人分成两组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每组两人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乙在同一组的概率是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4697">
                <a:extLst>
                  <a:ext uri="{FF2B5EF4-FFF2-40B4-BE49-F238E27FC236}">
                    <a16:creationId xmlns:a16="http://schemas.microsoft.com/office/drawing/2014/main" id="{6842ED7D-8EC4-6C64-6594-5F7146628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328515"/>
                <a:ext cx="11111999" cy="1270156"/>
              </a:xfrm>
              <a:prstGeom prst="rect">
                <a:avLst/>
              </a:prstGeom>
              <a:blipFill>
                <a:blip r:embed="rId2"/>
                <a:stretch>
                  <a:fillRect l="-1701" b="-10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D2D280-9C48-71B7-3B5A-69AEC8813DAB}"/>
                  </a:ext>
                </a:extLst>
              </p:cNvPr>
              <p:cNvSpPr txBox="1"/>
              <p:nvPr/>
            </p:nvSpPr>
            <p:spPr>
              <a:xfrm>
                <a:off x="10203589" y="1173977"/>
                <a:ext cx="308674" cy="7463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D2D280-9C48-71B7-3B5A-69AEC8813D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3589" y="1173977"/>
                <a:ext cx="308674" cy="7463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5027B3-39AE-3643-8E8E-E5A7F17293FF}"/>
                  </a:ext>
                </a:extLst>
              </p:cNvPr>
              <p:cNvSpPr txBox="1"/>
              <p:nvPr/>
            </p:nvSpPr>
            <p:spPr>
              <a:xfrm>
                <a:off x="10203589" y="1875193"/>
                <a:ext cx="3086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5027B3-39AE-3643-8E8E-E5A7F17293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3589" y="1875193"/>
                <a:ext cx="308674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9" name="yt_shape_14699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b248dff-0590-467b-adee-f79b67653692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00" name="yt_shape_14700"/>
              <p:cNvSpPr txBox="1"/>
              <p:nvPr/>
            </p:nvSpPr>
            <p:spPr>
              <a:xfrm>
                <a:off x="540119" y="1652711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烟台市中考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如图所示的电路图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同时闭合两个开关能形成闭合电路的概率是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700" name="yt_shape_1470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070037"/>
              </a:xfrm>
              <a:prstGeom prst="rect">
                <a:avLst/>
              </a:prstGeom>
              <a:blipFill>
                <a:blip r:embed="rId2"/>
                <a:stretch>
                  <a:fillRect l="-1701" t="-6250" b="-1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05" name="yt_shape_14705"/>
          <p:cNvSpPr txBox="1"/>
          <p:nvPr/>
        </p:nvSpPr>
        <p:spPr>
          <a:xfrm>
            <a:off x="540000" y="48235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02" name="yt_shape_14702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1492" y="2978158"/>
            <a:ext cx="1789014" cy="1795032"/>
            <a:chOff x="0" y="0"/>
            <a:chExt cx="1789014" cy="1795032"/>
          </a:xfrm>
        </p:grpSpPr>
        <p:pic>
          <p:nvPicPr>
            <p:cNvPr id="2" name="yt_image_1470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9014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04" name="yt_shape_14704"/>
            <p:cNvSpPr txBox="1"/>
            <p:nvPr/>
          </p:nvSpPr>
          <p:spPr>
            <a:xfrm>
              <a:off x="361226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51707">
            <a:extLst>
              <a:ext uri="{FF2B5EF4-FFF2-40B4-BE49-F238E27FC236}">
                <a16:creationId xmlns:a16="http://schemas.microsoft.com/office/drawing/2014/main" id="{28F82D4E-733C-25BA-5C04-AE7D2446070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610065-1DA9-56A4-741D-73DF1C407D24}"/>
                  </a:ext>
                </a:extLst>
              </p:cNvPr>
              <p:cNvSpPr txBox="1"/>
              <p:nvPr/>
            </p:nvSpPr>
            <p:spPr>
              <a:xfrm>
                <a:off x="1059708" y="2000443"/>
                <a:ext cx="6134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3, 'hasSerialNum': 1, 'mathAnswerShape': 1}">
                <a:extLst>
                  <a:ext uri="{FF2B5EF4-FFF2-40B4-BE49-F238E27FC236}">
                    <a16:creationId xmlns:a16="http://schemas.microsoft.com/office/drawing/2014/main" id="{03610065-1DA9-56A4-741D-73DF1C407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000443"/>
                <a:ext cx="613474" cy="6778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06" name="yt_shape_14706"/>
              <p:cNvSpPr txBox="1"/>
              <p:nvPr/>
            </p:nvSpPr>
            <p:spPr>
              <a:xfrm>
                <a:off x="540119" y="900000"/>
                <a:ext cx="11111999" cy="48785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资阳育才中学月考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体育课上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丙三位同学练习排球相互传球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由甲开始发球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记为第一次传球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则经过三次传球后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球仍回到甲手中的概率是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内蒙古自治区中考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一个不透明的口袋中装有四个完全相同的小球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上面分别标有数字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从口袋中随机摸出一个小球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求摸出小球上的数字是奇数的概率是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先从口袋中随机摸出一个小球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将小球上的数字记为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在剩下的三个小球中再随机摸出一个小球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将小球上的数字记为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请用列表或画树状图法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确定的点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06" name="yt_shape_14706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878580"/>
              </a:xfrm>
              <a:prstGeom prst="rect">
                <a:avLst/>
              </a:prstGeom>
              <a:blipFill>
                <a:blip r:embed="rId2"/>
                <a:stretch>
                  <a:fillRect l="-1701" t="-1500" r="-1317" b="-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D249FE-AC25-D0F9-6C13-9335647480CD}"/>
                  </a:ext>
                </a:extLst>
              </p:cNvPr>
              <p:cNvSpPr txBox="1"/>
              <p:nvPr/>
            </p:nvSpPr>
            <p:spPr>
              <a:xfrm>
                <a:off x="10344472" y="3284984"/>
                <a:ext cx="6134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D249FE-AC25-D0F9-6C13-9335647480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4472" y="3284984"/>
                <a:ext cx="613474" cy="7650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604060-C6CC-03AC-66A1-BE5E64C96C7F}"/>
                  </a:ext>
                </a:extLst>
              </p:cNvPr>
              <p:cNvSpPr txBox="1"/>
              <p:nvPr/>
            </p:nvSpPr>
            <p:spPr>
              <a:xfrm>
                <a:off x="7543057" y="4968070"/>
                <a:ext cx="613474" cy="677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hasSerialNum': 1, 'mathAnswerShape': 1}">
                <a:extLst>
                  <a:ext uri="{FF2B5EF4-FFF2-40B4-BE49-F238E27FC236}">
                    <a16:creationId xmlns:a16="http://schemas.microsoft.com/office/drawing/2014/main" id="{30604060-C6CC-03AC-66A1-BE5E64C96C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057" y="4968070"/>
                <a:ext cx="613474" cy="6776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4C1804-0802-05A3-9FF6-1DB45CD4B48F}"/>
                  </a:ext>
                </a:extLst>
              </p:cNvPr>
              <p:cNvSpPr txBox="1"/>
              <p:nvPr/>
            </p:nvSpPr>
            <p:spPr>
              <a:xfrm>
                <a:off x="1055440" y="1700808"/>
                <a:ext cx="6134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4C1804-0802-05A3-9FF6-1DB45CD4B4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1700808"/>
                <a:ext cx="613474" cy="76506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3" name="yt_shape_1471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44a1c3c-33fc-4b78-9e07-80980d86beb8.png&quot;}"/>
            </a:endParaRPr>
          </a:p>
        </p:txBody>
      </p:sp>
      <p:sp>
        <p:nvSpPr>
          <p:cNvPr id="14714" name="yt_shape_14714"/>
          <p:cNvSpPr txBox="1"/>
          <p:nvPr/>
        </p:nvSpPr>
        <p:spPr>
          <a:xfrm>
            <a:off x="540119" y="1661816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有一个可自由转动的转盘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被分成了三个大小相同的扇形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另有一个不透明的瓶子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装有分别标有数字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的三个完全相同的小球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小杰先转动一次转盘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停止后记下指针指向的数字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若指针指在分界线上则重转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小玉再从瓶子中随机取出一个小球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记下小球上的数字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4717" name="yt_shape_1471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4005064"/>
            <a:ext cx="2379605" cy="1732003"/>
            <a:chOff x="0" y="0"/>
            <a:chExt cx="2379605" cy="1732003"/>
          </a:xfrm>
        </p:grpSpPr>
        <p:pic>
          <p:nvPicPr>
            <p:cNvPr id="3" name="yt_image_14717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79605" cy="1267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9" name="yt_shape_14719"/>
            <p:cNvSpPr txBox="1"/>
            <p:nvPr/>
          </p:nvSpPr>
          <p:spPr>
            <a:xfrm>
              <a:off x="592249" y="130348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751736">
            <a:extLst>
              <a:ext uri="{FF2B5EF4-FFF2-40B4-BE49-F238E27FC236}">
                <a16:creationId xmlns:a16="http://schemas.microsoft.com/office/drawing/2014/main" id="{EF7ED1E9-48FC-7CC4-E717-282D902744B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1438</Words>
  <Application>Microsoft Office PowerPoint</Application>
  <PresentationFormat>宽屏</PresentationFormat>
  <Paragraphs>105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2023-05-13T16:39:29Z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