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8" r:id="rId3"/>
    <p:sldId id="371" r:id="rId4"/>
    <p:sldId id="374" r:id="rId5"/>
    <p:sldId id="375" r:id="rId6"/>
    <p:sldId id="378" r:id="rId7"/>
    <p:sldId id="380" r:id="rId8"/>
    <p:sldId id="385" r:id="rId9"/>
    <p:sldId id="387" r:id="rId10"/>
    <p:sldId id="388" r:id="rId11"/>
    <p:sldId id="390" r:id="rId12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7" d="100"/>
          <a:sy n="87" d="100"/>
        </p:scale>
        <p:origin x="785" y="79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61" name="yt_image_11061" title="H_50.9726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89963" cy="647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063" name="yt_shape_11063"/>
              <p:cNvSpPr txBox="1"/>
              <p:nvPr/>
            </p:nvSpPr>
            <p:spPr>
              <a:xfrm>
                <a:off x="540119" y="1588635"/>
                <a:ext cx="11111999" cy="256044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若一元二次方程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的两根为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q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如果关于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的一元二次方程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为常数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的两个实数根是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那么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一元二次方程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的根与系数关系应用的前提条件是该方程有实数根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即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sng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≥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1063" name="yt_shape_1106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88635"/>
                <a:ext cx="11111999" cy="2560445"/>
              </a:xfrm>
              <a:prstGeom prst="rect">
                <a:avLst/>
              </a:prstGeom>
              <a:blipFill>
                <a:blip r:embed="rId3"/>
                <a:stretch>
                  <a:fillRect l="-1701" t="-2143" r="-878" b="-64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261D40C-CC20-5625-1953-2B36D5E96D44}"/>
              </a:ext>
            </a:extLst>
          </p:cNvPr>
          <p:cNvSpPr txBox="1"/>
          <p:nvPr/>
        </p:nvSpPr>
        <p:spPr>
          <a:xfrm>
            <a:off x="8625732" y="1472656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1D19527-8D34-7D13-76BD-52DCC4A10409}"/>
              </a:ext>
            </a:extLst>
          </p:cNvPr>
          <p:cNvSpPr txBox="1"/>
          <p:nvPr/>
        </p:nvSpPr>
        <p:spPr>
          <a:xfrm>
            <a:off x="10775207" y="1472656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F2FA77C-C60C-B7E9-4D4B-DF21307820AD}"/>
                  </a:ext>
                </a:extLst>
              </p:cNvPr>
              <p:cNvSpPr txBox="1"/>
              <p:nvPr/>
            </p:nvSpPr>
            <p:spPr>
              <a:xfrm>
                <a:off x="4117339" y="2393233"/>
                <a:ext cx="934784" cy="7784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F2FA77C-C60C-B7E9-4D4B-DF21307820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17339" y="2393233"/>
                <a:ext cx="934784" cy="778460"/>
              </a:xfrm>
              <a:prstGeom prst="rect">
                <a:avLst/>
              </a:prstGeom>
              <a:blipFill>
                <a:blip r:embed="rId4"/>
                <a:stretch>
                  <a:fillRect l="-9740" b="-55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7FBB2B75-70E9-25D0-1D7B-1899BF2D05F8}"/>
              </a:ext>
            </a:extLst>
          </p:cNvPr>
          <p:cNvCxnSpPr/>
          <p:nvPr/>
        </p:nvCxnSpPr>
        <p:spPr>
          <a:xfrm>
            <a:off x="3967356" y="3140968"/>
            <a:ext cx="105956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9D49072-9356-998C-BC2E-37131A4EAD63}"/>
                  </a:ext>
                </a:extLst>
              </p:cNvPr>
              <p:cNvSpPr txBox="1"/>
              <p:nvPr/>
            </p:nvSpPr>
            <p:spPr>
              <a:xfrm>
                <a:off x="6384032" y="2402982"/>
                <a:ext cx="629983" cy="7784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𝑐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9D49072-9356-998C-BC2E-37131A4EAD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84032" y="2402982"/>
                <a:ext cx="629983" cy="77846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6E8D5D75-AFA2-BC4C-8419-FD217487B201}"/>
              </a:ext>
            </a:extLst>
          </p:cNvPr>
          <p:cNvCxnSpPr/>
          <p:nvPr/>
        </p:nvCxnSpPr>
        <p:spPr>
          <a:xfrm>
            <a:off x="6168008" y="3140968"/>
            <a:ext cx="75476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id="{883FD66F-5625-6A1F-1B26-9AB7468A6D9A}"/>
              </a:ext>
            </a:extLst>
          </p:cNvPr>
          <p:cNvSpPr txBox="1"/>
          <p:nvPr/>
        </p:nvSpPr>
        <p:spPr>
          <a:xfrm>
            <a:off x="2278908" y="3611715"/>
            <a:ext cx="1940624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6" grpId="0" build="allAtOnce"/>
      <p:bldP spid="8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14" name="yt_shape_11114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da78d9b8-9e9c-43d2-bca8-9df0a47413b7.png&quot;}"/>
            </a:endParaRPr>
          </a:p>
        </p:txBody>
      </p:sp>
      <p:sp>
        <p:nvSpPr>
          <p:cNvPr id="11115" name="yt_shape_11115"/>
          <p:cNvSpPr txBox="1"/>
          <p:nvPr/>
        </p:nvSpPr>
        <p:spPr>
          <a:xfrm>
            <a:off x="540119" y="166181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宜宾成都外国语学校期中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菱形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的边长是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两条对角线交于点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分别是关于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的两个根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1116" name="yt_image_11116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84432" y="2924944"/>
            <a:ext cx="1307977" cy="1761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887446148">
            <a:extLst>
              <a:ext uri="{FF2B5EF4-FFF2-40B4-BE49-F238E27FC236}">
                <a16:creationId xmlns:a16="http://schemas.microsoft.com/office/drawing/2014/main" id="{9A2807FC-001D-B261-71BF-9665D23FFFA0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1118">
                <a:extLst>
                  <a:ext uri="{FF2B5EF4-FFF2-40B4-BE49-F238E27FC236}">
                    <a16:creationId xmlns:a16="http://schemas.microsoft.com/office/drawing/2014/main" id="{6ADDDD64-D75F-56C7-57EE-C966EF205D9C}"/>
                  </a:ext>
                </a:extLst>
              </p:cNvPr>
              <p:cNvSpPr txBox="1"/>
              <p:nvPr/>
            </p:nvSpPr>
            <p:spPr>
              <a:xfrm>
                <a:off x="520109" y="2570463"/>
                <a:ext cx="5789470" cy="21736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sub>
                        </m:sSub>
                      </m:e>
                      <m: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b>
                        </m:sSub>
                      </m:e>
                      <m: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5" name="yt_shape_11118">
                <a:extLst>
                  <a:ext uri="{FF2B5EF4-FFF2-40B4-BE49-F238E27FC236}">
                    <a16:creationId xmlns:a16="http://schemas.microsoft.com/office/drawing/2014/main" id="{6ADDDD64-D75F-56C7-57EE-C966EF205D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0109" y="2570463"/>
                <a:ext cx="5789470" cy="2173608"/>
              </a:xfrm>
              <a:prstGeom prst="rect">
                <a:avLst/>
              </a:prstGeom>
              <a:blipFill>
                <a:blip r:embed="rId4"/>
                <a:stretch>
                  <a:fillRect l="-3158" t="-3933" r="-2316" b="-78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1120">
                <a:extLst>
                  <a:ext uri="{FF2B5EF4-FFF2-40B4-BE49-F238E27FC236}">
                    <a16:creationId xmlns:a16="http://schemas.microsoft.com/office/drawing/2014/main" id="{FCE46296-2059-4EF8-F57F-CCB38FF882CD}"/>
                  </a:ext>
                </a:extLst>
              </p:cNvPr>
              <p:cNvSpPr txBox="1"/>
              <p:nvPr/>
            </p:nvSpPr>
            <p:spPr>
              <a:xfrm>
                <a:off x="555549" y="4797152"/>
                <a:ext cx="7619073" cy="191308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为实数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故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6" name="yt_shape_11120">
                <a:extLst>
                  <a:ext uri="{FF2B5EF4-FFF2-40B4-BE49-F238E27FC236}">
                    <a16:creationId xmlns:a16="http://schemas.microsoft.com/office/drawing/2014/main" id="{FCE46296-2059-4EF8-F57F-CCB38FF882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5549" y="4797152"/>
                <a:ext cx="7619073" cy="1913088"/>
              </a:xfrm>
              <a:prstGeom prst="rect">
                <a:avLst/>
              </a:prstGeom>
              <a:blipFill>
                <a:blip r:embed="rId5"/>
                <a:stretch>
                  <a:fillRect l="-2400" t="-4459" r="-1520" b="-89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22" name="yt_shape_11122"/>
          <p:cNvSpPr txBox="1"/>
          <p:nvPr/>
        </p:nvSpPr>
        <p:spPr>
          <a:xfrm>
            <a:off x="540000" y="900000"/>
            <a:ext cx="1397819" cy="41934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300" b="0" i="0" u="none" spc="10900">
                <a:noFill/>
                <a:effectLst/>
                <a:latin typeface="NEU-BZ-S92" pitchFamily="23"/>
                <a:ea typeface="宋体" pitchFamily="23"/>
                <a:cs typeface="宋体" pitchFamily="23"/>
                <a:sym typeface="Finished"/>
              </a:rPr>
              <a:t>⁠</a:t>
            </a:r>
            <a:endParaRPr lang="zh-CN" altLang="zh-CN" sz="2300" b="0" i="0" u="none" spc="10900">
              <a:solidFill>
                <a:srgbClr val="1EE3CF"/>
              </a:solidFill>
              <a:effectLst/>
              <a:latin typeface="NEU-BZ-S92" pitchFamily="23"/>
              <a:ea typeface="宋体" pitchFamily="23"/>
              <a:cs typeface="宋体" pitchFamily="23"/>
              <a:sym typeface="Finished"/>
              <a:hlinkClick r:id="" action="ppaction://macro?name={&quot;type&quot;:&quot;ImageText&quot;,&quot;item&quot;:&quot;ImageText&quot;,&quot;path&quot;:&quot;\\ImageTexts\\54dfb159-1257-4582-8c40-2fdfdba01fba.png&quot;}"/>
            </a:endParaRPr>
          </a:p>
        </p:txBody>
      </p:sp>
      <p:graphicFrame>
        <p:nvGraphicFramePr>
          <p:cNvPr id="11123" name="yt_table_11123" title="H_78.05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2730763"/>
              </p:ext>
            </p:extLst>
          </p:nvPr>
        </p:nvGraphicFramePr>
        <p:xfrm>
          <a:off x="540000" y="1522498"/>
          <a:ext cx="11111999" cy="991299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1119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用根与系数关系式求对称式的值时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关键将对称式化成和与积的形式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；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用根与系数关系求待定系数时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勿忘保证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Δ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yt_shape_1683887446170">
            <a:extLst>
              <a:ext uri="{FF2B5EF4-FFF2-40B4-BE49-F238E27FC236}">
                <a16:creationId xmlns:a16="http://schemas.microsoft.com/office/drawing/2014/main" id="{B8100A94-B140-2AAA-9F3F-3AFD1650DA42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7159"/>
            <a:ext cx="1257364" cy="3209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67" name="yt_shape_11067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0938bf27-7aa9-4370-8937-333a1e70b7e0.png&quot;}"/>
            </a:endParaRPr>
          </a:p>
        </p:txBody>
      </p:sp>
      <p:sp>
        <p:nvSpPr>
          <p:cNvPr id="11068" name="yt_shape_11068"/>
          <p:cNvSpPr txBox="1"/>
          <p:nvPr/>
        </p:nvSpPr>
        <p:spPr>
          <a:xfrm>
            <a:off x="540000" y="1670985"/>
            <a:ext cx="6412012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利用根与系数关系求两根的和与积</a:t>
            </a:r>
          </a:p>
        </p:txBody>
      </p:sp>
      <p:sp>
        <p:nvSpPr>
          <p:cNvPr id="11069" name="yt_shape_11069"/>
          <p:cNvSpPr txBox="1"/>
          <p:nvPr/>
        </p:nvSpPr>
        <p:spPr>
          <a:xfrm>
            <a:off x="540119" y="216785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盐城市中考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的两个根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070" name="yt_table_11070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591579"/>
              </p:ext>
            </p:extLst>
          </p:nvPr>
        </p:nvGraphicFramePr>
        <p:xfrm>
          <a:off x="540000" y="3279656"/>
          <a:ext cx="7809866" cy="424371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177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178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179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1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4"/>
                  </a:ext>
                </a:extLst>
              </a:tr>
            </a:tbl>
          </a:graphicData>
        </a:graphic>
      </p:graphicFrame>
      <p:sp>
        <p:nvSpPr>
          <p:cNvPr id="11072" name="yt_shape_11072"/>
          <p:cNvSpPr txBox="1"/>
          <p:nvPr/>
        </p:nvSpPr>
        <p:spPr>
          <a:xfrm>
            <a:off x="540000" y="3754721"/>
            <a:ext cx="1064073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娄底市中考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已知实数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的两根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3887446004">
            <a:extLst>
              <a:ext uri="{FF2B5EF4-FFF2-40B4-BE49-F238E27FC236}">
                <a16:creationId xmlns:a16="http://schemas.microsoft.com/office/drawing/2014/main" id="{2BA2715D-E324-1558-CD12-0AFE6DF6CBC1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5" name="yt_shape_1683887446020">
            <a:extLst>
              <a:ext uri="{FF2B5EF4-FFF2-40B4-BE49-F238E27FC236}">
                <a16:creationId xmlns:a16="http://schemas.microsoft.com/office/drawing/2014/main" id="{C2441D64-3EFF-F886-0DB6-D1410F3B1230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5243FD2-FE56-B0D0-1E12-02C653B2E8D8}"/>
              </a:ext>
            </a:extLst>
          </p:cNvPr>
          <p:cNvSpPr txBox="1"/>
          <p:nvPr/>
        </p:nvSpPr>
        <p:spPr>
          <a:xfrm>
            <a:off x="1059708" y="259653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E21DDC2-0855-B5E8-95BF-DC2913D89190}"/>
              </a:ext>
            </a:extLst>
          </p:cNvPr>
          <p:cNvSpPr txBox="1"/>
          <p:nvPr/>
        </p:nvSpPr>
        <p:spPr>
          <a:xfrm>
            <a:off x="9997214" y="3707915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73" name="yt_shape_11073"/>
          <p:cNvSpPr txBox="1"/>
          <p:nvPr/>
        </p:nvSpPr>
        <p:spPr>
          <a:xfrm>
            <a:off x="540000" y="900000"/>
            <a:ext cx="487312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用根与系数的关系求值</a:t>
            </a:r>
          </a:p>
        </p:txBody>
      </p:sp>
      <p:sp>
        <p:nvSpPr>
          <p:cNvPr id="11074" name="yt_shape_11074"/>
          <p:cNvSpPr txBox="1"/>
          <p:nvPr/>
        </p:nvSpPr>
        <p:spPr>
          <a:xfrm>
            <a:off x="540119" y="13968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宜宾市中考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的两个根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075" name="yt_table_11075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7997473"/>
              </p:ext>
            </p:extLst>
          </p:nvPr>
        </p:nvGraphicFramePr>
        <p:xfrm>
          <a:off x="540000" y="2508671"/>
          <a:ext cx="3878580" cy="848742"/>
        </p:xfrm>
        <a:graphic>
          <a:graphicData uri="http://schemas.openxmlformats.org/drawingml/2006/table">
            <a:tbl>
              <a:tblPr/>
              <a:tblGrid>
                <a:gridCol w="2329180">
                  <a:extLst>
                    <a:ext uri="{9D8B030D-6E8A-4147-A177-3AD203B41FA5}">
                      <a16:colId xmlns:a16="http://schemas.microsoft.com/office/drawing/2014/main" val="10181"/>
                    </a:ext>
                  </a:extLst>
                </a:gridCol>
                <a:gridCol w="1549400">
                  <a:extLst>
                    <a:ext uri="{9D8B030D-6E8A-4147-A177-3AD203B41FA5}">
                      <a16:colId xmlns:a16="http://schemas.microsoft.com/office/drawing/2014/main" val="1018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6"/>
                  </a:ext>
                </a:extLst>
              </a:tr>
            </a:tbl>
          </a:graphicData>
        </a:graphic>
      </p:graphicFrame>
      <p:sp>
        <p:nvSpPr>
          <p:cNvPr id="11077" name="yt_shape_11077"/>
          <p:cNvSpPr txBox="1"/>
          <p:nvPr/>
        </p:nvSpPr>
        <p:spPr>
          <a:xfrm>
            <a:off x="540119" y="340801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内江天立中学月考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的两个根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078" name="yt_table_11078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3316282"/>
              </p:ext>
            </p:extLst>
          </p:nvPr>
        </p:nvGraphicFramePr>
        <p:xfrm>
          <a:off x="540000" y="4519812"/>
          <a:ext cx="3743643" cy="848742"/>
        </p:xfrm>
        <a:graphic>
          <a:graphicData uri="http://schemas.openxmlformats.org/drawingml/2006/table">
            <a:tbl>
              <a:tblPr/>
              <a:tblGrid>
                <a:gridCol w="2329180">
                  <a:extLst>
                    <a:ext uri="{9D8B030D-6E8A-4147-A177-3AD203B41FA5}">
                      <a16:colId xmlns:a16="http://schemas.microsoft.com/office/drawing/2014/main" val="10183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1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8"/>
                  </a:ext>
                </a:extLst>
              </a:tr>
            </a:tbl>
          </a:graphicData>
        </a:graphic>
      </p:graphicFrame>
      <p:pic>
        <p:nvPicPr>
          <p:cNvPr id="3" name="yt_shape_1683887446048">
            <a:extLst>
              <a:ext uri="{FF2B5EF4-FFF2-40B4-BE49-F238E27FC236}">
                <a16:creationId xmlns:a16="http://schemas.microsoft.com/office/drawing/2014/main" id="{2DB3BE9D-1B2C-A93D-201F-77E9ACC313EB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4D52030-6B33-A7F3-4A9F-E317BD909B1C}"/>
              </a:ext>
            </a:extLst>
          </p:cNvPr>
          <p:cNvSpPr txBox="1"/>
          <p:nvPr/>
        </p:nvSpPr>
        <p:spPr>
          <a:xfrm>
            <a:off x="1974108" y="182555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FF49A5C-9841-BE69-A945-178ED388ACA8}"/>
              </a:ext>
            </a:extLst>
          </p:cNvPr>
          <p:cNvSpPr txBox="1"/>
          <p:nvPr/>
        </p:nvSpPr>
        <p:spPr>
          <a:xfrm>
            <a:off x="4785571" y="3836695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80" name="yt_shape_11080"/>
          <p:cNvSpPr txBox="1"/>
          <p:nvPr/>
        </p:nvSpPr>
        <p:spPr>
          <a:xfrm>
            <a:off x="540000" y="900000"/>
            <a:ext cx="105477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的两根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不解方程求下列各式的值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1081" name="yt_shape_11081"/>
          <p:cNvSpPr txBox="1"/>
          <p:nvPr/>
        </p:nvSpPr>
        <p:spPr>
          <a:xfrm>
            <a:off x="540000" y="1379303"/>
            <a:ext cx="740266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　　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			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1082" name="yt_shape_11082"/>
          <p:cNvSpPr txBox="1"/>
          <p:nvPr/>
        </p:nvSpPr>
        <p:spPr>
          <a:xfrm>
            <a:off x="540000" y="1970372"/>
            <a:ext cx="20005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en-US" altLang="zh-CN" sz="2400" b="0" i="0" u="none">
              <a:solidFill>
                <a:srgbClr val="FF0000"/>
              </a:solidFill>
              <a:effectLst/>
              <a:latin typeface="Times New Roman" pitchFamily="24"/>
              <a:ea typeface="Times New Roman" pitchFamily="24"/>
              <a:cs typeface="宋体" pitchFamily="24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083" name="yt_shape_11083"/>
              <p:cNvSpPr txBox="1"/>
              <p:nvPr/>
            </p:nvSpPr>
            <p:spPr>
              <a:xfrm>
                <a:off x="540000" y="2564904"/>
                <a:ext cx="7584769" cy="73751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sub>
                        </m:sSub>
                      </m:e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b>
                        </m:sSub>
                      </m:e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　　　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			</a:t>
                </a: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083" name="yt_shape_1108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64904"/>
                <a:ext cx="7584769" cy="737510"/>
              </a:xfrm>
              <a:prstGeom prst="rect">
                <a:avLst/>
              </a:prstGeom>
              <a:blipFill>
                <a:blip r:embed="rId2"/>
                <a:stretch>
                  <a:fillRect l="-2492" r="-1447" b="-66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085" name="yt_shape_11085"/>
          <p:cNvSpPr txBox="1"/>
          <p:nvPr/>
        </p:nvSpPr>
        <p:spPr>
          <a:xfrm>
            <a:off x="540000" y="3353202"/>
            <a:ext cx="4084451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1086" name="yt_shape_11086"/>
          <p:cNvSpPr txBox="1"/>
          <p:nvPr/>
        </p:nvSpPr>
        <p:spPr>
          <a:xfrm>
            <a:off x="540000" y="4312637"/>
            <a:ext cx="214302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　　　</a:t>
            </a:r>
            <a:endParaRPr lang="en-US" altLang="zh-CN" sz="2400" b="0" i="0" u="none">
              <a:solidFill>
                <a:srgbClr val="FF0000"/>
              </a:solidFill>
              <a:effectLst/>
              <a:latin typeface="Times New Roman" pitchFamily="24"/>
              <a:ea typeface="Times New Roman" pitchFamily="24"/>
              <a:cs typeface="宋体" pitchFamily="24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1086">
                <a:extLst>
                  <a:ext uri="{FF2B5EF4-FFF2-40B4-BE49-F238E27FC236}">
                    <a16:creationId xmlns:a16="http://schemas.microsoft.com/office/drawing/2014/main" id="{15B808F5-0348-2DCB-5B81-0E5DE95EB007}"/>
                  </a:ext>
                </a:extLst>
              </p:cNvPr>
              <p:cNvSpPr txBox="1"/>
              <p:nvPr/>
            </p:nvSpPr>
            <p:spPr>
              <a:xfrm>
                <a:off x="6312024" y="3223947"/>
                <a:ext cx="2352567" cy="195521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sub>
                        </m:sSub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·</m:t>
                        </m:r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den>
                    </m:f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</a:p>
            </p:txBody>
          </p:sp>
        </mc:Choice>
        <mc:Fallback>
          <p:sp>
            <p:nvSpPr>
              <p:cNvPr id="2" name="yt_shape_11086">
                <a:extLst>
                  <a:ext uri="{FF2B5EF4-FFF2-40B4-BE49-F238E27FC236}">
                    <a16:creationId xmlns:a16="http://schemas.microsoft.com/office/drawing/2014/main" id="{15B808F5-0348-2DCB-5B81-0E5DE95EB0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12024" y="3223947"/>
                <a:ext cx="2352567" cy="1955215"/>
              </a:xfrm>
              <a:prstGeom prst="rect">
                <a:avLst/>
              </a:prstGeom>
              <a:blipFill>
                <a:blip r:embed="rId3"/>
                <a:stretch>
                  <a:fillRect l="-7772" b="-87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yt_shape_11082">
            <a:extLst>
              <a:ext uri="{FF2B5EF4-FFF2-40B4-BE49-F238E27FC236}">
                <a16:creationId xmlns:a16="http://schemas.microsoft.com/office/drawing/2014/main" id="{2A923A8A-7F8B-B4F8-6F66-04A3F11F0A9D}"/>
              </a:ext>
            </a:extLst>
          </p:cNvPr>
          <p:cNvSpPr txBox="1"/>
          <p:nvPr/>
        </p:nvSpPr>
        <p:spPr>
          <a:xfrm>
            <a:off x="6312024" y="1957940"/>
            <a:ext cx="20005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0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0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0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82" grpId="0" build="allAtOnce"/>
      <p:bldP spid="11085" grpId="0" build="allAtOnce"/>
      <p:bldP spid="11086" grpId="0" build="allAtOnce"/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88" name="yt_shape_11088"/>
          <p:cNvSpPr txBox="1"/>
          <p:nvPr/>
        </p:nvSpPr>
        <p:spPr>
          <a:xfrm>
            <a:off x="540000" y="900000"/>
            <a:ext cx="7027565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已知方程及其一个根求方程的另一个根</a:t>
            </a:r>
          </a:p>
        </p:txBody>
      </p:sp>
      <p:sp>
        <p:nvSpPr>
          <p:cNvPr id="11089" name="yt_shape_11089"/>
          <p:cNvSpPr txBox="1"/>
          <p:nvPr/>
        </p:nvSpPr>
        <p:spPr>
          <a:xfrm>
            <a:off x="540119" y="13968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益阳市中考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的一个根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则此方程的另一个根是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090" name="yt_table_11090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7772526"/>
              </p:ext>
            </p:extLst>
          </p:nvPr>
        </p:nvGraphicFramePr>
        <p:xfrm>
          <a:off x="540000" y="2508671"/>
          <a:ext cx="7505066" cy="424371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185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186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187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1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9"/>
                  </a:ext>
                </a:extLst>
              </a:tr>
            </a:tbl>
          </a:graphicData>
        </a:graphic>
      </p:graphicFrame>
      <p:sp>
        <p:nvSpPr>
          <p:cNvPr id="11092" name="yt_shape_11092"/>
          <p:cNvSpPr txBox="1"/>
          <p:nvPr/>
        </p:nvSpPr>
        <p:spPr>
          <a:xfrm>
            <a:off x="540119" y="298373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贵港市中考改编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的一个根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求方程的另一个根及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093" name="yt_shape_11093"/>
          <p:cNvSpPr txBox="1"/>
          <p:nvPr/>
        </p:nvSpPr>
        <p:spPr>
          <a:xfrm>
            <a:off x="540000" y="3943171"/>
            <a:ext cx="6735818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设方程的另一个根为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是一元二次方程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的一个根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即方程的另一个根为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3887446083">
            <a:extLst>
              <a:ext uri="{FF2B5EF4-FFF2-40B4-BE49-F238E27FC236}">
                <a16:creationId xmlns:a16="http://schemas.microsoft.com/office/drawing/2014/main" id="{F8279760-4883-D901-6CFD-0271A57528F7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0FBA2FE-895B-3D49-8EDB-13E3BF40C6C8}"/>
              </a:ext>
            </a:extLst>
          </p:cNvPr>
          <p:cNvSpPr txBox="1"/>
          <p:nvPr/>
        </p:nvSpPr>
        <p:spPr>
          <a:xfrm>
            <a:off x="1059708" y="182555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0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0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0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10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10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93" grpId="0" build="allAtOnce"/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94" name="yt_shape_11094"/>
          <p:cNvSpPr txBox="1"/>
          <p:nvPr/>
        </p:nvSpPr>
        <p:spPr>
          <a:xfrm>
            <a:off x="540000" y="900000"/>
            <a:ext cx="92605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【易错点】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已知系数的关系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求字母系数的值时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忽略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而出错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1095">
                <a:extLst>
                  <a:ext uri="{FF2B5EF4-FFF2-40B4-BE49-F238E27FC236}">
                    <a16:creationId xmlns:a16="http://schemas.microsoft.com/office/drawing/2014/main" id="{11DE4D2F-8184-484C-590B-82126BA0E2DB}"/>
                  </a:ext>
                </a:extLst>
              </p:cNvPr>
              <p:cNvSpPr txBox="1"/>
              <p:nvPr/>
            </p:nvSpPr>
            <p:spPr>
              <a:xfrm>
                <a:off x="554461" y="1484784"/>
                <a:ext cx="10222060" cy="117955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内江市中考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是关于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的方程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的两实数根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sub>
                        </m:sSub>
                      </m:e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4" name="yt_shape_11095">
                <a:extLst>
                  <a:ext uri="{FF2B5EF4-FFF2-40B4-BE49-F238E27FC236}">
                    <a16:creationId xmlns:a16="http://schemas.microsoft.com/office/drawing/2014/main" id="{11DE4D2F-8184-484C-590B-82126BA0E2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4461" y="1484784"/>
                <a:ext cx="10222060" cy="1179554"/>
              </a:xfrm>
              <a:prstGeom prst="rect">
                <a:avLst/>
              </a:prstGeom>
              <a:blipFill>
                <a:blip r:embed="rId2"/>
                <a:stretch>
                  <a:fillRect l="-1849" t="-4663" r="-656" b="-41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1927098A-D875-4EC2-0786-8350322445D3}"/>
              </a:ext>
            </a:extLst>
          </p:cNvPr>
          <p:cNvSpPr txBox="1"/>
          <p:nvPr/>
        </p:nvSpPr>
        <p:spPr>
          <a:xfrm>
            <a:off x="5170274" y="2074561"/>
            <a:ext cx="637286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97" name="yt_shape_11097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0264a466-8115-4640-a4f6-c8f874d92f97.png&quot;}"/>
            </a:endParaRPr>
          </a:p>
        </p:txBody>
      </p:sp>
      <p:sp>
        <p:nvSpPr>
          <p:cNvPr id="11098" name="yt_shape_11098"/>
          <p:cNvSpPr txBox="1"/>
          <p:nvPr/>
        </p:nvSpPr>
        <p:spPr>
          <a:xfrm>
            <a:off x="540119" y="1652711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青海省中考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在解一元二次方程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小明看错了一次项系数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得到的解为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小刚看错了常数项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得到的解为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请你写出正确的一元二次方程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1099" name="yt_shape_11099"/>
          <p:cNvSpPr txBox="1"/>
          <p:nvPr/>
        </p:nvSpPr>
        <p:spPr>
          <a:xfrm>
            <a:off x="540119" y="309227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荆门市中考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的一个根比另一个根大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100" name="yt_shape_11100"/>
              <p:cNvSpPr txBox="1"/>
              <p:nvPr/>
            </p:nvSpPr>
            <p:spPr>
              <a:xfrm>
                <a:off x="540119" y="4051712"/>
                <a:ext cx="11111999" cy="10695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鄂州市中考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若实数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分别满足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100" name="yt_shape_11100" descr="{&quot;rangeId&quot;:1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051712"/>
                <a:ext cx="11111999" cy="1069524"/>
              </a:xfrm>
              <a:prstGeom prst="rect">
                <a:avLst/>
              </a:prstGeom>
              <a:blipFill>
                <a:blip r:embed="rId2"/>
                <a:stretch>
                  <a:fillRect l="-1701" t="-6857" r="-823" b="-12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3887446115">
            <a:extLst>
              <a:ext uri="{FF2B5EF4-FFF2-40B4-BE49-F238E27FC236}">
                <a16:creationId xmlns:a16="http://schemas.microsoft.com/office/drawing/2014/main" id="{F7381F77-0552-2E87-64D8-E87A9FDA2D18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14DE442-BB9B-A45E-CCF4-13773711DAAD}"/>
              </a:ext>
            </a:extLst>
          </p:cNvPr>
          <p:cNvSpPr txBox="1"/>
          <p:nvPr/>
        </p:nvSpPr>
        <p:spPr>
          <a:xfrm>
            <a:off x="3193308" y="2556881"/>
            <a:ext cx="2227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35DECBA-2789-BFE0-3E23-C84CF6A3CD20}"/>
              </a:ext>
            </a:extLst>
          </p:cNvPr>
          <p:cNvSpPr txBox="1"/>
          <p:nvPr/>
        </p:nvSpPr>
        <p:spPr>
          <a:xfrm>
            <a:off x="4480771" y="3520960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5A2AE65-CA4D-29E7-1F87-D001A9DCDECE}"/>
                  </a:ext>
                </a:extLst>
              </p:cNvPr>
              <p:cNvSpPr txBox="1"/>
              <p:nvPr/>
            </p:nvSpPr>
            <p:spPr>
              <a:xfrm>
                <a:off x="2258525" y="4480394"/>
                <a:ext cx="613474" cy="67730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6, 'hasSerialNum': 1, 'mathAnswerShape': 1}">
                <a:extLst>
                  <a:ext uri="{FF2B5EF4-FFF2-40B4-BE49-F238E27FC236}">
                    <a16:creationId xmlns:a16="http://schemas.microsoft.com/office/drawing/2014/main" id="{A5A2AE65-CA4D-29E7-1F87-D001A9DCDE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58525" y="4480394"/>
                <a:ext cx="613474" cy="67730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8A23A34C-316B-8D97-CA9B-59504FFBF522}"/>
              </a:ext>
            </a:extLst>
          </p:cNvPr>
          <p:cNvCxnSpPr/>
          <p:nvPr/>
        </p:nvCxnSpPr>
        <p:spPr>
          <a:xfrm>
            <a:off x="2043736" y="5129942"/>
            <a:ext cx="73825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03" name="yt_shape_11103"/>
          <p:cNvSpPr txBox="1"/>
          <p:nvPr/>
        </p:nvSpPr>
        <p:spPr>
          <a:xfrm>
            <a:off x="551384" y="1332583"/>
            <a:ext cx="367568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求实数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104" name="yt_shape_11104"/>
              <p:cNvSpPr txBox="1"/>
              <p:nvPr/>
            </p:nvSpPr>
            <p:spPr>
              <a:xfrm>
                <a:off x="551384" y="1811886"/>
                <a:ext cx="5344412" cy="179703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17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的取值范围是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17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1104" name="yt_shape_1110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811886"/>
                <a:ext cx="5344412" cy="1797030"/>
              </a:xfrm>
              <a:prstGeom prst="rect">
                <a:avLst/>
              </a:prstGeom>
              <a:blipFill>
                <a:blip r:embed="rId2"/>
                <a:stretch>
                  <a:fillRect l="-3421" t="-2712" r="-2509" b="-50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106" name="yt_shape_11106"/>
          <p:cNvSpPr txBox="1"/>
          <p:nvPr/>
        </p:nvSpPr>
        <p:spPr>
          <a:xfrm>
            <a:off x="551384" y="3659704"/>
            <a:ext cx="1078660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设方程的两个实数根分别为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107" name="yt_shape_11107"/>
          <p:cNvSpPr txBox="1"/>
          <p:nvPr/>
        </p:nvSpPr>
        <p:spPr>
          <a:xfrm>
            <a:off x="551384" y="4139007"/>
            <a:ext cx="8375691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方程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的两个实数根分别为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的值是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2" name="yt_shape_11102">
            <a:extLst>
              <a:ext uri="{FF2B5EF4-FFF2-40B4-BE49-F238E27FC236}">
                <a16:creationId xmlns:a16="http://schemas.microsoft.com/office/drawing/2014/main" id="{62396C84-E289-1144-CB69-C8AC54FE86B3}"/>
              </a:ext>
            </a:extLst>
          </p:cNvPr>
          <p:cNvSpPr txBox="1"/>
          <p:nvPr/>
        </p:nvSpPr>
        <p:spPr>
          <a:xfrm>
            <a:off x="551384" y="836712"/>
            <a:ext cx="972702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南充市中考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有实数根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1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1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1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1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1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04" grpId="0" build="allAtOnce"/>
      <p:bldP spid="11107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108" name="yt_shape_11108"/>
              <p:cNvSpPr txBox="1"/>
              <p:nvPr/>
            </p:nvSpPr>
            <p:spPr>
              <a:xfrm>
                <a:off x="540000" y="900000"/>
                <a:ext cx="9537867" cy="10692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已知关于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的方程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有两个不相等的实数根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的取值范围为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＞－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且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108" name="yt_shape_11108" descr="{&quot;rangeId&quot;:21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537867" cy="1069267"/>
              </a:xfrm>
              <a:prstGeom prst="rect">
                <a:avLst/>
              </a:prstGeom>
              <a:blipFill>
                <a:blip r:embed="rId2"/>
                <a:stretch>
                  <a:fillRect l="-1982" t="-5143" r="-959" b="-125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A153EDA-9467-7C5F-D18C-413FE7C2171D}"/>
                  </a:ext>
                </a:extLst>
              </p:cNvPr>
              <p:cNvSpPr txBox="1"/>
              <p:nvPr/>
            </p:nvSpPr>
            <p:spPr>
              <a:xfrm>
                <a:off x="3480527" y="1247732"/>
                <a:ext cx="2254949" cy="67705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＞－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且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1, 'hasSerialNum': 1, 'pageBreak': True}">
                <a:extLst>
                  <a:ext uri="{FF2B5EF4-FFF2-40B4-BE49-F238E27FC236}">
                    <a16:creationId xmlns:a16="http://schemas.microsoft.com/office/drawing/2014/main" id="{0A153EDA-9467-7C5F-D18C-413FE7C2171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80527" y="1247732"/>
                <a:ext cx="2254949" cy="677050"/>
              </a:xfrm>
              <a:prstGeom prst="rect">
                <a:avLst/>
              </a:prstGeom>
              <a:blipFill>
                <a:blip r:embed="rId3"/>
                <a:stretch>
                  <a:fillRect l="-4324" b="-144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yt_shape_11111">
            <a:extLst>
              <a:ext uri="{FF2B5EF4-FFF2-40B4-BE49-F238E27FC236}">
                <a16:creationId xmlns:a16="http://schemas.microsoft.com/office/drawing/2014/main" id="{55B64C90-B756-1541-0518-A7DEEBC7E327}"/>
              </a:ext>
            </a:extLst>
          </p:cNvPr>
          <p:cNvSpPr txBox="1"/>
          <p:nvPr/>
        </p:nvSpPr>
        <p:spPr>
          <a:xfrm>
            <a:off x="572740" y="1974118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是否存在实数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使此方程的两个实数根的倒数和等于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若存在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若不存在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1112">
                <a:extLst>
                  <a:ext uri="{FF2B5EF4-FFF2-40B4-BE49-F238E27FC236}">
                    <a16:creationId xmlns:a16="http://schemas.microsoft.com/office/drawing/2014/main" id="{E033CE04-9DDF-9138-C43A-0A5A36BA65FD}"/>
                  </a:ext>
                </a:extLst>
              </p:cNvPr>
              <p:cNvSpPr txBox="1"/>
              <p:nvPr/>
            </p:nvSpPr>
            <p:spPr>
              <a:xfrm>
                <a:off x="572621" y="2917073"/>
                <a:ext cx="6787114" cy="37209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不存在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理由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设此方程的两实数根为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+1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由题设知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sub>
                        </m:sSub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+1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不存在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4" name="yt_shape_11112">
                <a:extLst>
                  <a:ext uri="{FF2B5EF4-FFF2-40B4-BE49-F238E27FC236}">
                    <a16:creationId xmlns:a16="http://schemas.microsoft.com/office/drawing/2014/main" id="{E033CE04-9DDF-9138-C43A-0A5A36BA65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621" y="2917073"/>
                <a:ext cx="6787114" cy="3720955"/>
              </a:xfrm>
              <a:prstGeom prst="rect">
                <a:avLst/>
              </a:prstGeom>
              <a:blipFill>
                <a:blip r:embed="rId4"/>
                <a:stretch>
                  <a:fillRect l="-2785" t="-2295" r="-1797" b="-3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1448</Words>
  <Application>Microsoft Office PowerPoint</Application>
  <PresentationFormat>宽屏</PresentationFormat>
  <Paragraphs>99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NEU-BZ-S92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123456789</cp:lastModifiedBy>
  <cp:revision>43</cp:revision>
  <dcterms:created xsi:type="dcterms:W3CDTF">2023-05-05T05:33:04Z</dcterms:created>
  <dcterms:modified xsi:type="dcterms:W3CDTF">2023-05-13T12:58:00Z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