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69" r:id="rId4"/>
    <p:sldId id="371" r:id="rId5"/>
    <p:sldId id="374" r:id="rId6"/>
    <p:sldId id="375" r:id="rId7"/>
    <p:sldId id="376" r:id="rId8"/>
    <p:sldId id="378" r:id="rId9"/>
    <p:sldId id="380" r:id="rId10"/>
    <p:sldId id="383" r:id="rId11"/>
    <p:sldId id="385" r:id="rId12"/>
    <p:sldId id="388" r:id="rId13"/>
    <p:sldId id="387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bin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18" name="yt_image_14518" title="H_50.9726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9963" cy="6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520" name="yt_shape_14520"/>
              <p:cNvSpPr txBox="1"/>
              <p:nvPr/>
            </p:nvSpPr>
            <p:spPr>
              <a:xfrm>
                <a:off x="540119" y="1547209"/>
                <a:ext cx="11111999" cy="18253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一个事件发生的可能性叫做该事件的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概率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在一次试验中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如果各种结果发生的机会均等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那么事件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发生的概率是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发生的结果数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所有机会均等的结果数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520" name="yt_shape_14520" descr="{&quot;rangeId&quot;:2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47209"/>
                <a:ext cx="11111999" cy="1825371"/>
              </a:xfrm>
              <a:prstGeom prst="rect">
                <a:avLst/>
              </a:prstGeom>
              <a:blipFill>
                <a:blip r:embed="rId3"/>
                <a:stretch>
                  <a:fillRect l="-1701" t="-3010" b="-13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48CE40A-EF95-B5FB-2D5A-4D98D6F045E5}"/>
              </a:ext>
            </a:extLst>
          </p:cNvPr>
          <p:cNvSpPr txBox="1"/>
          <p:nvPr/>
        </p:nvSpPr>
        <p:spPr>
          <a:xfrm>
            <a:off x="5951984" y="148478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概率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F460851-A3D2-59A2-9B8C-DD9EE459D184}"/>
                  </a:ext>
                </a:extLst>
              </p:cNvPr>
              <p:cNvSpPr txBox="1"/>
              <p:nvPr/>
            </p:nvSpPr>
            <p:spPr>
              <a:xfrm>
                <a:off x="1059708" y="2370429"/>
                <a:ext cx="3228086" cy="889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𝐴</m:t>
                          </m:r>
                          <m:r>
                            <m:rPr>
                              <m:nor/>
                            </m:rPr>
                            <a:rPr kumimoji="0" lang="zh-CN" altLang="zh-CN" sz="240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黑体" panose="02010609060101010101" pitchFamily="49" charset="-122"/>
                              <a:ea typeface="黑体" panose="02010609060101010101" pitchFamily="49" charset="-122"/>
                            </a:rPr>
                            <m:t>发生的结果数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kumimoji="0" lang="zh-CN" altLang="zh-CN" sz="240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黑体" panose="02010609060101010101" pitchFamily="49" charset="-122"/>
                              <a:ea typeface="黑体" panose="02010609060101010101" pitchFamily="49" charset="-122"/>
                            </a:rPr>
                            <m:t>所有机会均等的结果数</m:t>
                          </m:r>
                        </m:den>
                      </m:f>
                    </m:oMath>
                  </m:oMathPara>
                </a14:m>
                <a:endParaRPr lang="zh-CN" altLang="en-US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F460851-A3D2-59A2-9B8C-DD9EE459D1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2370429"/>
                <a:ext cx="3228086" cy="88926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7" name="yt_shape_14567"/>
          <p:cNvSpPr txBox="1"/>
          <p:nvPr/>
        </p:nvSpPr>
        <p:spPr>
          <a:xfrm>
            <a:off x="539881" y="1854924"/>
            <a:ext cx="66171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求从箱中随机取出一个白球的概率是多少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568" name="yt_shape_14568"/>
              <p:cNvSpPr txBox="1"/>
              <p:nvPr/>
            </p:nvSpPr>
            <p:spPr>
              <a:xfrm>
                <a:off x="539881" y="2334227"/>
                <a:ext cx="8925520" cy="11228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一纸箱中装有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个只有颜色不同的球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其中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个白球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从箱中随机取出一个白球的概率是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4568" name="yt_shape_145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2334227"/>
                <a:ext cx="8925520" cy="1122871"/>
              </a:xfrm>
              <a:prstGeom prst="rect">
                <a:avLst/>
              </a:prstGeom>
              <a:blipFill>
                <a:blip r:embed="rId2"/>
                <a:stretch>
                  <a:fillRect l="-2117" t="-4891" r="-1093" b="-59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570" name="yt_shape_14570"/>
              <p:cNvSpPr txBox="1"/>
              <p:nvPr/>
            </p:nvSpPr>
            <p:spPr>
              <a:xfrm>
                <a:off x="540000" y="3507886"/>
                <a:ext cx="11111999" cy="11213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若往装有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个球的原纸箱中再放入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个白球和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个红球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从箱中随机取出一个白球的概率是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的函数解析式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570" name="yt_shape_145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07886"/>
                <a:ext cx="11111999" cy="1121333"/>
              </a:xfrm>
              <a:prstGeom prst="rect">
                <a:avLst/>
              </a:prstGeom>
              <a:blipFill>
                <a:blip r:embed="rId3"/>
                <a:stretch>
                  <a:fillRect l="-1701" t="-4348" r="-1482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572" name="yt_shape_14572"/>
              <p:cNvSpPr txBox="1"/>
              <p:nvPr/>
            </p:nvSpPr>
            <p:spPr>
              <a:xfrm>
                <a:off x="539881" y="4680007"/>
                <a:ext cx="10884390" cy="19130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球的个数为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袋中原有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个白球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现在袋中白球的总个数为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从箱中随机取出一个白球的概率是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3+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10+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572" name="yt_shape_145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4680007"/>
                <a:ext cx="10884390" cy="1913088"/>
              </a:xfrm>
              <a:prstGeom prst="rect">
                <a:avLst/>
              </a:prstGeom>
              <a:blipFill>
                <a:blip r:embed="rId4"/>
                <a:stretch>
                  <a:fillRect l="-1737" t="-2866" r="-728" b="-1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4566">
            <a:extLst>
              <a:ext uri="{FF2B5EF4-FFF2-40B4-BE49-F238E27FC236}">
                <a16:creationId xmlns:a16="http://schemas.microsoft.com/office/drawing/2014/main" id="{706B1C65-DFED-47EA-8219-F170256A203C}"/>
              </a:ext>
            </a:extLst>
          </p:cNvPr>
          <p:cNvSpPr txBox="1"/>
          <p:nvPr/>
        </p:nvSpPr>
        <p:spPr>
          <a:xfrm>
            <a:off x="540000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泉州实验中学月考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已知一纸箱中装有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个只有颜色不同的球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个白球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个红球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5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5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5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68" grpId="0" build="allAtOnce"/>
      <p:bldP spid="1457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4" name="yt_shape_14574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4a931c51-e0d9-4cff-a687-10e6be6dc3ce.png&quot;}"/>
            </a:endParaRPr>
          </a:p>
        </p:txBody>
      </p:sp>
      <p:sp>
        <p:nvSpPr>
          <p:cNvPr id="14575" name="yt_shape_14575"/>
          <p:cNvSpPr txBox="1"/>
          <p:nvPr/>
        </p:nvSpPr>
        <p:spPr>
          <a:xfrm>
            <a:off x="540119" y="1611028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某商场为了吸引顾客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设立了可以自由转动的转盘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转盘被均匀分为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顾客每购买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元的商品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就能获得一次转动转盘的机会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如果转盘停止后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指针正好对准红色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黄色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绿色区域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那么顾客就可以分别获得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元的购物券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凭购物券可以在该商场继续购物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如果顾客不愿意转转盘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那么可以直接获得购物券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579" name="yt_shape_14579"/>
          <p:cNvSpPr txBox="1"/>
          <p:nvPr/>
        </p:nvSpPr>
        <p:spPr>
          <a:xfrm>
            <a:off x="540000" y="657357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576" name="yt_shape_14576" title="H_185.83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13955" y="4163221"/>
            <a:ext cx="1964088" cy="2360088"/>
            <a:chOff x="0" y="0"/>
            <a:chExt cx="1964088" cy="2360088"/>
          </a:xfrm>
        </p:grpSpPr>
        <p:pic>
          <p:nvPicPr>
            <p:cNvPr id="2" name="yt_image_14576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64088" cy="1964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78" name="yt_shape_14578"/>
            <p:cNvSpPr txBox="1"/>
            <p:nvPr/>
          </p:nvSpPr>
          <p:spPr>
            <a:xfrm>
              <a:off x="372580" y="200008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738518">
            <a:extLst>
              <a:ext uri="{FF2B5EF4-FFF2-40B4-BE49-F238E27FC236}">
                <a16:creationId xmlns:a16="http://schemas.microsoft.com/office/drawing/2014/main" id="{8E623957-CB5B-07EB-82BB-10825F37414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80" name="yt_shape_14580"/>
              <p:cNvSpPr txBox="1"/>
              <p:nvPr/>
            </p:nvSpPr>
            <p:spPr>
              <a:xfrm>
                <a:off x="540000" y="900000"/>
                <a:ext cx="6593152" cy="5863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转动一次转盘获得购物券的概率为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80" name="yt_shape_14580" descr="{&quot;rangeId&quot;:2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93152" cy="586379"/>
              </a:xfrm>
              <a:prstGeom prst="rect">
                <a:avLst/>
              </a:prstGeom>
              <a:blipFill>
                <a:blip r:embed="rId2"/>
                <a:stretch>
                  <a:fillRect l="-2868" b="-239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82" name="yt_shape_14582"/>
          <p:cNvSpPr txBox="1"/>
          <p:nvPr/>
        </p:nvSpPr>
        <p:spPr>
          <a:xfrm>
            <a:off x="540000" y="1589681"/>
            <a:ext cx="87716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转转盘和直接获得购物券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你认为哪种方式对顾客更合算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583" name="yt_shape_14583"/>
              <p:cNvSpPr txBox="1"/>
              <p:nvPr/>
            </p:nvSpPr>
            <p:spPr>
              <a:xfrm>
                <a:off x="540000" y="2068984"/>
                <a:ext cx="5703484" cy="36193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红色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黄色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绿色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选择转转盘对顾客更合算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83" name="yt_shape_14583" descr="{&quot;rangeId&quot;:2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68984"/>
                <a:ext cx="5703484" cy="3619324"/>
              </a:xfrm>
              <a:prstGeom prst="rect">
                <a:avLst/>
              </a:prstGeom>
              <a:blipFill>
                <a:blip r:embed="rId3"/>
                <a:stretch>
                  <a:fillRect l="-3316" r="-2246" b="-42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7F3739D-AF33-6DD4-C0AA-71C673FC9298}"/>
                  </a:ext>
                </a:extLst>
              </p:cNvPr>
              <p:cNvSpPr txBox="1"/>
              <p:nvPr/>
            </p:nvSpPr>
            <p:spPr>
              <a:xfrm>
                <a:off x="6096000" y="738456"/>
                <a:ext cx="308674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7F3739D-AF33-6DD4-C0AA-71C673FC92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738456"/>
                <a:ext cx="308674" cy="6743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yt_shape_14576" title="H_185.8337">
            <a:extLst>
              <a:ext uri="{FF2B5EF4-FFF2-40B4-BE49-F238E27FC236}">
                <a16:creationId xmlns:a16="http://schemas.microsoft.com/office/drawing/2014/main" id="{3F770402-49BF-E739-7217-0A90C7A35843}"/>
              </a:ext>
            </a:extLst>
          </p:cNvPr>
          <p:cNvGrpSpPr/>
          <p:nvPr/>
        </p:nvGrpSpPr>
        <p:grpSpPr>
          <a:xfrm>
            <a:off x="9299495" y="2698602"/>
            <a:ext cx="1964088" cy="2360088"/>
            <a:chOff x="0" y="0"/>
            <a:chExt cx="1964088" cy="2360088"/>
          </a:xfrm>
        </p:grpSpPr>
        <p:pic>
          <p:nvPicPr>
            <p:cNvPr id="4" name="yt_image_14576">
              <a:extLst>
                <a:ext uri="{FF2B5EF4-FFF2-40B4-BE49-F238E27FC236}">
                  <a16:creationId xmlns:a16="http://schemas.microsoft.com/office/drawing/2014/main" id="{C1D6A97B-2CD1-6039-348A-A4178340AF54}"/>
                </a:ex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964088" cy="1964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yt_shape_14578">
              <a:extLst>
                <a:ext uri="{FF2B5EF4-FFF2-40B4-BE49-F238E27FC236}">
                  <a16:creationId xmlns:a16="http://schemas.microsoft.com/office/drawing/2014/main" id="{B39183A0-279E-C94A-8B92-21A04E531B42}"/>
                </a:ext>
              </a:extLst>
            </p:cNvPr>
            <p:cNvSpPr txBox="1"/>
            <p:nvPr/>
          </p:nvSpPr>
          <p:spPr>
            <a:xfrm>
              <a:off x="372580" y="200008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5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5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5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5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5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83" grpId="0" build="allAtOnce"/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5" name="yt_shape_14585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28aadd1f-3654-4eb0-9dc9-5dbc520748dc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586" name="yt_table_14586" title="H_111.8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39722144"/>
                  </p:ext>
                </p:extLst>
              </p:nvPr>
            </p:nvGraphicFramePr>
            <p:xfrm>
              <a:off x="540000" y="1522498"/>
              <a:ext cx="11111999" cy="1412050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11119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　　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  <a:cs typeface="宋体" pitchFamily="24"/>
                            </a:rPr>
                            <a:t>概率是频率的稳定值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  <a:cs typeface="宋体" pitchFamily="24"/>
                            </a:rPr>
                            <a:t>表示事件发生的可能性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</a:p>
                        <a:p>
                          <a:pPr indent="609523"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  <a:cs typeface="宋体" pitchFamily="24"/>
                            </a:rPr>
                            <a:t>求简单事件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  <a:cs typeface="宋体" pitchFamily="24"/>
                            </a:rPr>
                            <a:t>发生的概率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P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楷体" panose="02010609060101010101" pitchFamily="49" charset="-122"/>
                                      <a:ea typeface="楷体" panose="02010609060101010101" pitchFamily="49" charset="-122"/>
                                    </a:rPr>
                                    <m:t>发生的结果数</m:t>
                                  </m:r>
                                </m:num>
                                <m:den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楷体" panose="02010609060101010101" pitchFamily="49" charset="-122"/>
                                      <a:ea typeface="楷体" panose="02010609060101010101" pitchFamily="49" charset="-122"/>
                                    </a:rPr>
                                    <m:t>总结果数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586" name="yt_table_14586" title="H_111.8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39722144"/>
                  </p:ext>
                </p:extLst>
              </p:nvPr>
            </p:nvGraphicFramePr>
            <p:xfrm>
              <a:off x="540000" y="1522498"/>
              <a:ext cx="11111999" cy="1412050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11119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4120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55" t="-429" r="-55" b="-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3887738542">
            <a:extLst>
              <a:ext uri="{FF2B5EF4-FFF2-40B4-BE49-F238E27FC236}">
                <a16:creationId xmlns:a16="http://schemas.microsoft.com/office/drawing/2014/main" id="{0981E8FD-38AE-8F64-32C3-29915B6C223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3" name="yt_shape_14523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e34053ff-c131-43c9-87f1-82dce4e91c85.png&quot;}"/>
            </a:endParaRPr>
          </a:p>
        </p:txBody>
      </p:sp>
      <p:sp>
        <p:nvSpPr>
          <p:cNvPr id="14524" name="yt_shape_14524"/>
          <p:cNvSpPr txBox="1"/>
          <p:nvPr/>
        </p:nvSpPr>
        <p:spPr>
          <a:xfrm>
            <a:off x="540000" y="1670985"/>
            <a:ext cx="333424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概率的意义</a:t>
            </a:r>
          </a:p>
        </p:txBody>
      </p:sp>
      <p:sp>
        <p:nvSpPr>
          <p:cNvPr id="14525" name="yt_shape_14525"/>
          <p:cNvSpPr txBox="1"/>
          <p:nvPr/>
        </p:nvSpPr>
        <p:spPr>
          <a:xfrm>
            <a:off x="540000" y="2167857"/>
            <a:ext cx="106182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重庆市明天降雨的概率是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30%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对此消息下列说法中正确的是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526" name="yt_table_14526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927014"/>
              </p:ext>
            </p:extLst>
          </p:nvPr>
        </p:nvGraphicFramePr>
        <p:xfrm>
          <a:off x="540000" y="2799524"/>
          <a:ext cx="5173663" cy="1697484"/>
        </p:xfrm>
        <a:graphic>
          <a:graphicData uri="http://schemas.openxmlformats.org/drawingml/2006/table">
            <a:tbl>
              <a:tblPr/>
              <a:tblGrid>
                <a:gridCol w="5173663">
                  <a:extLst>
                    <a:ext uri="{9D8B030D-6E8A-4147-A177-3AD203B41FA5}">
                      <a16:colId xmlns:a16="http://schemas.microsoft.com/office/drawing/2014/main" val="106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重庆市明天将有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30%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的地区降雨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重庆市明天将有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30%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的时间降雨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重庆市明天降雨的可能性较小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重庆市明天肯定不降雨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2"/>
                  </a:ext>
                </a:extLst>
              </a:tr>
            </a:tbl>
          </a:graphicData>
        </a:graphic>
      </p:graphicFrame>
      <p:pic>
        <p:nvPicPr>
          <p:cNvPr id="3" name="yt_shape_1683887738392">
            <a:extLst>
              <a:ext uri="{FF2B5EF4-FFF2-40B4-BE49-F238E27FC236}">
                <a16:creationId xmlns:a16="http://schemas.microsoft.com/office/drawing/2014/main" id="{F96A1444-AC71-65C5-CBDE-6EE023D058D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7738409">
            <a:extLst>
              <a:ext uri="{FF2B5EF4-FFF2-40B4-BE49-F238E27FC236}">
                <a16:creationId xmlns:a16="http://schemas.microsoft.com/office/drawing/2014/main" id="{7BBEE745-BBD2-3A44-195F-C16BA9C8F2F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36F9199-5DEC-A1D0-CDDD-4D883F4DE27B}"/>
              </a:ext>
            </a:extLst>
          </p:cNvPr>
          <p:cNvSpPr txBox="1"/>
          <p:nvPr/>
        </p:nvSpPr>
        <p:spPr>
          <a:xfrm>
            <a:off x="10152789" y="21210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8" name="yt_shape_14528"/>
          <p:cNvSpPr txBox="1"/>
          <p:nvPr/>
        </p:nvSpPr>
        <p:spPr>
          <a:xfrm>
            <a:off x="540000" y="900000"/>
            <a:ext cx="48394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529" name="yt_table_14529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57768676"/>
                  </p:ext>
                </p:extLst>
              </p:nvPr>
            </p:nvGraphicFramePr>
            <p:xfrm>
              <a:off x="540000" y="1531667"/>
              <a:ext cx="9339263" cy="1905827"/>
            </p:xfrm>
            <a:graphic>
              <a:graphicData uri="http://schemas.openxmlformats.org/drawingml/2006/table">
                <a:tbl>
                  <a:tblPr/>
                  <a:tblGrid>
                    <a:gridCol w="9339263">
                      <a:extLst>
                        <a:ext uri="{9D8B030D-6E8A-4147-A177-3AD203B41FA5}">
                          <a16:colId xmlns:a16="http://schemas.microsoft.com/office/drawing/2014/main" val="1064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不可能事件发生的概率为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随机事件发生的概率为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概率很小的事件不可能发生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投掷一枚质地均匀的硬币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次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正面朝上的次数一定为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次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529" name="yt_table_14529" descr="{&quot;rangeId&quot;:5,&quot;type&quot;:&quot;Option&quot;}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57768676"/>
                  </p:ext>
                </p:extLst>
              </p:nvPr>
            </p:nvGraphicFramePr>
            <p:xfrm>
              <a:off x="540000" y="1531667"/>
              <a:ext cx="9339263" cy="1905827"/>
            </p:xfrm>
            <a:graphic>
              <a:graphicData uri="http://schemas.openxmlformats.org/drawingml/2006/table">
                <a:tbl>
                  <a:tblPr/>
                  <a:tblGrid>
                    <a:gridCol w="9339263">
                      <a:extLst>
                        <a:ext uri="{9D8B030D-6E8A-4147-A177-3AD203B41FA5}">
                          <a16:colId xmlns:a16="http://schemas.microsoft.com/office/drawing/2014/main" val="10641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不可能事件发生的概率为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3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5000" b="-16442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6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概率很小的事件不可能发生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投掷一枚质地均匀的硬币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次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正面朝上的次数一定为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次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CE185B6-C7D4-A97C-2344-257143B6EE0E}"/>
              </a:ext>
            </a:extLst>
          </p:cNvPr>
          <p:cNvSpPr txBox="1"/>
          <p:nvPr/>
        </p:nvSpPr>
        <p:spPr>
          <a:xfrm>
            <a:off x="44123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530">
                <a:extLst>
                  <a:ext uri="{FF2B5EF4-FFF2-40B4-BE49-F238E27FC236}">
                    <a16:creationId xmlns:a16="http://schemas.microsoft.com/office/drawing/2014/main" id="{653D025D-838C-2290-3411-8559E66B3720}"/>
                  </a:ext>
                </a:extLst>
              </p:cNvPr>
              <p:cNvSpPr txBox="1"/>
              <p:nvPr/>
            </p:nvSpPr>
            <p:spPr>
              <a:xfrm>
                <a:off x="544472" y="3597984"/>
                <a:ext cx="11111999" cy="11095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事件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发生的概率为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大量重复做这种试验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事件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平均每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次发生的次数是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3" name="yt_shape_14530">
                <a:extLst>
                  <a:ext uri="{FF2B5EF4-FFF2-40B4-BE49-F238E27FC236}">
                    <a16:creationId xmlns:a16="http://schemas.microsoft.com/office/drawing/2014/main" id="{653D025D-838C-2290-3411-8559E66B37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472" y="3597984"/>
                <a:ext cx="11111999" cy="1109535"/>
              </a:xfrm>
              <a:prstGeom prst="rect">
                <a:avLst/>
              </a:prstGeom>
              <a:blipFill>
                <a:blip r:embed="rId3"/>
                <a:stretch>
                  <a:fillRect l="-1646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4089E2D-3BB7-F064-D412-0B1E1EE6B211}"/>
              </a:ext>
            </a:extLst>
          </p:cNvPr>
          <p:cNvSpPr txBox="1"/>
          <p:nvPr/>
        </p:nvSpPr>
        <p:spPr>
          <a:xfrm>
            <a:off x="1064061" y="4225612"/>
            <a:ext cx="332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2" name="yt_shape_14532"/>
          <p:cNvSpPr txBox="1"/>
          <p:nvPr/>
        </p:nvSpPr>
        <p:spPr>
          <a:xfrm>
            <a:off x="540000" y="900000"/>
            <a:ext cx="425757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求简单问题的概率</a:t>
            </a:r>
          </a:p>
        </p:txBody>
      </p:sp>
      <p:sp>
        <p:nvSpPr>
          <p:cNvPr id="14533" name="yt_shape_14533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百色市中考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篮球裁判员通常用抛掷硬币的方式来确定哪一方先选场地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那么抛掷一枚质地均匀的硬币一次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正面朝上的概率是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534" name="yt_table_14534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52621251"/>
                  </p:ext>
                </p:extLst>
              </p:nvPr>
            </p:nvGraphicFramePr>
            <p:xfrm>
              <a:off x="540000" y="2508671"/>
              <a:ext cx="7409816" cy="635572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642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43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44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64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534" name="yt_table_14534" descr="{&quot;rangeId&quot;:8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52621251"/>
                  </p:ext>
                </p:extLst>
              </p:nvPr>
            </p:nvGraphicFramePr>
            <p:xfrm>
              <a:off x="540000" y="2508671"/>
              <a:ext cx="7409816" cy="635572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642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43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44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645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880" r="-1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880" r="-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37173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6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535" name="yt_shape_14535"/>
          <p:cNvSpPr txBox="1"/>
          <p:nvPr/>
        </p:nvSpPr>
        <p:spPr>
          <a:xfrm>
            <a:off x="540119" y="319489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益阳市中考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在某市组织的物理实验操作考试中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考试所用实验室共有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个测试位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个测试位各有一道相同试题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各组的试题不同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分别标记为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考生从中随机抽取一道试题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则某个考生抽到试题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的概率为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536" name="yt_table_14536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24185655"/>
                  </p:ext>
                </p:extLst>
              </p:nvPr>
            </p:nvGraphicFramePr>
            <p:xfrm>
              <a:off x="540000" y="5266952"/>
              <a:ext cx="7538404" cy="635953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646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47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48"/>
                        </a:ext>
                      </a:extLst>
                    </a:gridCol>
                    <a:gridCol w="1290638">
                      <a:extLst>
                        <a:ext uri="{9D8B030D-6E8A-4147-A177-3AD203B41FA5}">
                          <a16:colId xmlns:a16="http://schemas.microsoft.com/office/drawing/2014/main" val="1064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536" name="yt_table_14536" descr="{&quot;rangeId&quot;:9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24185655"/>
                  </p:ext>
                </p:extLst>
              </p:nvPr>
            </p:nvGraphicFramePr>
            <p:xfrm>
              <a:off x="540000" y="5266952"/>
              <a:ext cx="7538404" cy="635953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646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47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48"/>
                        </a:ext>
                      </a:extLst>
                    </a:gridCol>
                    <a:gridCol w="1290638">
                      <a:extLst>
                        <a:ext uri="{9D8B030D-6E8A-4147-A177-3AD203B41FA5}">
                          <a16:colId xmlns:a16="http://schemas.microsoft.com/office/drawing/2014/main" val="10649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988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80" r="-16217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880" r="-6217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8396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6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3887738442">
            <a:extLst>
              <a:ext uri="{FF2B5EF4-FFF2-40B4-BE49-F238E27FC236}">
                <a16:creationId xmlns:a16="http://schemas.microsoft.com/office/drawing/2014/main" id="{527B78F6-DB4D-2175-A26F-D2C54542917B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6F43CA5-1D25-FA4D-FFEF-3EDD0D459A16}"/>
              </a:ext>
            </a:extLst>
          </p:cNvPr>
          <p:cNvSpPr txBox="1"/>
          <p:nvPr/>
        </p:nvSpPr>
        <p:spPr>
          <a:xfrm>
            <a:off x="7765307" y="18255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AC0C18-A2B1-2589-5C69-90EDD0EBB514}"/>
              </a:ext>
            </a:extLst>
          </p:cNvPr>
          <p:cNvSpPr txBox="1"/>
          <p:nvPr/>
        </p:nvSpPr>
        <p:spPr>
          <a:xfrm>
            <a:off x="1059708" y="457454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7" name="yt_shape_1453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东营市中考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任意将图中的某一白色方块涂黑后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能使所有黑色方块构成的图形是轴对称图形的概率是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541" name="yt_table_14541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17957803"/>
                  </p:ext>
                </p:extLst>
              </p:nvPr>
            </p:nvGraphicFramePr>
            <p:xfrm>
              <a:off x="540119" y="4149080"/>
              <a:ext cx="7409816" cy="635953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650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51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52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65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541" name="yt_table_14541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17957803"/>
                  </p:ext>
                </p:extLst>
              </p:nvPr>
            </p:nvGraphicFramePr>
            <p:xfrm>
              <a:off x="540119" y="4149080"/>
              <a:ext cx="7409816" cy="635953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650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51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52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653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377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880" r="-1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880" r="-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37173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6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538" name="yt_shape_14538_skip" title="H_133.99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43140" y="2172448"/>
            <a:ext cx="1305720" cy="1701720"/>
            <a:chOff x="0" y="0"/>
            <a:chExt cx="1305720" cy="1701720"/>
          </a:xfrm>
        </p:grpSpPr>
        <p:pic>
          <p:nvPicPr>
            <p:cNvPr id="2" name="yt_image_14538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05720" cy="130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40" name="yt_shape_14540"/>
            <p:cNvSpPr txBox="1"/>
            <p:nvPr/>
          </p:nvSpPr>
          <p:spPr>
            <a:xfrm>
              <a:off x="119579" y="13417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925E9A4-C7CF-0CDB-B7D0-6C5491D77E75}"/>
              </a:ext>
            </a:extLst>
          </p:cNvPr>
          <p:cNvSpPr txBox="1"/>
          <p:nvPr/>
        </p:nvSpPr>
        <p:spPr>
          <a:xfrm>
            <a:off x="53269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42" name="yt_shape_14542"/>
              <p:cNvSpPr txBox="1"/>
              <p:nvPr/>
            </p:nvSpPr>
            <p:spPr>
              <a:xfrm>
                <a:off x="540119" y="900000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一只口袋中放着若干个红球和白球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这两种球除了颜色以外没有其他任何区别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袋中的球已经搅匀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蒙上眼睛从口袋中取出一个球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取出红球的概率是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542" name="yt_shape_14542" descr="{&quot;rangeId&quot;:11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19024"/>
              </a:xfrm>
              <a:prstGeom prst="rect">
                <a:avLst/>
              </a:prstGeom>
              <a:blipFill>
                <a:blip r:embed="rId2"/>
                <a:stretch>
                  <a:fillRect l="-1701" t="-4918" r="-439" b="-65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44" name="yt_shape_14544"/>
          <p:cNvSpPr txBox="1"/>
          <p:nvPr/>
        </p:nvSpPr>
        <p:spPr>
          <a:xfrm>
            <a:off x="540000" y="2069812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取出白球的概率是多少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545" name="yt_shape_14545"/>
              <p:cNvSpPr txBox="1"/>
              <p:nvPr/>
            </p:nvSpPr>
            <p:spPr>
              <a:xfrm>
                <a:off x="540000" y="2549115"/>
                <a:ext cx="1668727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545" name="yt_shape_14545" descr="{&quot;rangeId&quot;:1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49115"/>
                <a:ext cx="1668727" cy="639855"/>
              </a:xfrm>
              <a:prstGeom prst="rect">
                <a:avLst/>
              </a:prstGeom>
              <a:blipFill>
                <a:blip r:embed="rId3"/>
                <a:stretch>
                  <a:fillRect l="-11355" r="-10256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47" name="yt_shape_14547"/>
          <p:cNvSpPr txBox="1"/>
          <p:nvPr/>
        </p:nvSpPr>
        <p:spPr>
          <a:xfrm>
            <a:off x="540000" y="3239758"/>
            <a:ext cx="78483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如果袋中的白球有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那么袋中的红球有多少个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4548" name="yt_shape_14548"/>
          <p:cNvSpPr txBox="1"/>
          <p:nvPr/>
        </p:nvSpPr>
        <p:spPr>
          <a:xfrm>
            <a:off x="540000" y="3719061"/>
            <a:ext cx="20005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5" grpId="0" build="allAtOnce"/>
      <p:bldP spid="1454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9" name="yt_shape_14549"/>
          <p:cNvSpPr txBox="1"/>
          <p:nvPr/>
        </p:nvSpPr>
        <p:spPr>
          <a:xfrm>
            <a:off x="540000" y="900000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对题意理解不透彻致错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550">
                <a:extLst>
                  <a:ext uri="{FF2B5EF4-FFF2-40B4-BE49-F238E27FC236}">
                    <a16:creationId xmlns:a16="http://schemas.microsoft.com/office/drawing/2014/main" id="{A9D4B083-D1F7-B08A-B3C7-D907F8D1AB80}"/>
                  </a:ext>
                </a:extLst>
              </p:cNvPr>
              <p:cNvSpPr txBox="1"/>
              <p:nvPr/>
            </p:nvSpPr>
            <p:spPr>
              <a:xfrm>
                <a:off x="540000" y="1437923"/>
                <a:ext cx="9928424" cy="5863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中任选取一个数是无理数的概率是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2" name="yt_shape_14550">
                <a:extLst>
                  <a:ext uri="{FF2B5EF4-FFF2-40B4-BE49-F238E27FC236}">
                    <a16:creationId xmlns:a16="http://schemas.microsoft.com/office/drawing/2014/main" id="{A9D4B083-D1F7-B08A-B3C7-D907F8D1AB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37923"/>
                <a:ext cx="9928424" cy="586379"/>
              </a:xfrm>
              <a:prstGeom prst="rect">
                <a:avLst/>
              </a:prstGeom>
              <a:blipFill>
                <a:blip r:embed="rId2"/>
                <a:stretch>
                  <a:fillRect l="-1904" r="-123" b="-239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DB4985E-B4C9-D1A3-7334-419D4BB16214}"/>
                  </a:ext>
                </a:extLst>
              </p:cNvPr>
              <p:cNvSpPr txBox="1"/>
              <p:nvPr/>
            </p:nvSpPr>
            <p:spPr>
              <a:xfrm>
                <a:off x="9620404" y="1363361"/>
                <a:ext cx="308674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DB4985E-B4C9-D1A3-7334-419D4BB162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20404" y="1363361"/>
                <a:ext cx="308674" cy="6743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875B106C-58EC-E572-43EC-4ABED5349435}"/>
              </a:ext>
            </a:extLst>
          </p:cNvPr>
          <p:cNvCxnSpPr/>
          <p:nvPr/>
        </p:nvCxnSpPr>
        <p:spPr>
          <a:xfrm>
            <a:off x="9405616" y="2037681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2" name="yt_shape_14552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91aec4b1-5925-4d82-9817-3d0e3fa7c63f.png&quot;}"/>
            </a:endParaRPr>
          </a:p>
        </p:txBody>
      </p:sp>
      <p:sp>
        <p:nvSpPr>
          <p:cNvPr id="14553" name="yt_shape_14553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洛阳市东方二中月考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小球从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入口往下落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在每个交叉口都有向左或向右两种可能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且可能性相等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则小球从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出口落出的概率是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557" name="yt_table_14557_skip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08901423"/>
                  </p:ext>
                </p:extLst>
              </p:nvPr>
            </p:nvGraphicFramePr>
            <p:xfrm>
              <a:off x="603500" y="5322428"/>
              <a:ext cx="7409816" cy="635572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654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55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56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65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557" name="yt_table_14557_skip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08901423"/>
                  </p:ext>
                </p:extLst>
              </p:nvPr>
            </p:nvGraphicFramePr>
            <p:xfrm>
              <a:off x="603500" y="5322428"/>
              <a:ext cx="7409816" cy="635572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654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55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656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657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291" r="-25377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587" r="-1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587" r="-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36649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7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554" name="yt_shape_14554_skip" title="H_192.31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85405" y="2762905"/>
            <a:ext cx="2421189" cy="2442384"/>
            <a:chOff x="0" y="0"/>
            <a:chExt cx="2421189" cy="2442384"/>
          </a:xfrm>
        </p:grpSpPr>
        <p:pic>
          <p:nvPicPr>
            <p:cNvPr id="2" name="yt_image_14554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21189" cy="2046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56" name="yt_shape_14556"/>
            <p:cNvSpPr txBox="1"/>
            <p:nvPr/>
          </p:nvSpPr>
          <p:spPr>
            <a:xfrm>
              <a:off x="677313" y="20823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738483">
            <a:extLst>
              <a:ext uri="{FF2B5EF4-FFF2-40B4-BE49-F238E27FC236}">
                <a16:creationId xmlns:a16="http://schemas.microsoft.com/office/drawing/2014/main" id="{31C21660-257E-3F1D-7676-88202F568F5F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299F1DC-D720-B2E4-6307-4863DF0B13C3}"/>
              </a:ext>
            </a:extLst>
          </p:cNvPr>
          <p:cNvSpPr txBox="1"/>
          <p:nvPr/>
        </p:nvSpPr>
        <p:spPr>
          <a:xfrm>
            <a:off x="9017846" y="208139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58" name="yt_shape_14558"/>
              <p:cNvSpPr txBox="1"/>
              <p:nvPr/>
            </p:nvSpPr>
            <p:spPr>
              <a:xfrm>
                <a:off x="540119" y="900000"/>
                <a:ext cx="11111999" cy="10706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的小正方形组成的网格上的两个格点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在格点中任意放置点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恰好能使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的概率是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558" name="yt_shape_14558" descr="{&quot;rangeId&quot;:16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70678"/>
              </a:xfrm>
              <a:prstGeom prst="rect">
                <a:avLst/>
              </a:prstGeom>
              <a:blipFill>
                <a:blip r:embed="rId2"/>
                <a:stretch>
                  <a:fillRect l="-1701" t="-6857" r="-1098" b="-12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63" name="yt_shape_14563"/>
          <p:cNvSpPr txBox="1"/>
          <p:nvPr/>
        </p:nvSpPr>
        <p:spPr>
          <a:xfrm>
            <a:off x="540000" y="401637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560" name="yt_shape_14560" title="H_137.0040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24023" y="2226023"/>
            <a:ext cx="1343952" cy="1739952"/>
            <a:chOff x="0" y="0"/>
            <a:chExt cx="1343952" cy="1739952"/>
          </a:xfrm>
        </p:grpSpPr>
        <p:pic>
          <p:nvPicPr>
            <p:cNvPr id="2" name="yt_image_14560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43952" cy="13439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62" name="yt_shape_14562"/>
            <p:cNvSpPr txBox="1"/>
            <p:nvPr/>
          </p:nvSpPr>
          <p:spPr>
            <a:xfrm>
              <a:off x="62512" y="137995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4564" name="yt_shape_14564"/>
              <p:cNvSpPr txBox="1"/>
              <p:nvPr/>
            </p:nvSpPr>
            <p:spPr>
              <a:xfrm>
                <a:off x="540119" y="4389819"/>
                <a:ext cx="11460537" cy="10665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盘锦市中考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有两个不相等的实数根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则从满足条件的所有整数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中随机选取一个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恰好是负数的概率是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564" name="yt_shape_145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389819"/>
                <a:ext cx="11460537" cy="1066510"/>
              </a:xfrm>
              <a:prstGeom prst="rect">
                <a:avLst/>
              </a:prstGeom>
              <a:blipFill>
                <a:blip r:embed="rId4"/>
                <a:stretch>
                  <a:fillRect l="-1649" t="-6286" r="-160" b="-13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5D4524D-2FCB-93CB-232F-DC86053F778E}"/>
                  </a:ext>
                </a:extLst>
              </p:cNvPr>
              <p:cNvSpPr txBox="1"/>
              <p:nvPr/>
            </p:nvSpPr>
            <p:spPr>
              <a:xfrm>
                <a:off x="6206383" y="1247732"/>
                <a:ext cx="742061" cy="6784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16, 'hasSerialNum': 1, 'mathAnswerShape': 1, 'pageBreak': True}">
                <a:extLst>
                  <a:ext uri="{FF2B5EF4-FFF2-40B4-BE49-F238E27FC236}">
                    <a16:creationId xmlns:a16="http://schemas.microsoft.com/office/drawing/2014/main" id="{05D4524D-2FCB-93CB-232F-DC86053F77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6383" y="1247732"/>
                <a:ext cx="742061" cy="67844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7C15E2D-7E40-DA52-68C7-89D9D9F76615}"/>
                  </a:ext>
                </a:extLst>
              </p:cNvPr>
              <p:cNvSpPr txBox="1"/>
              <p:nvPr/>
            </p:nvSpPr>
            <p:spPr>
              <a:xfrm>
                <a:off x="9480376" y="4761898"/>
                <a:ext cx="308674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7C15E2D-7E40-DA52-68C7-89D9D9F766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80376" y="4761898"/>
                <a:ext cx="308674" cy="6743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1178</Words>
  <Application>Microsoft Office PowerPoint</Application>
  <PresentationFormat>宽屏</PresentationFormat>
  <Paragraphs>85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NEU-BZ-S92</vt:lpstr>
      <vt:lpstr>黑体</vt:lpstr>
      <vt:lpstr>楷体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44</cp:revision>
  <dcterms:created xsi:type="dcterms:W3CDTF">2023-05-05T05:33:04Z</dcterms:created>
  <dcterms:modified xsi:type="dcterms:W3CDTF">2023-05-13T16:29:47Z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