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7" r:id="rId3"/>
    <p:sldId id="369" r:id="rId4"/>
    <p:sldId id="372" r:id="rId5"/>
    <p:sldId id="374" r:id="rId6"/>
    <p:sldId id="379" r:id="rId7"/>
    <p:sldId id="388" r:id="rId8"/>
    <p:sldId id="381" r:id="rId9"/>
    <p:sldId id="384" r:id="rId10"/>
    <p:sldId id="385" r:id="rId11"/>
    <p:sldId id="386" r:id="rId12"/>
    <p:sldId id="390" r:id="rId13"/>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0.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bin"/><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bin"/></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01.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bin"/><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bin"/></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bin"/></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pic>
        <p:nvPicPr>
          <p:cNvPr id="13793" name="yt_image_13793" title="H_50.972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89963" cy="647352"/>
          </a:xfrm>
          <a:prstGeom prst="rect">
            <a:avLst/>
          </a:prstGeom>
          <a:noFill/>
          <a:extLst>
            <a:ext uri="{909E8E84-426E-40DD-AFC4-6F175D3DCCD1}">
              <a14:hiddenFill xmlns:a14="http://schemas.microsoft.com/office/drawing/2010/main">
                <a:solidFill>
                  <a:srgbClr val="FFFFFF"/>
                </a:solidFill>
              </a14:hiddenFill>
            </a:ext>
          </a:extLst>
        </p:spPr>
      </p:pic>
      <p:sp>
        <p:nvSpPr>
          <p:cNvPr id="13795" name="yt_shape_13795"/>
          <p:cNvSpPr txBox="1"/>
          <p:nvPr/>
        </p:nvSpPr>
        <p:spPr>
          <a:xfrm>
            <a:off x="540119" y="155679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在直角三角形中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已知</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元素求出未知元素的过程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叫做解直角三角形</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在直角三角形中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除直角外还有五个元素</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知道</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两</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个元素</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至少有一个是边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就可以求出另外</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三</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个元素</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A0D41791-4466-5BA1-8390-23164B3AEDF1}"/>
              </a:ext>
            </a:extLst>
          </p:cNvPr>
          <p:cNvSpPr txBox="1"/>
          <p:nvPr/>
        </p:nvSpPr>
        <p:spPr>
          <a:xfrm>
            <a:off x="3802908" y="1500403"/>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已知</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03295202-14F3-D016-2CD0-BBF01D38816E}"/>
              </a:ext>
            </a:extLst>
          </p:cNvPr>
          <p:cNvSpPr txBox="1"/>
          <p:nvPr/>
        </p:nvSpPr>
        <p:spPr>
          <a:xfrm>
            <a:off x="7460507" y="1975891"/>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两</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B23E46B1-ED38-E46F-E4FC-FB6740844933}"/>
              </a:ext>
            </a:extLst>
          </p:cNvPr>
          <p:cNvSpPr txBox="1"/>
          <p:nvPr/>
        </p:nvSpPr>
        <p:spPr>
          <a:xfrm>
            <a:off x="3802908" y="2451379"/>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三</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858" name="yt_shape_13858"/>
              <p:cNvSpPr txBox="1"/>
              <p:nvPr/>
            </p:nvSpPr>
            <p:spPr>
              <a:xfrm>
                <a:off x="540119" y="900000"/>
                <a:ext cx="11111999" cy="110998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是角平分线</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16</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宋体" pitchFamily="24"/>
                    <a:ea typeface="宋体" pitchFamily="24"/>
                    <a:cs typeface="宋体" pitchFamily="24"/>
                  </a:rPr>
                  <a:t>.</a:t>
                </a:r>
              </a:p>
            </p:txBody>
          </p:sp>
        </mc:Choice>
        <mc:Fallback xmlns:a16="http://schemas.microsoft.com/office/drawing/2014/main" xmlns="">
          <p:sp>
            <p:nvSpPr>
              <p:cNvPr id="13858" name="yt_shape_13858" descr="{&quot;rangeId&quot;:20,&quot;color&quot;:&quot;B&quot;,&quot;hasSerialNum&quot;:1}"/>
              <p:cNvSpPr txBox="1">
                <a:spLocks noRot="1" noChangeAspect="1" noMove="1" noResize="1" noEditPoints="1" noAdjustHandles="1" noChangeArrowheads="1" noChangeShapeType="1" noTextEdit="1"/>
              </p:cNvSpPr>
              <p:nvPr/>
            </p:nvSpPr>
            <p:spPr>
              <a:xfrm>
                <a:off x="540119" y="900000"/>
                <a:ext cx="11111999" cy="1109984"/>
              </a:xfrm>
              <a:prstGeom prst="rect">
                <a:avLst/>
              </a:prstGeom>
              <a:blipFill>
                <a:blip r:embed="rId2"/>
                <a:stretch>
                  <a:fillRect l="-1701" r="-988" b="-15934"/>
                </a:stretch>
              </a:blipFill>
            </p:spPr>
            <p:txBody>
              <a:bodyPr/>
              <a:lstStyle/>
              <a:p>
                <a:r>
                  <a:rPr lang="zh-CN" altLang="en-US">
                    <a:noFill/>
                  </a:rPr>
                  <a:t> </a:t>
                </a:r>
              </a:p>
            </p:txBody>
          </p:sp>
        </mc:Fallback>
      </mc:AlternateContent>
      <p:sp>
        <p:nvSpPr>
          <p:cNvPr id="13863" name="yt_shape_13863"/>
          <p:cNvSpPr txBox="1"/>
          <p:nvPr/>
        </p:nvSpPr>
        <p:spPr>
          <a:xfrm>
            <a:off x="540000" y="3882991"/>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860" name="yt_shape_13860" title="H_127.5137">
            <a:extLst>
              <a:ext uri="{FF2B5EF4-FFF2-40B4-BE49-F238E27FC236}">
                <a16:creationId xmlns:a16="http://schemas.microsoft.com/office/drawing/2014/main" id="{249740F1-2B05-4C5A-B423-6F681AEFABC2}"/>
              </a:ext>
            </a:extLst>
          </p:cNvPr>
          <p:cNvGrpSpPr/>
          <p:nvPr/>
        </p:nvGrpSpPr>
        <p:grpSpPr>
          <a:xfrm>
            <a:off x="9624392" y="1998860"/>
            <a:ext cx="1835136" cy="1619424"/>
            <a:chOff x="0" y="0"/>
            <a:chExt cx="1835136" cy="1619424"/>
          </a:xfrm>
        </p:grpSpPr>
        <p:pic>
          <p:nvPicPr>
            <p:cNvPr id="2" name="yt_image_13860">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835136" cy="1223424"/>
            </a:xfrm>
            <a:prstGeom prst="rect">
              <a:avLst/>
            </a:prstGeom>
            <a:noFill/>
            <a:extLst>
              <a:ext uri="{909E8E84-426E-40DD-AFC4-6F175D3DCCD1}">
                <a14:hiddenFill xmlns:a14="http://schemas.microsoft.com/office/drawing/2010/main">
                  <a:solidFill>
                    <a:srgbClr val="FFFFFF"/>
                  </a:solidFill>
                </a14:hiddenFill>
              </a:ext>
            </a:extLst>
          </p:spPr>
        </p:pic>
        <p:sp>
          <p:nvSpPr>
            <p:cNvPr id="13862" name="yt_shape_13862"/>
            <p:cNvSpPr txBox="1"/>
            <p:nvPr/>
          </p:nvSpPr>
          <p:spPr>
            <a:xfrm>
              <a:off x="308104" y="1259424"/>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3" name="yt_shape_13864">
                <a:extLst>
                  <a:ext uri="{FF2B5EF4-FFF2-40B4-BE49-F238E27FC236}">
                    <a16:creationId xmlns:a16="http://schemas.microsoft.com/office/drawing/2014/main" id="{332047FB-0E02-9E2C-B616-7EBEAE63F139}"/>
                  </a:ext>
                </a:extLst>
              </p:cNvPr>
              <p:cNvSpPr txBox="1"/>
              <p:nvPr/>
            </p:nvSpPr>
            <p:spPr>
              <a:xfrm>
                <a:off x="540000" y="2066852"/>
                <a:ext cx="4461158" cy="427758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ACD</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cos∠</a:t>
                </a:r>
                <a:r>
                  <a:rPr lang="en-US" altLang="zh-CN" sz="2400" b="0" i="1" u="none">
                    <a:solidFill>
                      <a:srgbClr val="FF0000"/>
                    </a:solidFill>
                    <a:effectLst/>
                    <a:latin typeface="Times New Roman" pitchFamily="24"/>
                    <a:ea typeface="Times New Roman" pitchFamily="24"/>
                    <a:cs typeface="宋体" pitchFamily="24"/>
                  </a:rPr>
                  <a:t>CAD</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𝐴𝐶</m:t>
                        </m:r>
                      </m:num>
                      <m:den>
                        <m:r>
                          <a:rPr lang="en-US" altLang="zh-CN" sz="2400" b="0" i="1">
                            <a:solidFill>
                              <a:srgbClr val="FF0000"/>
                            </a:solidFill>
                            <a:effectLst/>
                            <a:latin typeface="Cambria Math" panose="02040503050406030204" pitchFamily="12" charset="0"/>
                            <a:ea typeface="Cambria Math" panose="02040503050406030204" pitchFamily="12" charset="0"/>
                          </a:rPr>
                          <m:t>𝐴𝐷</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黑体" pitchFamily="24"/>
                    <a:cs typeface="宋体" pitchFamily="24"/>
                  </a:rPr>
                  <a:t>平分</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CAB</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𝐴𝐶</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tan</m:t>
                        </m:r>
                        <m:r>
                          <a:rPr lang="en-US" altLang="zh-CN" sz="2400" b="0" i="1">
                            <a:solidFill>
                              <a:srgbClr val="FF0000"/>
                            </a:solidFill>
                            <a:effectLst/>
                            <a:latin typeface="Cambria Math" panose="02040503050406030204" pitchFamily="12" charset="0"/>
                            <a:ea typeface="Cambria Math" panose="02040503050406030204" pitchFamily="12" charset="0"/>
                          </a:rPr>
                          <m:t>𝐵</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16</a:t>
                </a:r>
                <a:r>
                  <a:rPr lang="en-US" altLang="zh-CN" sz="2400" b="0" i="0" u="none">
                    <a:solidFill>
                      <a:srgbClr val="FF0000"/>
                    </a:solidFill>
                    <a:effectLst/>
                    <a:latin typeface="宋体" pitchFamily="24"/>
                    <a:ea typeface="宋体" pitchFamily="24"/>
                    <a:cs typeface="宋体" pitchFamily="24"/>
                  </a:rPr>
                  <a:t>.</a:t>
                </a:r>
              </a:p>
            </p:txBody>
          </p:sp>
        </mc:Choice>
        <mc:Fallback>
          <p:sp>
            <p:nvSpPr>
              <p:cNvPr id="3" name="yt_shape_13864">
                <a:extLst>
                  <a:ext uri="{FF2B5EF4-FFF2-40B4-BE49-F238E27FC236}">
                    <a16:creationId xmlns:a16="http://schemas.microsoft.com/office/drawing/2014/main" id="{332047FB-0E02-9E2C-B616-7EBEAE63F139}"/>
                  </a:ext>
                </a:extLst>
              </p:cNvPr>
              <p:cNvSpPr txBox="1">
                <a:spLocks noRot="1" noChangeAspect="1" noMove="1" noResize="1" noEditPoints="1" noAdjustHandles="1" noChangeArrowheads="1" noChangeShapeType="1" noTextEdit="1"/>
              </p:cNvSpPr>
              <p:nvPr/>
            </p:nvSpPr>
            <p:spPr>
              <a:xfrm>
                <a:off x="540000" y="2066852"/>
                <a:ext cx="4461158" cy="4277581"/>
              </a:xfrm>
              <a:prstGeom prst="rect">
                <a:avLst/>
              </a:prstGeom>
              <a:blipFill>
                <a:blip r:embed="rId4"/>
                <a:stretch>
                  <a:fillRect l="-4241" t="-1140" r="-3420" b="-35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66" name="yt_shape_13866"/>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NEU-BZ-S92" pitchFamily="39"/>
                <a:ea typeface="宋体" pitchFamily="39"/>
                <a:cs typeface="宋体" pitchFamily="39"/>
                <a:sym typeface="Finished"/>
              </a:rPr>
              <a:t>⁠</a:t>
            </a:r>
            <a:endParaRPr lang="zh-CN" altLang="zh-CN" sz="3900" b="0" i="0" u="none" spc="33200">
              <a:solidFill>
                <a:srgbClr val="1EE3CF"/>
              </a:solidFill>
              <a:effectLst/>
              <a:latin typeface="NEU-BZ-S92" pitchFamily="39"/>
              <a:ea typeface="宋体" pitchFamily="39"/>
              <a:cs typeface="宋体" pitchFamily="39"/>
              <a:sym typeface="Finished"/>
              <a:hlinkClick r:id="" action="ppaction://macro?name={&quot;type&quot;:&quot;ImageText&quot;,&quot;item&quot;:&quot;ImageText&quot;,&quot;path&quot;:&quot;\\ImageTexts\\36e9a376-305f-451c-a11d-57ec687d7aa0.png&quot;}"/>
            </a:endParaRPr>
          </a:p>
        </p:txBody>
      </p:sp>
      <mc:AlternateContent xmlns:mc="http://schemas.openxmlformats.org/markup-compatibility/2006">
        <mc:Choice xmlns:a14="http://schemas.microsoft.com/office/drawing/2010/main" Requires="a14">
          <p:sp>
            <p:nvSpPr>
              <p:cNvPr id="13867" name="yt_shape_13867"/>
              <p:cNvSpPr txBox="1"/>
              <p:nvPr/>
            </p:nvSpPr>
            <p:spPr>
              <a:xfrm>
                <a:off x="540120" y="1611028"/>
                <a:ext cx="10452296" cy="255095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应用意识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如图是把一个装有货物的长方体形状的木箱沿着坡面装进汽车货厢的示意图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已知汽车货厢高度</a:t>
                </a:r>
                <a:r>
                  <a:rPr lang="en-US" altLang="zh-CN" sz="2400" b="0" i="1" u="none">
                    <a:solidFill>
                      <a:srgbClr val="000000"/>
                    </a:solidFill>
                    <a:effectLst/>
                    <a:latin typeface="Times New Roman" pitchFamily="24"/>
                    <a:ea typeface="Times New Roman" pitchFamily="24"/>
                    <a:cs typeface="宋体" pitchFamily="24"/>
                  </a:rPr>
                  <a:t>BG</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货厢底面距地面的高度</a:t>
                </a:r>
                <a:r>
                  <a:rPr lang="en-US" altLang="zh-CN" sz="2400" b="0" i="1" u="none">
                    <a:solidFill>
                      <a:srgbClr val="000000"/>
                    </a:solidFill>
                    <a:effectLst/>
                    <a:latin typeface="Times New Roman" pitchFamily="24"/>
                    <a:ea typeface="Times New Roman" pitchFamily="24"/>
                    <a:cs typeface="宋体" pitchFamily="24"/>
                  </a:rPr>
                  <a:t>BH</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坡面与地面的夹角</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BAH</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α</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木箱的长</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高</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EF</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和宽都是</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通过计算判断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1" u="none">
                    <a:solidFill>
                      <a:srgbClr val="000000"/>
                    </a:solidFill>
                    <a:effectLst/>
                    <a:latin typeface="Times New Roman" pitchFamily="24"/>
                    <a:ea typeface="Times New Roman" pitchFamily="24"/>
                    <a:cs typeface="宋体" pitchFamily="24"/>
                  </a:rPr>
                  <a:t>α</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木箱底部顶点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与坡面底部点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重合时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木箱上部顶点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会不会触碰到汽车货厢顶部</a:t>
                </a:r>
                <a:r>
                  <a:rPr lang="en-US" altLang="zh-CN" sz="2400" b="0" i="0" u="none">
                    <a:solidFill>
                      <a:srgbClr val="000000"/>
                    </a:solidFill>
                    <a:effectLst/>
                    <a:latin typeface="宋体" pitchFamily="24"/>
                    <a:ea typeface="宋体" pitchFamily="24"/>
                    <a:cs typeface="宋体" pitchFamily="24"/>
                  </a:rPr>
                  <a:t>.</a:t>
                </a:r>
              </a:p>
            </p:txBody>
          </p:sp>
        </mc:Choice>
        <mc:Fallback>
          <p:sp>
            <p:nvSpPr>
              <p:cNvPr id="13867" name="yt_shape_13867"/>
              <p:cNvSpPr txBox="1">
                <a:spLocks noRot="1" noChangeAspect="1" noMove="1" noResize="1" noEditPoints="1" noAdjustHandles="1" noChangeArrowheads="1" noChangeShapeType="1" noTextEdit="1"/>
              </p:cNvSpPr>
              <p:nvPr/>
            </p:nvSpPr>
            <p:spPr>
              <a:xfrm>
                <a:off x="540120" y="1611028"/>
                <a:ext cx="10452296" cy="2550955"/>
              </a:xfrm>
              <a:prstGeom prst="rect">
                <a:avLst/>
              </a:prstGeom>
              <a:blipFill>
                <a:blip r:embed="rId2"/>
                <a:stretch>
                  <a:fillRect l="-1809" t="-1909" r="-467" b="-6444"/>
                </a:stretch>
              </a:blipFill>
            </p:spPr>
            <p:txBody>
              <a:bodyPr/>
              <a:lstStyle/>
              <a:p>
                <a:r>
                  <a:rPr lang="zh-CN" altLang="en-US">
                    <a:noFill/>
                  </a:rPr>
                  <a:t> </a:t>
                </a:r>
              </a:p>
            </p:txBody>
          </p:sp>
        </mc:Fallback>
      </mc:AlternateContent>
      <p:sp>
        <p:nvSpPr>
          <p:cNvPr id="13872" name="yt_shape_13872"/>
          <p:cNvSpPr txBox="1"/>
          <p:nvPr/>
        </p:nvSpPr>
        <p:spPr>
          <a:xfrm>
            <a:off x="540000" y="6501274"/>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869" name="yt_shape_13869" title="H_164.23709">
            <a:extLst>
              <a:ext uri="{FF2B5EF4-FFF2-40B4-BE49-F238E27FC236}">
                <a16:creationId xmlns:a16="http://schemas.microsoft.com/office/drawing/2014/main" id="{249740F1-2B05-4C5A-B423-6F681AEFABC2}"/>
              </a:ext>
            </a:extLst>
          </p:cNvPr>
          <p:cNvGrpSpPr/>
          <p:nvPr/>
        </p:nvGrpSpPr>
        <p:grpSpPr>
          <a:xfrm>
            <a:off x="3556131" y="4365135"/>
            <a:ext cx="5079736" cy="2085811"/>
            <a:chOff x="0" y="0"/>
            <a:chExt cx="5079736" cy="2085811"/>
          </a:xfrm>
        </p:grpSpPr>
        <p:pic>
          <p:nvPicPr>
            <p:cNvPr id="2" name="yt_image_13869">
              <a:extLst>
                <a:ext uri="">
                  <a16:creationId xmlns:a16="http://schemas.microsoft.com/office/drawing/2014/main" xmlns:a14="http://schemas.microsoft.com/office/drawing/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0" y="0"/>
              <a:ext cx="5079736" cy="1689811"/>
            </a:xfrm>
            <a:prstGeom prst="rect">
              <a:avLst/>
            </a:prstGeom>
            <a:noFill/>
            <a:extLst>
              <a:ext uri="{909E8E84-426E-40DD-AFC4-6F175D3DCCD1}">
                <a14:hiddenFill xmlns:a14="http://schemas.microsoft.com/office/drawing/2010/main">
                  <a:solidFill>
                    <a:srgbClr val="FFFFFF"/>
                  </a:solidFill>
                </a14:hiddenFill>
              </a:ext>
            </a:extLst>
          </p:spPr>
        </p:pic>
        <p:sp>
          <p:nvSpPr>
            <p:cNvPr id="13871" name="yt_shape_13871"/>
            <p:cNvSpPr txBox="1"/>
            <p:nvPr/>
          </p:nvSpPr>
          <p:spPr>
            <a:xfrm>
              <a:off x="1930404" y="1725811"/>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3887674674">
            <a:extLst>
              <a:ext uri="{FF2B5EF4-FFF2-40B4-BE49-F238E27FC236}">
                <a16:creationId xmlns:a16="http://schemas.microsoft.com/office/drawing/2014/main" id="{033B55C0-9F0C-0063-9E59-AFF914948DC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873" name="yt_shape_13873"/>
              <p:cNvSpPr txBox="1"/>
              <p:nvPr/>
            </p:nvSpPr>
            <p:spPr>
              <a:xfrm>
                <a:off x="540000" y="900000"/>
                <a:ext cx="3985065" cy="64274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BH</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sin</a:t>
                </a:r>
                <a:r>
                  <a:rPr lang="en-US" altLang="zh-CN" sz="2400" b="0" i="1" u="none">
                    <a:solidFill>
                      <a:srgbClr val="FF0000"/>
                    </a:solidFill>
                    <a:effectLst/>
                    <a:latin typeface="Times New Roman" pitchFamily="24"/>
                    <a:ea typeface="Times New Roman" pitchFamily="24"/>
                    <a:cs typeface="宋体" pitchFamily="24"/>
                  </a:rPr>
                  <a:t>α</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oMath>
                </a14:m>
                <a:r>
                  <a:rPr lang="zh-CN" altLang="zh-CN" sz="2400" b="0" i="0" u="none">
                    <a:solidFill>
                      <a:srgbClr val="FF0000"/>
                    </a:solidFill>
                    <a:effectLst/>
                    <a:latin typeface="宋体" pitchFamily="24"/>
                    <a:ea typeface="宋体" pitchFamily="24"/>
                    <a:cs typeface="宋体" pitchFamily="24"/>
                  </a:rPr>
                  <a:t>，</a:t>
                </a:r>
              </a:p>
            </p:txBody>
          </p:sp>
        </mc:Choice>
        <mc:Fallback xmlns:a16="http://schemas.microsoft.com/office/drawing/2014/main" xmlns="">
          <p:sp>
            <p:nvSpPr>
              <p:cNvPr id="13873" name="yt_shape_13873" descr="{&quot;rangeId&quot;:18,&quot;color&quot;:&quot;R&quot;,&quot;mathAnswerShape&quot;:1}"/>
              <p:cNvSpPr txBox="1">
                <a:spLocks noRot="1" noChangeAspect="1" noMove="1" noResize="1" noEditPoints="1" noAdjustHandles="1" noChangeArrowheads="1" noChangeShapeType="1" noTextEdit="1"/>
              </p:cNvSpPr>
              <p:nvPr/>
            </p:nvSpPr>
            <p:spPr>
              <a:xfrm>
                <a:off x="540000" y="900000"/>
                <a:ext cx="3985065" cy="642740"/>
              </a:xfrm>
              <a:prstGeom prst="rect">
                <a:avLst/>
              </a:prstGeom>
              <a:blipFill>
                <a:blip r:embed="rId2"/>
                <a:stretch>
                  <a:fillRect l="-4747" r="-3216" b="-152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875" name="yt_shape_13875"/>
              <p:cNvSpPr txBox="1"/>
              <p:nvPr/>
            </p:nvSpPr>
            <p:spPr>
              <a:xfrm>
                <a:off x="540000" y="1593528"/>
                <a:ext cx="5880199" cy="868058"/>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𝐵𝐻</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sin</m:t>
                        </m:r>
                        <m:r>
                          <a:rPr lang="en-US" altLang="zh-CN" sz="2400" b="0" i="1">
                            <a:solidFill>
                              <a:srgbClr val="FF0000"/>
                            </a:solidFill>
                            <a:effectLst/>
                            <a:latin typeface="Cambria Math" panose="02040503050406030204" pitchFamily="12" charset="0"/>
                            <a:ea typeface="Cambria Math" panose="02040503050406030204" pitchFamily="12" charset="0"/>
                          </a:rPr>
                          <m:t>𝛼</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0</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6</m:t>
                        </m:r>
                      </m:num>
                      <m:den>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AH</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p:txBody>
          </p:sp>
        </mc:Choice>
        <mc:Fallback xmlns:a16="http://schemas.microsoft.com/office/drawing/2014/main" xmlns="">
          <p:sp>
            <p:nvSpPr>
              <p:cNvPr id="13875" name="yt_shape_13875" descr="{&quot;rangeId&quot;:18,&quot;color&quot;:&quot;R&quot;,&quot;mathAnswerShape&quot;:1}"/>
              <p:cNvSpPr txBox="1">
                <a:spLocks noRot="1" noChangeAspect="1" noMove="1" noResize="1" noEditPoints="1" noAdjustHandles="1" noChangeArrowheads="1" noChangeShapeType="1" noTextEdit="1"/>
              </p:cNvSpPr>
              <p:nvPr/>
            </p:nvSpPr>
            <p:spPr>
              <a:xfrm>
                <a:off x="540000" y="1593528"/>
                <a:ext cx="5880199" cy="868058"/>
              </a:xfrm>
              <a:prstGeom prst="rect">
                <a:avLst/>
              </a:prstGeom>
              <a:blipFill>
                <a:blip r:embed="rId3"/>
                <a:stretch>
                  <a:fillRect l="-3216" r="-2386"/>
                </a:stretch>
              </a:blipFill>
            </p:spPr>
            <p:txBody>
              <a:bodyPr/>
              <a:lstStyle/>
              <a:p>
                <a:r>
                  <a:rPr lang="zh-CN" altLang="en-US">
                    <a:noFill/>
                  </a:rPr>
                  <a:t> </a:t>
                </a:r>
              </a:p>
            </p:txBody>
          </p:sp>
        </mc:Fallback>
      </mc:AlternateContent>
      <p:sp>
        <p:nvSpPr>
          <p:cNvPr id="13877" name="yt_shape_13877"/>
          <p:cNvSpPr txBox="1"/>
          <p:nvPr/>
        </p:nvSpPr>
        <p:spPr>
          <a:xfrm>
            <a:off x="540000" y="2512374"/>
            <a:ext cx="422070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p:txBody>
      </p:sp>
      <p:sp>
        <p:nvSpPr>
          <p:cNvPr id="13878" name="yt_shape_13878"/>
          <p:cNvSpPr txBox="1"/>
          <p:nvPr/>
        </p:nvSpPr>
        <p:spPr>
          <a:xfrm>
            <a:off x="540000" y="2991677"/>
            <a:ext cx="486992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FJ</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BG</a:t>
            </a:r>
            <a:r>
              <a:rPr lang="zh-CN" altLang="zh-CN" sz="2400" b="0" i="0" u="none">
                <a:solidFill>
                  <a:srgbClr val="FF0000"/>
                </a:solidFill>
                <a:effectLst/>
                <a:latin typeface="Times New Roman" pitchFamily="24"/>
                <a:ea typeface="黑体" pitchFamily="24"/>
                <a:cs typeface="宋体" pitchFamily="24"/>
              </a:rPr>
              <a:t>于点</a:t>
            </a:r>
            <a:r>
              <a:rPr lang="en-US" altLang="zh-CN" sz="2400" b="0" i="1" u="none">
                <a:solidFill>
                  <a:srgbClr val="FF0000"/>
                </a:solidFill>
                <a:effectLst/>
                <a:latin typeface="Times New Roman" pitchFamily="24"/>
                <a:ea typeface="Times New Roman" pitchFamily="24"/>
                <a:cs typeface="宋体" pitchFamily="24"/>
              </a:rPr>
              <a:t>J</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EK</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FJ</a:t>
            </a:r>
            <a:r>
              <a:rPr lang="zh-CN" altLang="zh-CN" sz="2400" b="0" i="0" u="none">
                <a:solidFill>
                  <a:srgbClr val="FF0000"/>
                </a:solidFill>
                <a:effectLst/>
                <a:latin typeface="Times New Roman" pitchFamily="24"/>
                <a:ea typeface="黑体" pitchFamily="24"/>
                <a:cs typeface="宋体" pitchFamily="24"/>
              </a:rPr>
              <a:t>于点</a:t>
            </a:r>
            <a:r>
              <a:rPr lang="en-US" altLang="zh-CN" sz="2400" b="0" i="1" u="none">
                <a:solidFill>
                  <a:srgbClr val="FF0000"/>
                </a:solidFill>
                <a:effectLst/>
                <a:latin typeface="Times New Roman" pitchFamily="24"/>
                <a:ea typeface="Times New Roman" pitchFamily="24"/>
                <a:cs typeface="宋体" pitchFamily="24"/>
              </a:rPr>
              <a:t>K</a:t>
            </a:r>
            <a:r>
              <a:rPr lang="zh-CN" altLang="zh-CN" sz="2400" b="0" i="0" u="none">
                <a:solidFill>
                  <a:srgbClr val="FF0000"/>
                </a:solidFill>
                <a:effectLst/>
                <a:latin typeface="宋体" pitchFamily="24"/>
                <a:ea typeface="宋体" pitchFamily="24"/>
                <a:cs typeface="宋体" pitchFamily="24"/>
              </a:rPr>
              <a:t>，</a:t>
            </a:r>
          </a:p>
        </p:txBody>
      </p:sp>
      <p:pic>
        <p:nvPicPr>
          <p:cNvPr id="13879" name="yt_image_13879">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8688288" y="1411418"/>
            <a:ext cx="1874210" cy="1524762"/>
          </a:xfrm>
          <a:prstGeom prst="rect">
            <a:avLst/>
          </a:prstGeom>
          <a:noFill/>
          <a:extLst>
            <a:ext uri="{909E8E84-426E-40DD-AFC4-6F175D3DCCD1}">
              <a14:hiddenFill xmlns:a14="http://schemas.microsoft.com/office/drawing/2010/main">
                <a:solidFill>
                  <a:srgbClr val="FFFFFF"/>
                </a:solidFill>
              </a14:hiddenFill>
            </a:ext>
          </a:extLst>
        </p:spPr>
      </p:pic>
      <p:sp>
        <p:nvSpPr>
          <p:cNvPr id="13881" name="yt_shape_13881"/>
          <p:cNvSpPr txBox="1"/>
          <p:nvPr/>
        </p:nvSpPr>
        <p:spPr>
          <a:xfrm>
            <a:off x="478604" y="3420192"/>
            <a:ext cx="9361537" cy="428515"/>
          </a:xfrm>
          <a:prstGeom prst="rect">
            <a:avLst/>
          </a:prstGeom>
        </p:spPr>
        <p:txBody>
          <a:bodyPr vert="horz" wrap="none" lIns="0" tIns="0" rIns="0" bIns="0" rtlCol="0">
            <a:spAutoFit/>
          </a:bodyPr>
          <a:lstStyle/>
          <a:p>
            <a:pPr lvl="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EKF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FJB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AHB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a:t>
            </a:r>
            <a:r>
              <a:rPr lang="en-US" altLang="zh-CN" sz="2400" i="1">
                <a:solidFill>
                  <a:srgbClr val="FF0000"/>
                </a:solidFill>
                <a:latin typeface="Times New Roman" pitchFamily="24"/>
                <a:ea typeface="Times New Roman" pitchFamily="24"/>
                <a:cs typeface="宋体" pitchFamily="24"/>
              </a:rPr>
              <a:t>EFK</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a:t>
            </a:r>
            <a:r>
              <a:rPr lang="en-US" altLang="zh-CN" sz="2400" i="1">
                <a:solidFill>
                  <a:srgbClr val="FF0000"/>
                </a:solidFill>
                <a:latin typeface="Times New Roman" pitchFamily="24"/>
                <a:ea typeface="Times New Roman" pitchFamily="24"/>
                <a:cs typeface="宋体" pitchFamily="24"/>
              </a:rPr>
              <a:t>FBJ</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a:t>
            </a:r>
            <a:r>
              <a:rPr lang="en-US" altLang="zh-CN" sz="2400" i="1">
                <a:solidFill>
                  <a:srgbClr val="FF0000"/>
                </a:solidFill>
                <a:latin typeface="Times New Roman" pitchFamily="24"/>
                <a:ea typeface="Times New Roman" pitchFamily="24"/>
                <a:cs typeface="宋体" pitchFamily="24"/>
              </a:rPr>
              <a:t>ABH</a:t>
            </a:r>
            <a:r>
              <a:rPr lang="zh-CN"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BF</a:t>
            </a:r>
            <a:r>
              <a:rPr lang="zh-CN"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AB</a:t>
            </a:r>
            <a:r>
              <a:rPr lang="zh-CN" altLang="zh-CN" sz="2400">
                <a:solidFill>
                  <a:srgbClr val="FF0000"/>
                </a:solidFill>
                <a:latin typeface="宋体" pitchFamily="24"/>
                <a:ea typeface="宋体" pitchFamily="24"/>
                <a:cs typeface="宋体" pitchFamily="24"/>
              </a:rPr>
              <a:t>，</a:t>
            </a:r>
          </a:p>
        </p:txBody>
      </p:sp>
      <p:sp>
        <p:nvSpPr>
          <p:cNvPr id="13883" name="yt_shape_13883"/>
          <p:cNvSpPr txBox="1"/>
          <p:nvPr/>
        </p:nvSpPr>
        <p:spPr>
          <a:xfrm>
            <a:off x="478604" y="3910523"/>
            <a:ext cx="592790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EFK</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FBJ</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ABH</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FBJ</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ABH</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2" name="yt_shape_13884">
                <a:extLst>
                  <a:ext uri="{FF2B5EF4-FFF2-40B4-BE49-F238E27FC236}">
                    <a16:creationId xmlns:a16="http://schemas.microsoft.com/office/drawing/2014/main" id="{D0E96153-F4BF-BB87-9864-A9280F994A11}"/>
                  </a:ext>
                </a:extLst>
              </p:cNvPr>
              <p:cNvSpPr txBox="1"/>
              <p:nvPr/>
            </p:nvSpPr>
            <p:spPr>
              <a:xfrm>
                <a:off x="514943" y="4334741"/>
                <a:ext cx="4615494" cy="640112"/>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𝐸𝐹</m:t>
                        </m:r>
                      </m:num>
                      <m:den>
                        <m:r>
                          <a:rPr lang="en-US" altLang="zh-CN" sz="2400" b="0" i="1">
                            <a:solidFill>
                              <a:srgbClr val="FF0000"/>
                            </a:solidFill>
                            <a:effectLst/>
                            <a:latin typeface="Cambria Math" panose="02040503050406030204" pitchFamily="12" charset="0"/>
                            <a:ea typeface="Cambria Math" panose="02040503050406030204" pitchFamily="12" charset="0"/>
                          </a:rPr>
                          <m:t>𝐴𝐵</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𝐹𝐾</m:t>
                        </m:r>
                      </m:num>
                      <m:den>
                        <m:r>
                          <a:rPr lang="en-US" altLang="zh-CN" sz="2400" b="0" i="1">
                            <a:solidFill>
                              <a:srgbClr val="FF0000"/>
                            </a:solidFill>
                            <a:effectLst/>
                            <a:latin typeface="Cambria Math" panose="02040503050406030204" pitchFamily="12" charset="0"/>
                            <a:ea typeface="Cambria Math" panose="02040503050406030204" pitchFamily="12" charset="0"/>
                          </a:rPr>
                          <m:t>𝐵𝐻</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𝐸𝐾</m:t>
                        </m:r>
                      </m:num>
                      <m:den>
                        <m:r>
                          <a:rPr lang="en-US" altLang="zh-CN" sz="2400" b="0" i="1">
                            <a:solidFill>
                              <a:srgbClr val="FF0000"/>
                            </a:solidFill>
                            <a:effectLst/>
                            <a:latin typeface="Cambria Math" panose="02040503050406030204" pitchFamily="12" charset="0"/>
                            <a:ea typeface="Cambria Math" panose="02040503050406030204" pitchFamily="12" charset="0"/>
                          </a:rPr>
                          <m:t>𝐴𝐻</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BJ</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BH</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p:txBody>
          </p:sp>
        </mc:Choice>
        <mc:Fallback>
          <p:sp>
            <p:nvSpPr>
              <p:cNvPr id="2" name="yt_shape_13884">
                <a:extLst>
                  <a:ext uri="{FF2B5EF4-FFF2-40B4-BE49-F238E27FC236}">
                    <a16:creationId xmlns:a16="http://schemas.microsoft.com/office/drawing/2014/main" id="{D0E96153-F4BF-BB87-9864-A9280F994A11}"/>
                  </a:ext>
                </a:extLst>
              </p:cNvPr>
              <p:cNvSpPr txBox="1">
                <a:spLocks noRot="1" noChangeAspect="1" noMove="1" noResize="1" noEditPoints="1" noAdjustHandles="1" noChangeArrowheads="1" noChangeShapeType="1" noTextEdit="1"/>
              </p:cNvSpPr>
              <p:nvPr/>
            </p:nvSpPr>
            <p:spPr>
              <a:xfrm>
                <a:off x="514943" y="4334741"/>
                <a:ext cx="4615494" cy="640112"/>
              </a:xfrm>
              <a:prstGeom prst="rect">
                <a:avLst/>
              </a:prstGeom>
              <a:blipFill>
                <a:blip r:embed="rId5"/>
                <a:stretch>
                  <a:fillRect l="-3958" r="-3166" b="-1619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yt_shape_13886">
                <a:extLst>
                  <a:ext uri="{FF2B5EF4-FFF2-40B4-BE49-F238E27FC236}">
                    <a16:creationId xmlns:a16="http://schemas.microsoft.com/office/drawing/2014/main" id="{E080CD6C-E0C7-2EE0-D48A-F83A02DC9D22}"/>
                  </a:ext>
                </a:extLst>
              </p:cNvPr>
              <p:cNvSpPr txBox="1"/>
              <p:nvPr/>
            </p:nvSpPr>
            <p:spPr>
              <a:xfrm>
                <a:off x="514943" y="5025641"/>
                <a:ext cx="4399409" cy="64312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即</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6</m:t>
                        </m:r>
                      </m:num>
                      <m:den>
                        <m:r>
                          <a:rPr lang="en-US" altLang="zh-CN" sz="2400" b="0" i="0">
                            <a:solidFill>
                              <a:srgbClr val="FF0000"/>
                            </a:solidFill>
                            <a:effectLst/>
                            <a:latin typeface="Cambria Math" panose="02040503050406030204" pitchFamily="12" charset="0"/>
                            <a:ea typeface="Cambria Math" panose="02040503050406030204" pitchFamily="12" charset="0"/>
                          </a:rPr>
                          <m:t>1</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𝐹𝐾</m:t>
                        </m:r>
                      </m:num>
                      <m:den>
                        <m:r>
                          <a:rPr lang="en-US" altLang="zh-CN" sz="2400" b="0" i="0">
                            <a:solidFill>
                              <a:srgbClr val="FF0000"/>
                            </a:solidFill>
                            <a:effectLst/>
                            <a:latin typeface="Cambria Math" panose="02040503050406030204" pitchFamily="12" charset="0"/>
                            <a:ea typeface="Cambria Math" panose="02040503050406030204" pitchFamily="12" charset="0"/>
                          </a:rPr>
                          <m:t>0</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6</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𝐸𝐾</m:t>
                        </m:r>
                      </m:num>
                      <m:den>
                        <m:r>
                          <a:rPr lang="en-US" altLang="zh-CN" sz="2400" b="0" i="0">
                            <a:solidFill>
                              <a:srgbClr val="FF0000"/>
                            </a:solidFill>
                            <a:effectLst/>
                            <a:latin typeface="Cambria Math" panose="02040503050406030204" pitchFamily="12" charset="0"/>
                            <a:ea typeface="Cambria Math" panose="02040503050406030204" pitchFamily="12" charset="0"/>
                          </a:rPr>
                          <m:t>0</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8</m:t>
                        </m:r>
                      </m:den>
                    </m:f>
                  </m:oMath>
                </a14:m>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EK</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28</a:t>
                </a:r>
                <a:r>
                  <a:rPr lang="zh-CN" altLang="zh-CN" sz="2400" b="0" i="0" u="none">
                    <a:solidFill>
                      <a:srgbClr val="FF0000"/>
                    </a:solidFill>
                    <a:effectLst/>
                    <a:latin typeface="宋体" pitchFamily="24"/>
                    <a:ea typeface="宋体" pitchFamily="24"/>
                    <a:cs typeface="宋体" pitchFamily="24"/>
                  </a:rPr>
                  <a:t>，</a:t>
                </a:r>
              </a:p>
            </p:txBody>
          </p:sp>
        </mc:Choice>
        <mc:Fallback>
          <p:sp>
            <p:nvSpPr>
              <p:cNvPr id="3" name="yt_shape_13886">
                <a:extLst>
                  <a:ext uri="{FF2B5EF4-FFF2-40B4-BE49-F238E27FC236}">
                    <a16:creationId xmlns:a16="http://schemas.microsoft.com/office/drawing/2014/main" id="{E080CD6C-E0C7-2EE0-D48A-F83A02DC9D22}"/>
                  </a:ext>
                </a:extLst>
              </p:cNvPr>
              <p:cNvSpPr txBox="1">
                <a:spLocks noRot="1" noChangeAspect="1" noMove="1" noResize="1" noEditPoints="1" noAdjustHandles="1" noChangeArrowheads="1" noChangeShapeType="1" noTextEdit="1"/>
              </p:cNvSpPr>
              <p:nvPr/>
            </p:nvSpPr>
            <p:spPr>
              <a:xfrm>
                <a:off x="514943" y="5025641"/>
                <a:ext cx="4399409" cy="643125"/>
              </a:xfrm>
              <a:prstGeom prst="rect">
                <a:avLst/>
              </a:prstGeom>
              <a:blipFill>
                <a:blip r:embed="rId6"/>
                <a:stretch>
                  <a:fillRect l="-4155" r="-3324" b="-15094"/>
                </a:stretch>
              </a:blipFill>
            </p:spPr>
            <p:txBody>
              <a:bodyPr/>
              <a:lstStyle/>
              <a:p>
                <a:r>
                  <a:rPr lang="zh-CN" altLang="en-US">
                    <a:noFill/>
                  </a:rPr>
                  <a:t> </a:t>
                </a:r>
              </a:p>
            </p:txBody>
          </p:sp>
        </mc:Fallback>
      </mc:AlternateContent>
      <p:sp>
        <p:nvSpPr>
          <p:cNvPr id="4" name="yt_shape_13888">
            <a:extLst>
              <a:ext uri="{FF2B5EF4-FFF2-40B4-BE49-F238E27FC236}">
                <a16:creationId xmlns:a16="http://schemas.microsoft.com/office/drawing/2014/main" id="{045CF7ED-E710-C75D-DA96-D2AC67D13FB9}"/>
              </a:ext>
            </a:extLst>
          </p:cNvPr>
          <p:cNvSpPr txBox="1"/>
          <p:nvPr/>
        </p:nvSpPr>
        <p:spPr>
          <a:xfrm>
            <a:off x="514943" y="5719554"/>
            <a:ext cx="471763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BJ</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EK</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p:txBody>
      </p:sp>
      <p:sp>
        <p:nvSpPr>
          <p:cNvPr id="5" name="yt_shape_13889">
            <a:extLst>
              <a:ext uri="{FF2B5EF4-FFF2-40B4-BE49-F238E27FC236}">
                <a16:creationId xmlns:a16="http://schemas.microsoft.com/office/drawing/2014/main" id="{7127D551-57CB-B956-A858-224F9AFD9BFE}"/>
              </a:ext>
            </a:extLst>
          </p:cNvPr>
          <p:cNvSpPr txBox="1"/>
          <p:nvPr/>
        </p:nvSpPr>
        <p:spPr>
          <a:xfrm>
            <a:off x="514943" y="6198857"/>
            <a:ext cx="588141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木箱上部顶点</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黑体" pitchFamily="24"/>
                <a:cs typeface="宋体" pitchFamily="24"/>
              </a:rPr>
              <a:t>不会触碰到汽车货厢顶部</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873">
                                            <p:txEl>
                                              <p:pRg st="0" end="0"/>
                                            </p:txEl>
                                          </p:spTgt>
                                        </p:tgtEl>
                                        <p:attrNameLst>
                                          <p:attrName>style.visibility</p:attrName>
                                        </p:attrNameLst>
                                      </p:cBhvr>
                                      <p:to>
                                        <p:strVal val="visible"/>
                                      </p:to>
                                    </p:set>
                                    <p:animEffect transition="in" filter="blinds(horizontal)">
                                      <p:cBhvr>
                                        <p:cTn id="7" dur="500"/>
                                        <p:tgtEl>
                                          <p:spTgt spid="1387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875">
                                            <p:txEl>
                                              <p:pRg st="0" end="0"/>
                                            </p:txEl>
                                          </p:spTgt>
                                        </p:tgtEl>
                                        <p:attrNameLst>
                                          <p:attrName>style.visibility</p:attrName>
                                        </p:attrNameLst>
                                      </p:cBhvr>
                                      <p:to>
                                        <p:strVal val="visible"/>
                                      </p:to>
                                    </p:set>
                                    <p:animEffect transition="in" filter="blinds(horizontal)">
                                      <p:cBhvr>
                                        <p:cTn id="10" dur="500"/>
                                        <p:tgtEl>
                                          <p:spTgt spid="13875">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877">
                                            <p:txEl>
                                              <p:pRg st="0" end="0"/>
                                            </p:txEl>
                                          </p:spTgt>
                                        </p:tgtEl>
                                        <p:attrNameLst>
                                          <p:attrName>style.visibility</p:attrName>
                                        </p:attrNameLst>
                                      </p:cBhvr>
                                      <p:to>
                                        <p:strVal val="visible"/>
                                      </p:to>
                                    </p:set>
                                    <p:animEffect transition="in" filter="blinds(horizontal)">
                                      <p:cBhvr>
                                        <p:cTn id="13" dur="500"/>
                                        <p:tgtEl>
                                          <p:spTgt spid="13877">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878">
                                            <p:txEl>
                                              <p:pRg st="0" end="0"/>
                                            </p:txEl>
                                          </p:spTgt>
                                        </p:tgtEl>
                                        <p:attrNameLst>
                                          <p:attrName>style.visibility</p:attrName>
                                        </p:attrNameLst>
                                      </p:cBhvr>
                                      <p:to>
                                        <p:strVal val="visible"/>
                                      </p:to>
                                    </p:set>
                                    <p:animEffect transition="in" filter="blinds(horizontal)">
                                      <p:cBhvr>
                                        <p:cTn id="16" dur="500"/>
                                        <p:tgtEl>
                                          <p:spTgt spid="13878">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3879"/>
                                        </p:tgtEl>
                                        <p:attrNameLst>
                                          <p:attrName>style.visibility</p:attrName>
                                        </p:attrNameLst>
                                      </p:cBhvr>
                                      <p:to>
                                        <p:strVal val="visible"/>
                                      </p:to>
                                    </p:set>
                                    <p:animEffect transition="in" filter="blinds(horizontal)">
                                      <p:cBhvr>
                                        <p:cTn id="19" dur="500"/>
                                        <p:tgtEl>
                                          <p:spTgt spid="1387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881">
                                            <p:txEl>
                                              <p:pRg st="0" end="0"/>
                                            </p:txEl>
                                          </p:spTgt>
                                        </p:tgtEl>
                                        <p:attrNameLst>
                                          <p:attrName>style.visibility</p:attrName>
                                        </p:attrNameLst>
                                      </p:cBhvr>
                                      <p:to>
                                        <p:strVal val="visible"/>
                                      </p:to>
                                    </p:set>
                                    <p:animEffect transition="in" filter="blinds(horizontal)">
                                      <p:cBhvr>
                                        <p:cTn id="22" dur="500"/>
                                        <p:tgtEl>
                                          <p:spTgt spid="13881">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883">
                                            <p:txEl>
                                              <p:pRg st="0" end="0"/>
                                            </p:txEl>
                                          </p:spTgt>
                                        </p:tgtEl>
                                        <p:attrNameLst>
                                          <p:attrName>style.visibility</p:attrName>
                                        </p:attrNameLst>
                                      </p:cBhvr>
                                      <p:to>
                                        <p:strVal val="visible"/>
                                      </p:to>
                                    </p:set>
                                    <p:animEffect transition="in" filter="blinds(horizontal)">
                                      <p:cBhvr>
                                        <p:cTn id="25" dur="500"/>
                                        <p:tgtEl>
                                          <p:spTgt spid="13883">
                                            <p:txEl>
                                              <p:pRg st="0" end="0"/>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
                                            <p:txEl>
                                              <p:pRg st="0" end="0"/>
                                            </p:txEl>
                                          </p:spTgt>
                                        </p:tgtEl>
                                        <p:attrNameLst>
                                          <p:attrName>style.visibility</p:attrName>
                                        </p:attrNameLst>
                                      </p:cBhvr>
                                      <p:to>
                                        <p:strVal val="visible"/>
                                      </p:to>
                                    </p:set>
                                    <p:animEffect transition="in" filter="blinds(horizontal)">
                                      <p:cBhvr>
                                        <p:cTn id="28" dur="500"/>
                                        <p:tgtEl>
                                          <p:spTgt spid="2">
                                            <p:txEl>
                                              <p:pRg st="0" end="0"/>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blinds(horizontal)">
                                      <p:cBhvr>
                                        <p:cTn id="31" dur="500"/>
                                        <p:tgtEl>
                                          <p:spTgt spid="3">
                                            <p:txEl>
                                              <p:pRg st="0" end="0"/>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blinds(horizontal)">
                                      <p:cBhvr>
                                        <p:cTn id="34" dur="500"/>
                                        <p:tgtEl>
                                          <p:spTgt spid="4">
                                            <p:txEl>
                                              <p:pRg st="0" end="0"/>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blinds(horizontal)">
                                      <p:cBhvr>
                                        <p:cTn id="3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73" grpId="0" build="allAtOnce"/>
      <p:bldP spid="13875" grpId="0" build="allAtOnce"/>
      <p:bldP spid="13877" grpId="0" build="allAtOnce"/>
      <p:bldP spid="13878" grpId="0" build="allAtOnce"/>
      <p:bldP spid="13881" grpId="0" build="allAtOnce"/>
      <p:bldP spid="13883" grpId="0" build="allAtOnce"/>
      <p:bldP spid="2" grpId="0" build="allAtOnce"/>
      <p:bldP spid="3" grpId="0" build="allAtOnce"/>
      <p:bldP spid="4" grpId="0" build="allAtOnce"/>
      <p:bldP spid="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7" name="yt_shape_13797"/>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NEU-BZ-S92" pitchFamily="40"/>
                <a:ea typeface="宋体" pitchFamily="40"/>
                <a:cs typeface="宋体" pitchFamily="40"/>
                <a:sym typeface="Finished"/>
              </a:rPr>
              <a:t>⁠</a:t>
            </a:r>
            <a:endParaRPr lang="zh-CN" altLang="zh-CN" sz="3950" b="0" i="0" u="none" spc="33300">
              <a:solidFill>
                <a:srgbClr val="1EE3CF"/>
              </a:solidFill>
              <a:effectLst/>
              <a:latin typeface="NEU-BZ-S92" pitchFamily="40"/>
              <a:ea typeface="宋体" pitchFamily="40"/>
              <a:cs typeface="宋体" pitchFamily="40"/>
              <a:sym typeface="Finished"/>
              <a:hlinkClick r:id="" action="ppaction://macro?name={&quot;type&quot;:&quot;ImageText&quot;,&quot;item&quot;:&quot;ImageText&quot;,&quot;path&quot;:&quot;\\ImageTexts\\bd4aa108-ba6f-4435-adb4-a12acc6a573e.png&quot;}"/>
            </a:endParaRPr>
          </a:p>
        </p:txBody>
      </p:sp>
      <p:sp>
        <p:nvSpPr>
          <p:cNvPr id="13798" name="yt_shape_13798"/>
          <p:cNvSpPr txBox="1"/>
          <p:nvPr/>
        </p:nvSpPr>
        <p:spPr>
          <a:xfrm>
            <a:off x="540000" y="1670985"/>
            <a:ext cx="4873129"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已知两边解直角三角形</a:t>
            </a:r>
          </a:p>
        </p:txBody>
      </p:sp>
      <p:sp>
        <p:nvSpPr>
          <p:cNvPr id="13799" name="yt_shape_13799"/>
          <p:cNvSpPr txBox="1"/>
          <p:nvPr/>
        </p:nvSpPr>
        <p:spPr>
          <a:xfrm>
            <a:off x="540119" y="216785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欲求</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最适宜的做法是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3800" name="yt_table_13800"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68478476"/>
              </p:ext>
            </p:extLst>
          </p:nvPr>
        </p:nvGraphicFramePr>
        <p:xfrm>
          <a:off x="540000" y="3279656"/>
          <a:ext cx="6746875" cy="1697484"/>
        </p:xfrm>
        <a:graphic>
          <a:graphicData uri="http://schemas.openxmlformats.org/drawingml/2006/table">
            <a:tbl>
              <a:tblPr/>
              <a:tblGrid>
                <a:gridCol w="6746875">
                  <a:extLst>
                    <a:ext uri="{9D8B030D-6E8A-4147-A177-3AD203B41FA5}">
                      <a16:colId xmlns:a16="http://schemas.microsoft.com/office/drawing/2014/main" val="1056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的值求出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的值求出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0"/>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en-US" altLang="zh-CN" sz="2400" b="0" i="0" u="none">
                          <a:solidFill>
                            <a:srgbClr val="000000"/>
                          </a:solidFill>
                          <a:effectLst/>
                          <a:latin typeface="Times New Roman" pitchFamily="24"/>
                          <a:ea typeface="Times New Roman" pitchFamily="24"/>
                          <a:cs typeface="宋体" pitchFamily="24"/>
                        </a:rPr>
                        <a:t>cos</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的值求出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先根据</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求出</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再利用</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求出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2"/>
                  </a:ext>
                </a:extLst>
              </a:tr>
            </a:tbl>
          </a:graphicData>
        </a:graphic>
      </p:graphicFrame>
      <p:pic>
        <p:nvPicPr>
          <p:cNvPr id="3" name="yt_shape_1683887674536">
            <a:extLst>
              <a:ext uri="{FF2B5EF4-FFF2-40B4-BE49-F238E27FC236}">
                <a16:creationId xmlns:a16="http://schemas.microsoft.com/office/drawing/2014/main" id="{E67D1977-8D4C-C2A0-B8BB-0F8F777A5B49}"/>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7674553">
            <a:extLst>
              <a:ext uri="{FF2B5EF4-FFF2-40B4-BE49-F238E27FC236}">
                <a16:creationId xmlns:a16="http://schemas.microsoft.com/office/drawing/2014/main" id="{B9F8D947-E9E5-3C92-7F45-094597388A7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a:extLst>
              <a:ext uri="{FF2B5EF4-FFF2-40B4-BE49-F238E27FC236}">
                <a16:creationId xmlns:a16="http://schemas.microsoft.com/office/drawing/2014/main" id="{3D44901F-50E2-3D42-7328-6AB62206F74D}"/>
              </a:ext>
            </a:extLst>
          </p:cNvPr>
          <p:cNvSpPr txBox="1"/>
          <p:nvPr/>
        </p:nvSpPr>
        <p:spPr>
          <a:xfrm>
            <a:off x="1059708" y="259653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802" name="yt_shape_13802"/>
              <p:cNvSpPr txBox="1"/>
              <p:nvPr/>
            </p:nvSpPr>
            <p:spPr>
              <a:xfrm>
                <a:off x="540119" y="900000"/>
                <a:ext cx="11111999" cy="2014334"/>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15</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30</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endParaRPr lang="en-US" altLang="zh-CN" sz="2400" b="0" i="0" u="none">
                  <a:solidFill>
                    <a:srgbClr val="000000"/>
                  </a:solidFill>
                  <a:effectLst/>
                  <a:latin typeface="宋体" pitchFamily="24"/>
                  <a:ea typeface="宋体" pitchFamily="24"/>
                  <a:cs typeface="宋体" pitchFamily="24"/>
                </a:endParaRPr>
              </a:p>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60</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5</m:t>
                        </m:r>
                      </m:e>
                    </m:rad>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30</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endParaRPr lang="en-US" altLang="zh-CN" sz="2400" b="0" i="0" u="none">
                  <a:solidFill>
                    <a:srgbClr val="000000"/>
                  </a:solidFill>
                  <a:effectLst/>
                  <a:latin typeface="宋体" pitchFamily="24"/>
                  <a:ea typeface="宋体" pitchFamily="24"/>
                  <a:cs typeface="宋体" pitchFamily="24"/>
                </a:endParaRP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60</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3802" name="yt_shape_13802"/>
              <p:cNvSpPr txBox="1">
                <a:spLocks noRot="1" noChangeAspect="1" noMove="1" noResize="1" noEditPoints="1" noAdjustHandles="1" noChangeArrowheads="1" noChangeShapeType="1" noTextEdit="1"/>
              </p:cNvSpPr>
              <p:nvPr/>
            </p:nvSpPr>
            <p:spPr>
              <a:xfrm>
                <a:off x="540119" y="900000"/>
                <a:ext cx="11111999" cy="2014334"/>
              </a:xfrm>
              <a:prstGeom prst="rect">
                <a:avLst/>
              </a:prstGeom>
              <a:blipFill>
                <a:blip r:embed="rId2"/>
                <a:stretch>
                  <a:fillRect l="-1701" t="-1818" b="-8485"/>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AD68DB0F-6F5E-29EE-E08B-5F85961D31E4}"/>
              </a:ext>
            </a:extLst>
          </p:cNvPr>
          <p:cNvSpPr txBox="1"/>
          <p:nvPr/>
        </p:nvSpPr>
        <p:spPr>
          <a:xfrm>
            <a:off x="8950310" y="794082"/>
            <a:ext cx="1094487" cy="618694"/>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826BE414-901C-43AD-0314-865B72F5783F}"/>
              </a:ext>
            </a:extLst>
          </p:cNvPr>
          <p:cNvSpPr txBox="1"/>
          <p:nvPr/>
        </p:nvSpPr>
        <p:spPr>
          <a:xfrm>
            <a:off x="1665875" y="1349710"/>
            <a:ext cx="1094487" cy="618693"/>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88133459-AA40-9F42-C0FA-A0D938A6079F}"/>
                  </a:ext>
                </a:extLst>
              </p:cNvPr>
              <p:cNvSpPr txBox="1"/>
              <p:nvPr/>
            </p:nvSpPr>
            <p:spPr>
              <a:xfrm>
                <a:off x="3791744" y="1298139"/>
                <a:ext cx="1005714" cy="618693"/>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5</m:t>
                        </m:r>
                      </m:e>
                    </m:rad>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88133459-AA40-9F42-C0FA-A0D938A6079F}"/>
                  </a:ext>
                </a:extLst>
              </p:cNvPr>
              <p:cNvSpPr txBox="1">
                <a:spLocks noRot="1" noChangeAspect="1" noMove="1" noResize="1" noEditPoints="1" noAdjustHandles="1" noChangeArrowheads="1" noChangeShapeType="1" noTextEdit="1"/>
              </p:cNvSpPr>
              <p:nvPr/>
            </p:nvSpPr>
            <p:spPr>
              <a:xfrm>
                <a:off x="3791744" y="1298139"/>
                <a:ext cx="1005714" cy="618693"/>
              </a:xfrm>
              <a:prstGeom prst="rect">
                <a:avLst/>
              </a:prstGeom>
              <a:blipFill>
                <a:blip r:embed="rId3"/>
                <a:stretch>
                  <a:fillRect l="-9091" b="-15842"/>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8BF97C47-173F-3742-ED8A-A877BA2EC99B}"/>
              </a:ext>
            </a:extLst>
          </p:cNvPr>
          <p:cNvSpPr txBox="1"/>
          <p:nvPr/>
        </p:nvSpPr>
        <p:spPr>
          <a:xfrm>
            <a:off x="7606685" y="1903357"/>
            <a:ext cx="637286" cy="61393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6" name="文本框 5">
            <a:extLst>
              <a:ext uri="{FF2B5EF4-FFF2-40B4-BE49-F238E27FC236}">
                <a16:creationId xmlns:a16="http://schemas.microsoft.com/office/drawing/2014/main" id="{7CE5C09D-E560-ADDF-1668-04F174849443}"/>
              </a:ext>
            </a:extLst>
          </p:cNvPr>
          <p:cNvSpPr txBox="1"/>
          <p:nvPr/>
        </p:nvSpPr>
        <p:spPr>
          <a:xfrm>
            <a:off x="9468823" y="1903357"/>
            <a:ext cx="1094486" cy="61393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7" name="文本框 6">
            <a:extLst>
              <a:ext uri="{FF2B5EF4-FFF2-40B4-BE49-F238E27FC236}">
                <a16:creationId xmlns:a16="http://schemas.microsoft.com/office/drawing/2014/main" id="{78BCB440-E083-501B-F444-9D32584651DD}"/>
              </a:ext>
            </a:extLst>
          </p:cNvPr>
          <p:cNvSpPr txBox="1"/>
          <p:nvPr/>
        </p:nvSpPr>
        <p:spPr>
          <a:xfrm>
            <a:off x="1665875" y="2395110"/>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11" name="yt_shape_13811"/>
          <p:cNvSpPr txBox="1"/>
          <p:nvPr/>
        </p:nvSpPr>
        <p:spPr>
          <a:xfrm>
            <a:off x="540000" y="254264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808" name="yt_shape_13808" title="H_125.37071">
            <a:extLst>
              <a:ext uri="{FF2B5EF4-FFF2-40B4-BE49-F238E27FC236}">
                <a16:creationId xmlns:a16="http://schemas.microsoft.com/office/drawing/2014/main" id="{249740F1-2B05-4C5A-B423-6F681AEFABC2}"/>
              </a:ext>
            </a:extLst>
          </p:cNvPr>
          <p:cNvGrpSpPr/>
          <p:nvPr/>
        </p:nvGrpSpPr>
        <p:grpSpPr>
          <a:xfrm>
            <a:off x="9624392" y="1836792"/>
            <a:ext cx="1621283" cy="1592208"/>
            <a:chOff x="0" y="0"/>
            <a:chExt cx="1621283" cy="1592208"/>
          </a:xfrm>
        </p:grpSpPr>
        <p:pic>
          <p:nvPicPr>
            <p:cNvPr id="2" name="yt_image_1380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1621283" cy="1196208"/>
            </a:xfrm>
            <a:prstGeom prst="rect">
              <a:avLst/>
            </a:prstGeom>
            <a:noFill/>
            <a:extLst>
              <a:ext uri="{909E8E84-426E-40DD-AFC4-6F175D3DCCD1}">
                <a14:hiddenFill xmlns:a14="http://schemas.microsoft.com/office/drawing/2010/main">
                  <a:solidFill>
                    <a:srgbClr val="FFFFFF"/>
                  </a:solidFill>
                </a14:hiddenFill>
              </a:ext>
            </a:extLst>
          </p:spPr>
        </p:pic>
        <p:sp>
          <p:nvSpPr>
            <p:cNvPr id="13810" name="yt_shape_13810"/>
            <p:cNvSpPr txBox="1"/>
            <p:nvPr/>
          </p:nvSpPr>
          <p:spPr>
            <a:xfrm>
              <a:off x="277360" y="123220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13812" name="yt_shape_13812"/>
              <p:cNvSpPr txBox="1"/>
              <p:nvPr/>
            </p:nvSpPr>
            <p:spPr>
              <a:xfrm>
                <a:off x="539882" y="1366666"/>
                <a:ext cx="5607304" cy="221862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tan</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𝐵𝐶</m:t>
                        </m:r>
                      </m:num>
                      <m:den>
                        <m:r>
                          <a:rPr lang="en-US" altLang="zh-CN" sz="2400" b="0" i="1">
                            <a:solidFill>
                              <a:srgbClr val="FF0000"/>
                            </a:solidFill>
                            <a:effectLst/>
                            <a:latin typeface="Cambria Math" panose="02040503050406030204" pitchFamily="12" charset="0"/>
                            <a:ea typeface="Cambria Math" panose="02040503050406030204" pitchFamily="12" charset="0"/>
                          </a:rPr>
                          <m:t>𝐴𝐶</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m:t>
                            </m:r>
                          </m:e>
                        </m:rad>
                      </m:num>
                      <m:den>
                        <m:r>
                          <a:rPr lang="en-US" altLang="zh-CN" sz="2400" b="0" i="0">
                            <a:solidFill>
                              <a:srgbClr val="FF0000"/>
                            </a:solidFill>
                            <a:effectLst/>
                            <a:latin typeface="Cambria Math" panose="02040503050406030204" pitchFamily="12" charset="0"/>
                            <a:ea typeface="Cambria Math" panose="02040503050406030204" pitchFamily="12" charset="0"/>
                          </a:rPr>
                          <m:t>6</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2</m:t>
                            </m:r>
                          </m:e>
                        </m:rad>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m:t>
                        </m:r>
                      </m:e>
                    </m:rad>
                  </m:oMath>
                </a14:m>
                <a:r>
                  <a:rPr lang="en-US" altLang="zh-CN" sz="2400" b="0" i="0" u="none">
                    <a:solidFill>
                      <a:srgbClr val="FF0000"/>
                    </a:solidFill>
                    <a:effectLst/>
                    <a:latin typeface="宋体" pitchFamily="24"/>
                    <a:ea typeface="宋体" pitchFamily="24"/>
                    <a:cs typeface="宋体" pitchFamily="24"/>
                  </a:rPr>
                  <a:t>.</a:t>
                </a:r>
              </a:p>
            </p:txBody>
          </p:sp>
        </mc:Choice>
        <mc:Fallback>
          <p:sp>
            <p:nvSpPr>
              <p:cNvPr id="13812" name="yt_shape_13812"/>
              <p:cNvSpPr txBox="1">
                <a:spLocks noRot="1" noChangeAspect="1" noMove="1" noResize="1" noEditPoints="1" noAdjustHandles="1" noChangeArrowheads="1" noChangeShapeType="1" noTextEdit="1"/>
              </p:cNvSpPr>
              <p:nvPr/>
            </p:nvSpPr>
            <p:spPr>
              <a:xfrm>
                <a:off x="539882" y="1366666"/>
                <a:ext cx="5607304" cy="2218621"/>
              </a:xfrm>
              <a:prstGeom prst="rect">
                <a:avLst/>
              </a:prstGeom>
              <a:blipFill>
                <a:blip r:embed="rId3"/>
                <a:stretch>
                  <a:fillRect l="-3373" r="-2503" b="-76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yt_shape_13802">
                <a:extLst>
                  <a:ext uri="{FF2B5EF4-FFF2-40B4-BE49-F238E27FC236}">
                    <a16:creationId xmlns:a16="http://schemas.microsoft.com/office/drawing/2014/main" id="{77D7D75D-E8F9-2904-1CE2-2B68FC6AFE2B}"/>
                  </a:ext>
                </a:extLst>
              </p:cNvPr>
              <p:cNvSpPr txBox="1"/>
              <p:nvPr/>
            </p:nvSpPr>
            <p:spPr>
              <a:xfrm>
                <a:off x="540119" y="900000"/>
                <a:ext cx="11111999" cy="466666"/>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6</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解此直角三角形</a:t>
                </a:r>
                <a:r>
                  <a:rPr lang="en-US" altLang="zh-CN" sz="2400" b="0" i="0" u="none">
                    <a:solidFill>
                      <a:srgbClr val="000000"/>
                    </a:solidFill>
                    <a:effectLst/>
                    <a:latin typeface="宋体" pitchFamily="24"/>
                    <a:ea typeface="宋体" pitchFamily="24"/>
                    <a:cs typeface="宋体" pitchFamily="24"/>
                  </a:rPr>
                  <a:t>.</a:t>
                </a:r>
              </a:p>
            </p:txBody>
          </p:sp>
        </mc:Choice>
        <mc:Fallback>
          <p:sp>
            <p:nvSpPr>
              <p:cNvPr id="3" name="yt_shape_13802">
                <a:extLst>
                  <a:ext uri="{FF2B5EF4-FFF2-40B4-BE49-F238E27FC236}">
                    <a16:creationId xmlns:a16="http://schemas.microsoft.com/office/drawing/2014/main" id="{77D7D75D-E8F9-2904-1CE2-2B68FC6AFE2B}"/>
                  </a:ext>
                </a:extLst>
              </p:cNvPr>
              <p:cNvSpPr txBox="1">
                <a:spLocks noRot="1" noChangeAspect="1" noMove="1" noResize="1" noEditPoints="1" noAdjustHandles="1" noChangeArrowheads="1" noChangeShapeType="1" noTextEdit="1"/>
              </p:cNvSpPr>
              <p:nvPr/>
            </p:nvSpPr>
            <p:spPr>
              <a:xfrm>
                <a:off x="540119" y="900000"/>
                <a:ext cx="11111999" cy="466666"/>
              </a:xfrm>
              <a:prstGeom prst="rect">
                <a:avLst/>
              </a:prstGeom>
              <a:blipFill>
                <a:blip r:embed="rId4"/>
                <a:stretch>
                  <a:fillRect l="-1701" t="-5263" b="-3947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812">
                                            <p:txEl>
                                              <p:pRg st="0" end="0"/>
                                            </p:txEl>
                                          </p:spTgt>
                                        </p:tgtEl>
                                        <p:attrNameLst>
                                          <p:attrName>style.visibility</p:attrName>
                                        </p:attrNameLst>
                                      </p:cBhvr>
                                      <p:to>
                                        <p:strVal val="visible"/>
                                      </p:to>
                                    </p:set>
                                    <p:animEffect transition="in" filter="blinds(horizontal)">
                                      <p:cBhvr>
                                        <p:cTn id="7" dur="500"/>
                                        <p:tgtEl>
                                          <p:spTgt spid="1381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812">
                                            <p:txEl>
                                              <p:pRg st="1" end="1"/>
                                            </p:txEl>
                                          </p:spTgt>
                                        </p:tgtEl>
                                        <p:attrNameLst>
                                          <p:attrName>style.visibility</p:attrName>
                                        </p:attrNameLst>
                                      </p:cBhvr>
                                      <p:to>
                                        <p:strVal val="visible"/>
                                      </p:to>
                                    </p:set>
                                    <p:animEffect transition="in" filter="blinds(horizontal)">
                                      <p:cBhvr>
                                        <p:cTn id="10" dur="500"/>
                                        <p:tgtEl>
                                          <p:spTgt spid="1381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812">
                                            <p:txEl>
                                              <p:pRg st="2" end="2"/>
                                            </p:txEl>
                                          </p:spTgt>
                                        </p:tgtEl>
                                        <p:attrNameLst>
                                          <p:attrName>style.visibility</p:attrName>
                                        </p:attrNameLst>
                                      </p:cBhvr>
                                      <p:to>
                                        <p:strVal val="visible"/>
                                      </p:to>
                                    </p:set>
                                    <p:animEffect transition="in" filter="blinds(horizontal)">
                                      <p:cBhvr>
                                        <p:cTn id="13" dur="500"/>
                                        <p:tgtEl>
                                          <p:spTgt spid="1381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812">
                                            <p:txEl>
                                              <p:pRg st="3" end="3"/>
                                            </p:txEl>
                                          </p:spTgt>
                                        </p:tgtEl>
                                        <p:attrNameLst>
                                          <p:attrName>style.visibility</p:attrName>
                                        </p:attrNameLst>
                                      </p:cBhvr>
                                      <p:to>
                                        <p:strVal val="visible"/>
                                      </p:to>
                                    </p:set>
                                    <p:animEffect transition="in" filter="blinds(horizontal)">
                                      <p:cBhvr>
                                        <p:cTn id="16" dur="500"/>
                                        <p:tgtEl>
                                          <p:spTgt spid="138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1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14" name="yt_shape_13814"/>
          <p:cNvSpPr txBox="1"/>
          <p:nvPr/>
        </p:nvSpPr>
        <p:spPr>
          <a:xfrm>
            <a:off x="540000" y="900000"/>
            <a:ext cx="6104235"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已知一边和一锐角解直角三角形</a:t>
            </a:r>
          </a:p>
        </p:txBody>
      </p:sp>
      <mc:AlternateContent xmlns:mc="http://schemas.openxmlformats.org/markup-compatibility/2006" xmlns:a14="http://schemas.microsoft.com/office/drawing/2010/main">
        <mc:Choice Requires="a14">
          <p:sp>
            <p:nvSpPr>
              <p:cNvPr id="13815" name="yt_shape_13815"/>
              <p:cNvSpPr txBox="1"/>
              <p:nvPr/>
            </p:nvSpPr>
            <p:spPr>
              <a:xfrm>
                <a:off x="540119" y="1396872"/>
                <a:ext cx="11111999" cy="110895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在</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边上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连结</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CAD</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Times New Roman" pitchFamily="24"/>
                    <a:ea typeface="宋体" pitchFamily="24"/>
                    <a:cs typeface="宋体" pitchFamily="24"/>
                  </a:rPr>
                  <a:t>的长为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a16="http://schemas.microsoft.com/office/drawing/2014/main" xmlns="">
          <p:sp>
            <p:nvSpPr>
              <p:cNvPr id="13815" name="yt_shape_13815" descr="{&quot;rangeId&quot;:7,&quot;hasSerialNum&quot;:1,&quot;mathAnswerShape&quot;:1}"/>
              <p:cNvSpPr txBox="1">
                <a:spLocks noRot="1" noChangeAspect="1" noMove="1" noResize="1" noEditPoints="1" noAdjustHandles="1" noChangeArrowheads="1" noChangeShapeType="1" noTextEdit="1"/>
              </p:cNvSpPr>
              <p:nvPr/>
            </p:nvSpPr>
            <p:spPr>
              <a:xfrm>
                <a:off x="540119" y="1396872"/>
                <a:ext cx="11111999" cy="1108958"/>
              </a:xfrm>
              <a:prstGeom prst="rect">
                <a:avLst/>
              </a:prstGeom>
              <a:blipFill>
                <a:blip r:embed="rId2"/>
                <a:stretch>
                  <a:fillRect l="-1701" r="-823" b="-1648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817" name="yt_shape_13817"/>
              <p:cNvSpPr txBox="1"/>
              <p:nvPr/>
            </p:nvSpPr>
            <p:spPr>
              <a:xfrm>
                <a:off x="540000" y="2556618"/>
                <a:ext cx="9722342" cy="46557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解这个直角三角形</a:t>
                </a:r>
                <a:r>
                  <a:rPr lang="en-US" altLang="zh-CN" sz="2400" b="0" i="0" u="none">
                    <a:solidFill>
                      <a:srgbClr val="000000"/>
                    </a:solidFill>
                    <a:effectLst/>
                    <a:latin typeface="宋体" pitchFamily="24"/>
                    <a:ea typeface="宋体" pitchFamily="24"/>
                    <a:cs typeface="宋体" pitchFamily="24"/>
                  </a:rPr>
                  <a:t>.</a:t>
                </a:r>
              </a:p>
            </p:txBody>
          </p:sp>
        </mc:Choice>
        <mc:Fallback xmlns:a16="http://schemas.microsoft.com/office/drawing/2014/main" xmlns="">
          <p:sp>
            <p:nvSpPr>
              <p:cNvPr id="13817" name="yt_shape_13817" descr="{&quot;rangeId&quot;:7,&quot;color&quot;:&quot;B&quot;,&quot;hasSerialNum&quot;:1}"/>
              <p:cNvSpPr txBox="1">
                <a:spLocks noRot="1" noChangeAspect="1" noMove="1" noResize="1" noEditPoints="1" noAdjustHandles="1" noChangeArrowheads="1" noChangeShapeType="1" noTextEdit="1"/>
              </p:cNvSpPr>
              <p:nvPr/>
            </p:nvSpPr>
            <p:spPr>
              <a:xfrm>
                <a:off x="540000" y="2556618"/>
                <a:ext cx="9722342" cy="465577"/>
              </a:xfrm>
              <a:prstGeom prst="rect">
                <a:avLst/>
              </a:prstGeom>
              <a:blipFill>
                <a:blip r:embed="rId3"/>
                <a:stretch>
                  <a:fillRect l="-1945" t="-3896" r="-1066" b="-389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819" name="yt_shape_13819"/>
              <p:cNvSpPr txBox="1"/>
              <p:nvPr/>
            </p:nvSpPr>
            <p:spPr>
              <a:xfrm>
                <a:off x="540000" y="3072983"/>
                <a:ext cx="5859296" cy="290329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sin</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𝑎</m:t>
                        </m:r>
                      </m:num>
                      <m:den>
                        <m:r>
                          <a:rPr lang="en-US" altLang="zh-CN" sz="2400" b="0" i="1">
                            <a:solidFill>
                              <a:srgbClr val="FF0000"/>
                            </a:solidFill>
                            <a:effectLst/>
                            <a:latin typeface="Cambria Math" panose="02040503050406030204" pitchFamily="12" charset="0"/>
                            <a:ea typeface="Cambria Math" panose="02040503050406030204" pitchFamily="12" charset="0"/>
                          </a:rPr>
                          <m:t>𝑐</m:t>
                        </m:r>
                      </m:den>
                    </m:f>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a:solidFill>
                      <a:srgbClr val="FF0000"/>
                    </a:solidFill>
                    <a:effectLst/>
                    <a:latin typeface="Times New Roman" pitchFamily="24"/>
                    <a:ea typeface="Times New Roman" pitchFamily="24"/>
                    <a:cs typeface="宋体" pitchFamily="24"/>
                  </a:rPr>
                  <a:t>·sin</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sin60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12</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𝑐</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m:rPr>
                            <m:nor/>
                          </m:rPr>
                          <a:rPr lang="zh-CN" altLang="zh-CN" sz="2400" b="0" i="0">
                            <a:solidFill>
                              <a:srgbClr val="FF0000"/>
                            </a:solidFill>
                            <a:effectLst/>
                            <a:latin typeface="Cambria Math" panose="02040503050406030204" pitchFamily="12" charset="0"/>
                            <a:ea typeface="宋体" panose="02040503050406030204" pitchFamily="12" charset="0"/>
                          </a:rPr>
                          <m:t>－</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𝑎</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8</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Cambria Math"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2</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FF0000"/>
                    </a:solidFill>
                    <a:effectLst/>
                    <a:latin typeface="宋体" pitchFamily="24"/>
                    <a:ea typeface="宋体" pitchFamily="24"/>
                    <a:cs typeface="宋体" pitchFamily="24"/>
                  </a:rPr>
                  <a:t>.</a:t>
                </a:r>
              </a:p>
            </p:txBody>
          </p:sp>
        </mc:Choice>
        <mc:Fallback xmlns:a16="http://schemas.microsoft.com/office/drawing/2014/main" xmlns="">
          <p:sp>
            <p:nvSpPr>
              <p:cNvPr id="13819" name="yt_shape_13819" descr="{&quot;rangeId&quot;:7,&quot;color&quot;:&quot;R&quot;,&quot;mathAnswerShape&quot;:1}"/>
              <p:cNvSpPr txBox="1">
                <a:spLocks noRot="1" noChangeAspect="1" noMove="1" noResize="1" noEditPoints="1" noAdjustHandles="1" noChangeArrowheads="1" noChangeShapeType="1" noTextEdit="1"/>
              </p:cNvSpPr>
              <p:nvPr/>
            </p:nvSpPr>
            <p:spPr>
              <a:xfrm>
                <a:off x="540000" y="3072983"/>
                <a:ext cx="5859296" cy="2903295"/>
              </a:xfrm>
              <a:prstGeom prst="rect">
                <a:avLst/>
              </a:prstGeom>
              <a:blipFill>
                <a:blip r:embed="rId4"/>
                <a:stretch>
                  <a:fillRect l="-3226" t="-1681" r="-1561" b="-5672"/>
                </a:stretch>
              </a:blipFill>
            </p:spPr>
            <p:txBody>
              <a:bodyPr/>
              <a:lstStyle/>
              <a:p>
                <a:r>
                  <a:rPr lang="zh-CN" altLang="en-US">
                    <a:noFill/>
                  </a:rPr>
                  <a:t> </a:t>
                </a:r>
              </a:p>
            </p:txBody>
          </p:sp>
        </mc:Fallback>
      </mc:AlternateContent>
      <p:pic>
        <p:nvPicPr>
          <p:cNvPr id="3" name="yt_shape_1683887674589">
            <a:extLst>
              <a:ext uri="{FF2B5EF4-FFF2-40B4-BE49-F238E27FC236}">
                <a16:creationId xmlns:a16="http://schemas.microsoft.com/office/drawing/2014/main" id="{3CE1C45F-F601-6D8E-D4F0-30B1DDB37E33}"/>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948B1D7F-BD46-D114-B904-ACFC585F0774}"/>
              </a:ext>
            </a:extLst>
          </p:cNvPr>
          <p:cNvSpPr txBox="1"/>
          <p:nvPr/>
        </p:nvSpPr>
        <p:spPr>
          <a:xfrm>
            <a:off x="2380508" y="2023928"/>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819">
                                            <p:txEl>
                                              <p:pRg st="0" end="0"/>
                                            </p:txEl>
                                          </p:spTgt>
                                        </p:tgtEl>
                                        <p:attrNameLst>
                                          <p:attrName>style.visibility</p:attrName>
                                        </p:attrNameLst>
                                      </p:cBhvr>
                                      <p:to>
                                        <p:strVal val="visible"/>
                                      </p:to>
                                    </p:set>
                                    <p:animEffect transition="in" filter="blinds(horizontal)">
                                      <p:cBhvr>
                                        <p:cTn id="12" dur="500"/>
                                        <p:tgtEl>
                                          <p:spTgt spid="13819">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819">
                                            <p:txEl>
                                              <p:pRg st="1" end="1"/>
                                            </p:txEl>
                                          </p:spTgt>
                                        </p:tgtEl>
                                        <p:attrNameLst>
                                          <p:attrName>style.visibility</p:attrName>
                                        </p:attrNameLst>
                                      </p:cBhvr>
                                      <p:to>
                                        <p:strVal val="visible"/>
                                      </p:to>
                                    </p:set>
                                    <p:animEffect transition="in" filter="blinds(horizontal)">
                                      <p:cBhvr>
                                        <p:cTn id="15" dur="500"/>
                                        <p:tgtEl>
                                          <p:spTgt spid="13819">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819">
                                            <p:txEl>
                                              <p:pRg st="2" end="2"/>
                                            </p:txEl>
                                          </p:spTgt>
                                        </p:tgtEl>
                                        <p:attrNameLst>
                                          <p:attrName>style.visibility</p:attrName>
                                        </p:attrNameLst>
                                      </p:cBhvr>
                                      <p:to>
                                        <p:strVal val="visible"/>
                                      </p:to>
                                    </p:set>
                                    <p:animEffect transition="in" filter="blinds(horizontal)">
                                      <p:cBhvr>
                                        <p:cTn id="18" dur="500"/>
                                        <p:tgtEl>
                                          <p:spTgt spid="13819">
                                            <p:txEl>
                                              <p:pRg st="2" end="2"/>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819">
                                            <p:txEl>
                                              <p:pRg st="3" end="3"/>
                                            </p:txEl>
                                          </p:spTgt>
                                        </p:tgtEl>
                                        <p:attrNameLst>
                                          <p:attrName>style.visibility</p:attrName>
                                        </p:attrNameLst>
                                      </p:cBhvr>
                                      <p:to>
                                        <p:strVal val="visible"/>
                                      </p:to>
                                    </p:set>
                                    <p:animEffect transition="in" filter="blinds(horizontal)">
                                      <p:cBhvr>
                                        <p:cTn id="21" dur="500"/>
                                        <p:tgtEl>
                                          <p:spTgt spid="13819">
                                            <p:txEl>
                                              <p:pRg st="3" end="3"/>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819">
                                            <p:txEl>
                                              <p:pRg st="4" end="4"/>
                                            </p:txEl>
                                          </p:spTgt>
                                        </p:tgtEl>
                                        <p:attrNameLst>
                                          <p:attrName>style.visibility</p:attrName>
                                        </p:attrNameLst>
                                      </p:cBhvr>
                                      <p:to>
                                        <p:strVal val="visible"/>
                                      </p:to>
                                    </p:set>
                                    <p:animEffect transition="in" filter="blinds(horizontal)">
                                      <p:cBhvr>
                                        <p:cTn id="24" dur="500"/>
                                        <p:tgtEl>
                                          <p:spTgt spid="138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19" grpId="0" build="allAtOnce"/>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21" name="yt_shape_13821"/>
          <p:cNvSpPr txBox="1"/>
          <p:nvPr/>
        </p:nvSpPr>
        <p:spPr>
          <a:xfrm>
            <a:off x="540000" y="900000"/>
            <a:ext cx="5180905"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解直角三角形的简单应用</a:t>
            </a:r>
          </a:p>
        </p:txBody>
      </p:sp>
      <p:sp>
        <p:nvSpPr>
          <p:cNvPr id="13822" name="yt_shape_13822"/>
          <p:cNvSpPr txBox="1"/>
          <p:nvPr/>
        </p:nvSpPr>
        <p:spPr>
          <a:xfrm>
            <a:off x="540119" y="1396872"/>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是一辆在平地上滑行的滑板车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是其侧面示意图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已知车杆</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长</a:t>
            </a:r>
            <a:r>
              <a:rPr lang="en-US" altLang="zh-CN" sz="2400" b="0" i="0" u="none">
                <a:solidFill>
                  <a:srgbClr val="000000"/>
                </a:solidFill>
                <a:effectLst/>
                <a:latin typeface="Times New Roman" pitchFamily="24"/>
                <a:ea typeface="Times New Roman" pitchFamily="24"/>
                <a:cs typeface="宋体" pitchFamily="24"/>
              </a:rPr>
              <a:t>92cm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车杆与脚踏板所成的角</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前后轮子的半径均为</a:t>
            </a:r>
            <a:r>
              <a:rPr lang="en-US" altLang="zh-CN" sz="2400" b="0" i="0" u="none">
                <a:solidFill>
                  <a:srgbClr val="000000"/>
                </a:solidFill>
                <a:effectLst/>
                <a:latin typeface="Times New Roman" pitchFamily="24"/>
                <a:ea typeface="Times New Roman" pitchFamily="24"/>
                <a:cs typeface="宋体" pitchFamily="24"/>
              </a:rPr>
              <a:t>6cm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求把手</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离地面的高度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结果精确到</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sin70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cos70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tan70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75</a:t>
            </a:r>
            <a:r>
              <a:rPr lang="zh-CN" altLang="zh-CN" sz="2400" b="0" i="0" u="none">
                <a:solidFill>
                  <a:srgbClr val="000000"/>
                </a:solidFill>
                <a:effectLst/>
                <a:latin typeface="宋体" pitchFamily="24"/>
                <a:ea typeface="宋体" pitchFamily="24"/>
                <a:cs typeface="宋体" pitchFamily="24"/>
              </a:rPr>
              <a:t>）</a:t>
            </a:r>
          </a:p>
        </p:txBody>
      </p:sp>
      <p:sp>
        <p:nvSpPr>
          <p:cNvPr id="13826" name="yt_shape_13826"/>
          <p:cNvSpPr txBox="1"/>
          <p:nvPr/>
        </p:nvSpPr>
        <p:spPr>
          <a:xfrm>
            <a:off x="540000" y="5640773"/>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823" name="yt_shape_13823" title="H_167.04874">
            <a:extLst>
              <a:ext uri="{FF2B5EF4-FFF2-40B4-BE49-F238E27FC236}">
                <a16:creationId xmlns:a16="http://schemas.microsoft.com/office/drawing/2014/main" id="{249740F1-2B05-4C5A-B423-6F681AEFABC2}"/>
              </a:ext>
            </a:extLst>
          </p:cNvPr>
          <p:cNvGrpSpPr/>
          <p:nvPr/>
        </p:nvGrpSpPr>
        <p:grpSpPr>
          <a:xfrm>
            <a:off x="8770242" y="3110983"/>
            <a:ext cx="3072384" cy="2121519"/>
            <a:chOff x="0" y="0"/>
            <a:chExt cx="3072384" cy="2121519"/>
          </a:xfrm>
        </p:grpSpPr>
        <p:pic>
          <p:nvPicPr>
            <p:cNvPr id="2" name="yt_image_13823">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3072384" cy="1725519"/>
            </a:xfrm>
            <a:prstGeom prst="rect">
              <a:avLst/>
            </a:prstGeom>
            <a:noFill/>
            <a:extLst>
              <a:ext uri="{909E8E84-426E-40DD-AFC4-6F175D3DCCD1}">
                <a14:hiddenFill xmlns:a14="http://schemas.microsoft.com/office/drawing/2010/main">
                  <a:solidFill>
                    <a:srgbClr val="FFFFFF"/>
                  </a:solidFill>
                </a14:hiddenFill>
              </a:ext>
            </a:extLst>
          </p:spPr>
        </p:pic>
        <p:sp>
          <p:nvSpPr>
            <p:cNvPr id="13825" name="yt_shape_13825"/>
            <p:cNvSpPr txBox="1"/>
            <p:nvPr/>
          </p:nvSpPr>
          <p:spPr>
            <a:xfrm>
              <a:off x="1002911" y="1761519"/>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3887674615">
            <a:extLst>
              <a:ext uri="{FF2B5EF4-FFF2-40B4-BE49-F238E27FC236}">
                <a16:creationId xmlns:a16="http://schemas.microsoft.com/office/drawing/2014/main" id="{FA4C55CC-FE48-CD07-27A5-381556E2C30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3" name="yt_shape_13827">
            <a:extLst>
              <a:ext uri="{FF2B5EF4-FFF2-40B4-BE49-F238E27FC236}">
                <a16:creationId xmlns:a16="http://schemas.microsoft.com/office/drawing/2014/main" id="{141DFDC6-0BCB-45B8-AC0B-AE2EC779AF16}"/>
              </a:ext>
            </a:extLst>
          </p:cNvPr>
          <p:cNvSpPr txBox="1"/>
          <p:nvPr/>
        </p:nvSpPr>
        <p:spPr>
          <a:xfrm>
            <a:off x="518935" y="3377961"/>
            <a:ext cx="688970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AD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Times New Roman" pitchFamily="24"/>
                <a:ea typeface="黑体" pitchFamily="24"/>
                <a:cs typeface="宋体" pitchFamily="24"/>
              </a:rPr>
              <a:t>于点</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延长</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黑体" pitchFamily="24"/>
                <a:cs typeface="宋体" pitchFamily="24"/>
              </a:rPr>
              <a:t>交地面于点</a:t>
            </a:r>
            <a:r>
              <a:rPr lang="en-US" altLang="zh-CN" sz="2400" b="0" i="1" u="none">
                <a:solidFill>
                  <a:srgbClr val="FF0000"/>
                </a:solidFill>
                <a:effectLst/>
                <a:latin typeface="Times New Roman" pitchFamily="24"/>
                <a:ea typeface="Times New Roman" pitchFamily="24"/>
                <a:cs typeface="宋体" pitchFamily="24"/>
              </a:rPr>
              <a:t>E</a:t>
            </a:r>
            <a:r>
              <a:rPr lang="en-US" altLang="zh-CN" sz="2400" b="0" i="0" u="none">
                <a:solidFill>
                  <a:srgbClr val="FF0000"/>
                </a:solidFill>
                <a:effectLst/>
                <a:latin typeface="宋体" pitchFamily="24"/>
                <a:ea typeface="宋体" pitchFamily="24"/>
                <a:cs typeface="宋体" pitchFamily="24"/>
              </a:rPr>
              <a:t>.</a:t>
            </a:r>
          </a:p>
        </p:txBody>
      </p:sp>
      <p:pic>
        <p:nvPicPr>
          <p:cNvPr id="5" name="yt_image_13828">
            <a:extLst>
              <a:ext uri="{FF2B5EF4-FFF2-40B4-BE49-F238E27FC236}">
                <a16:creationId xmlns:a16="http://schemas.microsoft.com/office/drawing/2014/main" id="{0AB9DEC6-1764-E6EA-0F1F-6A8A360265E3}"/>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6369459" y="4082789"/>
            <a:ext cx="1867440" cy="1628775"/>
          </a:xfrm>
          <a:prstGeom prst="rect">
            <a:avLst/>
          </a:prstGeom>
          <a:noFill/>
          <a:extLst>
            <a:ext uri="{909E8E84-426E-40DD-AFC4-6F175D3DCCD1}">
              <a14:hiddenFill xmlns:a14="http://schemas.microsoft.com/office/drawing/2010/main">
                <a:solidFill>
                  <a:srgbClr val="FFFFFF"/>
                </a:solidFill>
              </a14:hiddenFill>
            </a:ext>
          </a:extLst>
        </p:spPr>
      </p:pic>
      <p:sp>
        <p:nvSpPr>
          <p:cNvPr id="6" name="yt_shape_13830">
            <a:extLst>
              <a:ext uri="{FF2B5EF4-FFF2-40B4-BE49-F238E27FC236}">
                <a16:creationId xmlns:a16="http://schemas.microsoft.com/office/drawing/2014/main" id="{FC942601-15D0-BCCD-948A-E45F9DCA8ACB}"/>
              </a:ext>
            </a:extLst>
          </p:cNvPr>
          <p:cNvSpPr txBox="1"/>
          <p:nvPr/>
        </p:nvSpPr>
        <p:spPr>
          <a:xfrm>
            <a:off x="505971" y="3845799"/>
            <a:ext cx="410048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92cm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7" name="yt_shape_13831">
                <a:extLst>
                  <a:ext uri="{FF2B5EF4-FFF2-40B4-BE49-F238E27FC236}">
                    <a16:creationId xmlns:a16="http://schemas.microsoft.com/office/drawing/2014/main" id="{0E94CC64-766C-BFC1-20FE-71DF1A1D8930}"/>
                  </a:ext>
                </a:extLst>
              </p:cNvPr>
              <p:cNvSpPr txBox="1"/>
              <p:nvPr/>
            </p:nvSpPr>
            <p:spPr>
              <a:xfrm>
                <a:off x="505971" y="4325102"/>
                <a:ext cx="2195153" cy="64235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sin∠</a:t>
                </a:r>
                <a:r>
                  <a:rPr lang="en-US" altLang="zh-CN" sz="2400" b="0" i="1" u="none">
                    <a:solidFill>
                      <a:srgbClr val="FF0000"/>
                    </a:solidFill>
                    <a:effectLst/>
                    <a:latin typeface="Times New Roman" pitchFamily="24"/>
                    <a:ea typeface="Times New Roman" pitchFamily="24"/>
                    <a:cs typeface="宋体" pitchFamily="24"/>
                  </a:rPr>
                  <a:t>ABD</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𝐴𝐷</m:t>
                        </m:r>
                      </m:num>
                      <m:den>
                        <m:r>
                          <a:rPr lang="en-US" altLang="zh-CN" sz="2400" b="0" i="1">
                            <a:solidFill>
                              <a:srgbClr val="FF0000"/>
                            </a:solidFill>
                            <a:effectLst/>
                            <a:latin typeface="Cambria Math" panose="02040503050406030204" pitchFamily="12" charset="0"/>
                            <a:ea typeface="Cambria Math" panose="02040503050406030204" pitchFamily="12" charset="0"/>
                          </a:rPr>
                          <m:t>𝐴𝐵</m:t>
                        </m:r>
                      </m:den>
                    </m:f>
                  </m:oMath>
                </a14:m>
                <a:r>
                  <a:rPr lang="zh-CN" altLang="zh-CN" sz="2400" b="0" i="0" u="none">
                    <a:solidFill>
                      <a:srgbClr val="FF0000"/>
                    </a:solidFill>
                    <a:effectLst/>
                    <a:latin typeface="宋体" pitchFamily="24"/>
                    <a:ea typeface="宋体" pitchFamily="24"/>
                    <a:cs typeface="宋体" pitchFamily="24"/>
                  </a:rPr>
                  <a:t>，</a:t>
                </a:r>
              </a:p>
            </p:txBody>
          </p:sp>
        </mc:Choice>
        <mc:Fallback>
          <p:sp>
            <p:nvSpPr>
              <p:cNvPr id="7" name="yt_shape_13831">
                <a:extLst>
                  <a:ext uri="{FF2B5EF4-FFF2-40B4-BE49-F238E27FC236}">
                    <a16:creationId xmlns:a16="http://schemas.microsoft.com/office/drawing/2014/main" id="{0E94CC64-766C-BFC1-20FE-71DF1A1D8930}"/>
                  </a:ext>
                </a:extLst>
              </p:cNvPr>
              <p:cNvSpPr txBox="1">
                <a:spLocks noRot="1" noChangeAspect="1" noMove="1" noResize="1" noEditPoints="1" noAdjustHandles="1" noChangeArrowheads="1" noChangeShapeType="1" noTextEdit="1"/>
              </p:cNvSpPr>
              <p:nvPr/>
            </p:nvSpPr>
            <p:spPr>
              <a:xfrm>
                <a:off x="505971" y="4325102"/>
                <a:ext cx="2195153" cy="642355"/>
              </a:xfrm>
              <a:prstGeom prst="rect">
                <a:avLst/>
              </a:prstGeom>
              <a:blipFill>
                <a:blip r:embed="rId5"/>
                <a:stretch>
                  <a:fillRect l="-8333" r="-6667" b="-15094"/>
                </a:stretch>
              </a:blipFill>
            </p:spPr>
            <p:txBody>
              <a:bodyPr/>
              <a:lstStyle/>
              <a:p>
                <a:r>
                  <a:rPr lang="zh-CN" altLang="en-US">
                    <a:noFill/>
                  </a:rPr>
                  <a:t> </a:t>
                </a:r>
              </a:p>
            </p:txBody>
          </p:sp>
        </mc:Fallback>
      </mc:AlternateContent>
      <p:sp>
        <p:nvSpPr>
          <p:cNvPr id="8" name="yt_shape_13833">
            <a:extLst>
              <a:ext uri="{FF2B5EF4-FFF2-40B4-BE49-F238E27FC236}">
                <a16:creationId xmlns:a16="http://schemas.microsoft.com/office/drawing/2014/main" id="{428CCEAA-A6F7-6649-F7B4-0BE5C55CF32D}"/>
              </a:ext>
            </a:extLst>
          </p:cNvPr>
          <p:cNvSpPr txBox="1"/>
          <p:nvPr/>
        </p:nvSpPr>
        <p:spPr>
          <a:xfrm>
            <a:off x="505971" y="5018245"/>
            <a:ext cx="447879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92</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86</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cm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p>
        </p:txBody>
      </p:sp>
      <p:sp>
        <p:nvSpPr>
          <p:cNvPr id="9" name="yt_shape_13834">
            <a:extLst>
              <a:ext uri="{FF2B5EF4-FFF2-40B4-BE49-F238E27FC236}">
                <a16:creationId xmlns:a16="http://schemas.microsoft.com/office/drawing/2014/main" id="{C8ACF88A-E411-C773-2946-71A3FCEB13E3}"/>
              </a:ext>
            </a:extLst>
          </p:cNvPr>
          <p:cNvSpPr txBox="1"/>
          <p:nvPr/>
        </p:nvSpPr>
        <p:spPr>
          <a:xfrm>
            <a:off x="505971" y="5497548"/>
            <a:ext cx="620362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6cm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DE</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92</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cm</a:t>
            </a:r>
            <a:r>
              <a:rPr lang="zh-CN" altLang="zh-CN" sz="2400" b="0" i="0" u="none">
                <a:solidFill>
                  <a:srgbClr val="FF0000"/>
                </a:solidFill>
                <a:effectLst/>
                <a:latin typeface="宋体" pitchFamily="24"/>
                <a:ea typeface="宋体" pitchFamily="24"/>
                <a:cs typeface="宋体" pitchFamily="24"/>
              </a:rPr>
              <a:t>），</a:t>
            </a:r>
          </a:p>
        </p:txBody>
      </p:sp>
      <p:sp>
        <p:nvSpPr>
          <p:cNvPr id="10" name="yt_shape_13835">
            <a:extLst>
              <a:ext uri="{FF2B5EF4-FFF2-40B4-BE49-F238E27FC236}">
                <a16:creationId xmlns:a16="http://schemas.microsoft.com/office/drawing/2014/main" id="{B9DD13FB-FAF6-FBB2-49CD-F26BB6F9F465}"/>
              </a:ext>
            </a:extLst>
          </p:cNvPr>
          <p:cNvSpPr txBox="1"/>
          <p:nvPr/>
        </p:nvSpPr>
        <p:spPr>
          <a:xfrm>
            <a:off x="505971" y="5976851"/>
            <a:ext cx="440986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把手</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离地面的高度为</a:t>
            </a:r>
            <a:r>
              <a:rPr lang="en-US" altLang="zh-CN" sz="2400" b="0" i="0" u="none">
                <a:solidFill>
                  <a:srgbClr val="FF0000"/>
                </a:solidFill>
                <a:effectLst/>
                <a:latin typeface="Times New Roman" pitchFamily="24"/>
                <a:ea typeface="Times New Roman" pitchFamily="24"/>
                <a:cs typeface="宋体" pitchFamily="24"/>
              </a:rPr>
              <a:t>92</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5cm</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blinds(horizontal)">
                                      <p:cBhvr>
                                        <p:cTn id="16" dur="500"/>
                                        <p:tgtEl>
                                          <p:spTgt spid="7">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linds(horizontal)">
                                      <p:cBhvr>
                                        <p:cTn id="19" dur="500"/>
                                        <p:tgtEl>
                                          <p:spTgt spid="8">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Effect transition="in" filter="blinds(horizontal)">
                                      <p:cBhvr>
                                        <p:cTn id="2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6" grpId="0" build="allAtOnce"/>
      <p:bldP spid="7" grpId="0" build="allAtOnce"/>
      <p:bldP spid="8" grpId="0" build="allAtOnce"/>
      <p:bldP spid="9" grpId="0" build="allAtOnce"/>
      <p:bldP spid="1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yt_shape_13836">
            <a:extLst>
              <a:ext uri="{FF2B5EF4-FFF2-40B4-BE49-F238E27FC236}">
                <a16:creationId xmlns:a16="http://schemas.microsoft.com/office/drawing/2014/main" id="{5482C053-C496-B34D-B52F-DF5ABC8CBF90}"/>
              </a:ext>
            </a:extLst>
          </p:cNvPr>
          <p:cNvSpPr txBox="1"/>
          <p:nvPr/>
        </p:nvSpPr>
        <p:spPr>
          <a:xfrm>
            <a:off x="263352" y="1052736"/>
            <a:ext cx="523220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zh-CN" altLang="zh-CN" sz="2400" b="0" i="1" u="none">
                <a:solidFill>
                  <a:srgbClr val="FF0000"/>
                </a:solidFill>
                <a:effectLst/>
                <a:latin typeface="Times New Roman" pitchFamily="24"/>
                <a:ea typeface="宋体"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考虑问题不全面导致漏解</a:t>
            </a:r>
          </a:p>
        </p:txBody>
      </p:sp>
      <mc:AlternateContent xmlns:mc="http://schemas.openxmlformats.org/markup-compatibility/2006">
        <mc:Choice xmlns:a14="http://schemas.microsoft.com/office/drawing/2010/main" Requires="a14">
          <p:sp>
            <p:nvSpPr>
              <p:cNvPr id="3" name="yt_shape_13837">
                <a:extLst>
                  <a:ext uri="{FF2B5EF4-FFF2-40B4-BE49-F238E27FC236}">
                    <a16:creationId xmlns:a16="http://schemas.microsoft.com/office/drawing/2014/main" id="{6AEE562D-789F-967C-C77F-58A2B7DCB59C}"/>
                  </a:ext>
                </a:extLst>
              </p:cNvPr>
              <p:cNvSpPr txBox="1"/>
              <p:nvPr/>
            </p:nvSpPr>
            <p:spPr>
              <a:xfrm>
                <a:off x="362467" y="1541628"/>
                <a:ext cx="9739916" cy="920060"/>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7</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的面积等于</a:t>
                </a:r>
                <a:r>
                  <a:rPr lang="zh-CN" altLang="zh-CN" sz="100" b="0" i="1" spc="-100">
                    <a:solidFill>
                      <a:srgbClr val="FF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10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100" b="0" i="1" spc="-100">
                    <a:no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3" name="yt_shape_13837">
                <a:extLst>
                  <a:ext uri="{FF2B5EF4-FFF2-40B4-BE49-F238E27FC236}">
                    <a16:creationId xmlns:a16="http://schemas.microsoft.com/office/drawing/2014/main" id="{6AEE562D-789F-967C-C77F-58A2B7DCB59C}"/>
                  </a:ext>
                </a:extLst>
              </p:cNvPr>
              <p:cNvSpPr txBox="1">
                <a:spLocks noRot="1" noChangeAspect="1" noMove="1" noResize="1" noEditPoints="1" noAdjustHandles="1" noChangeArrowheads="1" noChangeShapeType="1" noTextEdit="1"/>
              </p:cNvSpPr>
              <p:nvPr/>
            </p:nvSpPr>
            <p:spPr>
              <a:xfrm>
                <a:off x="362467" y="1541628"/>
                <a:ext cx="9739916" cy="920060"/>
              </a:xfrm>
              <a:prstGeom prst="rect">
                <a:avLst/>
              </a:prstGeom>
              <a:blipFill>
                <a:blip r:embed="rId2"/>
                <a:stretch>
                  <a:fillRect l="-1877" t="-4636" b="-1920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C8893116-7281-508E-DB8F-3CA129647272}"/>
                  </a:ext>
                </a:extLst>
              </p:cNvPr>
              <p:cNvSpPr txBox="1"/>
              <p:nvPr/>
            </p:nvSpPr>
            <p:spPr>
              <a:xfrm>
                <a:off x="942246" y="1908134"/>
                <a:ext cx="1158114" cy="613931"/>
              </a:xfrm>
              <a:prstGeom prst="rect">
                <a:avLst/>
              </a:prstGeom>
              <a:noFill/>
            </p:spPr>
            <p:txBody>
              <a:bodyPr vert="horz" wrap="none" rtlCol="0" anchor="ctr">
                <a:noAutofit/>
              </a:bodyPr>
              <a:lstStyle/>
              <a:p>
                <a:pPr lvl="0"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15</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e>
                    </m:rad>
                  </m:oMath>
                </a14:m>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或</a:t>
                </a:r>
                <a:r>
                  <a:rPr lang="en-US" altLang="zh-CN" sz="2400">
                    <a:solidFill>
                      <a:srgbClr val="FF0000"/>
                    </a:solidFill>
                    <a:uFill>
                      <a:solidFill>
                        <a:srgbClr val="000000"/>
                      </a:solidFill>
                    </a:uFill>
                    <a:latin typeface="Times New Roman" pitchFamily="24"/>
                    <a:ea typeface="Times New Roman" pitchFamily="24"/>
                    <a:cs typeface="宋体" pitchFamily="24"/>
                  </a:rPr>
                  <a:t>10</a:t>
                </a:r>
                <a14:m>
                  <m:oMath xmlns:m="http://schemas.openxmlformats.org/officeDocument/2006/math">
                    <m:rad>
                      <m:radPr>
                        <m:degHide m:val="on"/>
                        <m:ctrlPr>
                          <a:rPr lang="en-US" altLang="zh-CN" sz="2400" i="1">
                            <a:solidFill>
                              <a:srgbClr val="FF0000"/>
                            </a:solidFill>
                            <a:uFill>
                              <a:solidFill>
                                <a:srgbClr val="000000"/>
                              </a:solidFill>
                            </a:uFill>
                            <a:latin typeface="Cambria Math" panose="02040503050406030204" pitchFamily="18" charset="0"/>
                            <a:ea typeface="Cambria Math" panose="02040503050406030204" pitchFamily="12" charset="0"/>
                          </a:rPr>
                        </m:ctrlPr>
                      </m:radPr>
                      <m:deg/>
                      <m:e>
                        <m:r>
                          <a:rPr lang="en-US" altLang="zh-CN" sz="2400">
                            <a:solidFill>
                              <a:srgbClr val="FF0000"/>
                            </a:solidFill>
                            <a:uFill>
                              <a:solidFill>
                                <a:srgbClr val="000000"/>
                              </a:solidFill>
                            </a:uFill>
                            <a:latin typeface="Cambria Math" panose="02040503050406030204" pitchFamily="12" charset="0"/>
                            <a:ea typeface="Cambria Math" panose="02040503050406030204" pitchFamily="12" charset="0"/>
                          </a:rPr>
                          <m:t>3</m:t>
                        </m:r>
                      </m:e>
                    </m:rad>
                  </m:oMath>
                </a14:m>
                <a:endParaRPr lang="zh-CN" altLang="en-US">
                  <a:solidFill>
                    <a:srgbClr val="FF0000"/>
                  </a:solidFill>
                </a:endParaRPr>
              </a:p>
            </p:txBody>
          </p:sp>
        </mc:Choice>
        <mc:Fallback>
          <p:sp>
            <p:nvSpPr>
              <p:cNvPr id="4" name="文本框 3">
                <a:extLst>
                  <a:ext uri="{FF2B5EF4-FFF2-40B4-BE49-F238E27FC236}">
                    <a16:creationId xmlns:a16="http://schemas.microsoft.com/office/drawing/2014/main" id="{C8893116-7281-508E-DB8F-3CA129647272}"/>
                  </a:ext>
                </a:extLst>
              </p:cNvPr>
              <p:cNvSpPr txBox="1">
                <a:spLocks noRot="1" noChangeAspect="1" noMove="1" noResize="1" noEditPoints="1" noAdjustHandles="1" noChangeArrowheads="1" noChangeShapeType="1" noTextEdit="1"/>
              </p:cNvSpPr>
              <p:nvPr/>
            </p:nvSpPr>
            <p:spPr>
              <a:xfrm>
                <a:off x="942246" y="1908134"/>
                <a:ext cx="1158114" cy="613931"/>
              </a:xfrm>
              <a:prstGeom prst="rect">
                <a:avLst/>
              </a:prstGeom>
              <a:blipFill>
                <a:blip r:embed="rId3"/>
                <a:stretch>
                  <a:fillRect l="-8421" r="-50526" b="-14851"/>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3839" name="yt_image_13839">
            <a:extLst>
              <a:ext uri="">
                <a16:creationId xmlns:a16="http://schemas.microsoft.com/office/drawing/2014/main" xmlns:a14="http://schemas.microsoft.com/office/drawing/2010/main" xmlns:mc="http://schemas.openxmlformats.org/markup-compatibility/2006" xmlns:m="http://schemas.openxmlformats.org/officeDocument/2006/math"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407368" y="1052736"/>
            <a:ext cx="3918204" cy="636336"/>
          </a:xfrm>
          <a:prstGeom prst="rect">
            <a:avLst/>
          </a:prstGeom>
          <a:noFill/>
          <a:extLst>
            <a:ext uri="{909E8E84-426E-40DD-AFC4-6F175D3DCCD1}">
              <a14:hiddenFill xmlns:a14="http://schemas.microsoft.com/office/drawing/2010/main">
                <a:solidFill>
                  <a:srgbClr val="FFFFFF"/>
                </a:solidFill>
              </a14:hiddenFill>
            </a:ext>
          </a:extLst>
        </p:spPr>
      </p:pic>
      <p:sp>
        <p:nvSpPr>
          <p:cNvPr id="13841" name="yt_shape_13841"/>
          <p:cNvSpPr txBox="1"/>
          <p:nvPr/>
        </p:nvSpPr>
        <p:spPr>
          <a:xfrm>
            <a:off x="407487" y="173971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陕西省中考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的高</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则边</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的长为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3845" name="yt_table_13845_skip" title="H_72.9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0783655"/>
                  </p:ext>
                </p:extLst>
              </p:nvPr>
            </p:nvGraphicFramePr>
            <p:xfrm>
              <a:off x="407368" y="2699154"/>
              <a:ext cx="3888360" cy="926783"/>
            </p:xfrm>
            <a:graphic>
              <a:graphicData uri="http://schemas.openxmlformats.org/drawingml/2006/table">
                <a:tbl>
                  <a:tblPr/>
                  <a:tblGrid>
                    <a:gridCol w="2410270">
                      <a:extLst>
                        <a:ext uri="{9D8B030D-6E8A-4147-A177-3AD203B41FA5}">
                          <a16:colId xmlns:a16="http://schemas.microsoft.com/office/drawing/2014/main" val="10561"/>
                        </a:ext>
                      </a:extLst>
                    </a:gridCol>
                    <a:gridCol w="1478090">
                      <a:extLst>
                        <a:ext uri="{9D8B030D-6E8A-4147-A177-3AD203B41FA5}">
                          <a16:colId xmlns:a16="http://schemas.microsoft.com/office/drawing/2014/main" val="1056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7</m:t>
                                  </m:r>
                                </m:e>
                              </m:rad>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4"/>
                      </a:ext>
                    </a:extLst>
                  </a:tr>
                </a:tbl>
              </a:graphicData>
            </a:graphic>
          </p:graphicFrame>
        </mc:Choice>
        <mc:Fallback>
          <p:graphicFrame>
            <p:nvGraphicFramePr>
              <p:cNvPr id="13845" name="yt_table_13845_skip" title="H_72.9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0783655"/>
                  </p:ext>
                </p:extLst>
              </p:nvPr>
            </p:nvGraphicFramePr>
            <p:xfrm>
              <a:off x="407368" y="2699154"/>
              <a:ext cx="3888360" cy="926783"/>
            </p:xfrm>
            <a:graphic>
              <a:graphicData uri="http://schemas.openxmlformats.org/drawingml/2006/table">
                <a:tbl>
                  <a:tblPr/>
                  <a:tblGrid>
                    <a:gridCol w="2410270">
                      <a:extLst>
                        <a:ext uri="{9D8B030D-6E8A-4147-A177-3AD203B41FA5}">
                          <a16:colId xmlns:a16="http://schemas.microsoft.com/office/drawing/2014/main" val="10561"/>
                        </a:ext>
                      </a:extLst>
                    </a:gridCol>
                    <a:gridCol w="1478090">
                      <a:extLst>
                        <a:ext uri="{9D8B030D-6E8A-4147-A177-3AD203B41FA5}">
                          <a16:colId xmlns:a16="http://schemas.microsoft.com/office/drawing/2014/main" val="10562"/>
                        </a:ext>
                      </a:extLst>
                    </a:gridCol>
                  </a:tblGrid>
                  <a:tr h="464630">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3896" r="-61364" b="-138961"/>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62963" t="-3896" b="-138961"/>
                          </a:stretch>
                        </a:blipFill>
                      </a:tcPr>
                    </a:tc>
                    <a:extLst>
                      <a:ext uri="{0D108BD9-81ED-4DB2-BD59-A6C34878D82A}">
                        <a16:rowId xmlns:a16="http://schemas.microsoft.com/office/drawing/2014/main" val="10513"/>
                      </a:ext>
                    </a:extLst>
                  </a:tr>
                  <a:tr h="462153">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05263" r="-61364" b="-4078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62963" t="-105263" b="-40789"/>
                          </a:stretch>
                        </a:blipFill>
                      </a:tcPr>
                    </a:tc>
                    <a:extLst>
                      <a:ext uri="{0D108BD9-81ED-4DB2-BD59-A6C34878D82A}">
                        <a16:rowId xmlns:a16="http://schemas.microsoft.com/office/drawing/2014/main" val="10514"/>
                      </a:ext>
                    </a:extLst>
                  </a:tr>
                </a:tbl>
              </a:graphicData>
            </a:graphic>
          </p:graphicFrame>
        </mc:Fallback>
      </mc:AlternateContent>
      <p:grpSp>
        <p:nvGrpSpPr>
          <p:cNvPr id="13842" name="yt_shape_13842_skip" title="H_130.1159">
            <a:extLst>
              <a:ext uri="{FF2B5EF4-FFF2-40B4-BE49-F238E27FC236}">
                <a16:creationId xmlns:a16="http://schemas.microsoft.com/office/drawing/2014/main" id="{249740F1-2B05-4C5A-B423-6F681AEFABC2}"/>
              </a:ext>
            </a:extLst>
          </p:cNvPr>
          <p:cNvGrpSpPr/>
          <p:nvPr/>
        </p:nvGrpSpPr>
        <p:grpSpPr>
          <a:xfrm>
            <a:off x="9835887" y="2228376"/>
            <a:ext cx="1638874" cy="1652472"/>
            <a:chOff x="0" y="0"/>
            <a:chExt cx="1638874" cy="1652472"/>
          </a:xfrm>
        </p:grpSpPr>
        <p:pic>
          <p:nvPicPr>
            <p:cNvPr id="2" name="yt_image_13842">
              <a:extLst>
                <a:ext uri="">
                  <a16:creationId xmlns:mc="http://schemas.openxmlformats.org/markup-compatibility/2006" xmlns:a16="http://schemas.microsoft.com/office/drawing/2014/main" xmlns:a14="http://schemas.microsoft.com/office/drawing/2010/main" xmlns:p14="http://schemas.microsoft.com/office/powerpoint/2010/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0" y="0"/>
              <a:ext cx="1638874" cy="1256472"/>
            </a:xfrm>
            <a:prstGeom prst="rect">
              <a:avLst/>
            </a:prstGeom>
            <a:noFill/>
            <a:extLst>
              <a:ext uri="{909E8E84-426E-40DD-AFC4-6F175D3DCCD1}">
                <a14:hiddenFill xmlns:a14="http://schemas.microsoft.com/office/drawing/2010/main">
                  <a:solidFill>
                    <a:srgbClr val="FFFFFF"/>
                  </a:solidFill>
                </a14:hiddenFill>
              </a:ext>
            </a:extLst>
          </p:spPr>
        </p:pic>
        <p:sp>
          <p:nvSpPr>
            <p:cNvPr id="13844" name="yt_shape_13844"/>
            <p:cNvSpPr txBox="1"/>
            <p:nvPr/>
          </p:nvSpPr>
          <p:spPr>
            <a:xfrm>
              <a:off x="286156" y="129247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题图</a:t>
              </a:r>
            </a:p>
          </p:txBody>
        </p:sp>
      </p:grpSp>
      <p:sp>
        <p:nvSpPr>
          <p:cNvPr id="6" name="文本框 5">
            <a:extLst>
              <a:ext uri="{FF2B5EF4-FFF2-40B4-BE49-F238E27FC236}">
                <a16:creationId xmlns:a16="http://schemas.microsoft.com/office/drawing/2014/main" id="{AB260C9E-EDE5-AB6D-0FDC-ED671AE5A263}"/>
              </a:ext>
            </a:extLst>
          </p:cNvPr>
          <p:cNvSpPr txBox="1"/>
          <p:nvPr/>
        </p:nvSpPr>
        <p:spPr>
          <a:xfrm>
            <a:off x="1536676" y="216840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yt_shape_13846">
                <a:extLst>
                  <a:ext uri="{FF2B5EF4-FFF2-40B4-BE49-F238E27FC236}">
                    <a16:creationId xmlns:a16="http://schemas.microsoft.com/office/drawing/2014/main" id="{9B65827B-E162-781F-4E83-DED1770E314F}"/>
                  </a:ext>
                </a:extLst>
              </p:cNvPr>
              <p:cNvSpPr txBox="1"/>
              <p:nvPr/>
            </p:nvSpPr>
            <p:spPr>
              <a:xfrm>
                <a:off x="407487" y="3949669"/>
                <a:ext cx="11111999" cy="117141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乐山市中考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上一点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连结</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ABD</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的长为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p:sp>
            <p:nvSpPr>
              <p:cNvPr id="7" name="yt_shape_13846">
                <a:extLst>
                  <a:ext uri="{FF2B5EF4-FFF2-40B4-BE49-F238E27FC236}">
                    <a16:creationId xmlns:a16="http://schemas.microsoft.com/office/drawing/2014/main" id="{9B65827B-E162-781F-4E83-DED1770E314F}"/>
                  </a:ext>
                </a:extLst>
              </p:cNvPr>
              <p:cNvSpPr txBox="1">
                <a:spLocks noRot="1" noChangeAspect="1" noMove="1" noResize="1" noEditPoints="1" noAdjustHandles="1" noChangeArrowheads="1" noChangeShapeType="1" noTextEdit="1"/>
              </p:cNvSpPr>
              <p:nvPr/>
            </p:nvSpPr>
            <p:spPr>
              <a:xfrm>
                <a:off x="407487" y="3949669"/>
                <a:ext cx="11111999" cy="1171411"/>
              </a:xfrm>
              <a:prstGeom prst="rect">
                <a:avLst/>
              </a:prstGeom>
              <a:blipFill>
                <a:blip r:embed="rId5"/>
                <a:stretch>
                  <a:fillRect l="-1700" t="-1563" r="-1317" b="-78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8" name="yt_table_13851_skip" title="H_36.58504">
                <a:extLst>
                  <a:ext uri="{FF2B5EF4-FFF2-40B4-BE49-F238E27FC236}">
                    <a16:creationId xmlns:a16="http://schemas.microsoft.com/office/drawing/2014/main" id="{D800E170-76F4-586F-BDAA-906C2B365F29}"/>
                  </a:ext>
                </a:extLst>
              </p:cNvPr>
              <p:cNvGraphicFramePr>
                <a:graphicFrameLocks noGrp="1"/>
              </p:cNvGraphicFramePr>
              <p:nvPr>
                <p:extLst>
                  <p:ext uri="{D42A27DB-BD31-4B8C-83A1-F6EECF244321}">
                    <p14:modId xmlns:p14="http://schemas.microsoft.com/office/powerpoint/2010/main" val="919430271"/>
                  </p:ext>
                </p:extLst>
              </p:nvPr>
            </p:nvGraphicFramePr>
            <p:xfrm>
              <a:off x="407368" y="5171868"/>
              <a:ext cx="7860920" cy="464630"/>
            </p:xfrm>
            <a:graphic>
              <a:graphicData uri="http://schemas.openxmlformats.org/drawingml/2006/table">
                <a:tbl>
                  <a:tblPr/>
                  <a:tblGrid>
                    <a:gridCol w="2410270">
                      <a:extLst>
                        <a:ext uri="{9D8B030D-6E8A-4147-A177-3AD203B41FA5}">
                          <a16:colId xmlns:a16="http://schemas.microsoft.com/office/drawing/2014/main" val="10563"/>
                        </a:ext>
                      </a:extLst>
                    </a:gridCol>
                    <a:gridCol w="2024380">
                      <a:extLst>
                        <a:ext uri="{9D8B030D-6E8A-4147-A177-3AD203B41FA5}">
                          <a16:colId xmlns:a16="http://schemas.microsoft.com/office/drawing/2014/main" val="10564"/>
                        </a:ext>
                      </a:extLst>
                    </a:gridCol>
                    <a:gridCol w="2316607">
                      <a:extLst>
                        <a:ext uri="{9D8B030D-6E8A-4147-A177-3AD203B41FA5}">
                          <a16:colId xmlns:a16="http://schemas.microsoft.com/office/drawing/2014/main" val="10565"/>
                        </a:ext>
                      </a:extLst>
                    </a:gridCol>
                    <a:gridCol w="1109663">
                      <a:extLst>
                        <a:ext uri="{9D8B030D-6E8A-4147-A177-3AD203B41FA5}">
                          <a16:colId xmlns:a16="http://schemas.microsoft.com/office/drawing/2014/main" val="1056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5"/>
                      </a:ext>
                    </a:extLst>
                  </a:tr>
                </a:tbl>
              </a:graphicData>
            </a:graphic>
          </p:graphicFrame>
        </mc:Choice>
        <mc:Fallback>
          <p:graphicFrame>
            <p:nvGraphicFramePr>
              <p:cNvPr id="8" name="yt_table_13851_skip" title="H_36.58504">
                <a:extLst>
                  <a:ext uri="{FF2B5EF4-FFF2-40B4-BE49-F238E27FC236}">
                    <a16:creationId xmlns:a16="http://schemas.microsoft.com/office/drawing/2014/main" id="{D800E170-76F4-586F-BDAA-906C2B365F29}"/>
                  </a:ext>
                </a:extLst>
              </p:cNvPr>
              <p:cNvGraphicFramePr>
                <a:graphicFrameLocks noGrp="1"/>
              </p:cNvGraphicFramePr>
              <p:nvPr>
                <p:extLst>
                  <p:ext uri="{D42A27DB-BD31-4B8C-83A1-F6EECF244321}">
                    <p14:modId xmlns:p14="http://schemas.microsoft.com/office/powerpoint/2010/main" val="919430271"/>
                  </p:ext>
                </p:extLst>
              </p:nvPr>
            </p:nvGraphicFramePr>
            <p:xfrm>
              <a:off x="407368" y="5171868"/>
              <a:ext cx="7860920" cy="464630"/>
            </p:xfrm>
            <a:graphic>
              <a:graphicData uri="http://schemas.openxmlformats.org/drawingml/2006/table">
                <a:tbl>
                  <a:tblPr/>
                  <a:tblGrid>
                    <a:gridCol w="2410270">
                      <a:extLst>
                        <a:ext uri="{9D8B030D-6E8A-4147-A177-3AD203B41FA5}">
                          <a16:colId xmlns:a16="http://schemas.microsoft.com/office/drawing/2014/main" val="10563"/>
                        </a:ext>
                      </a:extLst>
                    </a:gridCol>
                    <a:gridCol w="2024380">
                      <a:extLst>
                        <a:ext uri="{9D8B030D-6E8A-4147-A177-3AD203B41FA5}">
                          <a16:colId xmlns:a16="http://schemas.microsoft.com/office/drawing/2014/main" val="10564"/>
                        </a:ext>
                      </a:extLst>
                    </a:gridCol>
                    <a:gridCol w="2316607">
                      <a:extLst>
                        <a:ext uri="{9D8B030D-6E8A-4147-A177-3AD203B41FA5}">
                          <a16:colId xmlns:a16="http://schemas.microsoft.com/office/drawing/2014/main" val="10565"/>
                        </a:ext>
                      </a:extLst>
                    </a:gridCol>
                    <a:gridCol w="1109663">
                      <a:extLst>
                        <a:ext uri="{9D8B030D-6E8A-4147-A177-3AD203B41FA5}">
                          <a16:colId xmlns:a16="http://schemas.microsoft.com/office/drawing/2014/main" val="10566"/>
                        </a:ext>
                      </a:extLst>
                    </a:gridCol>
                  </a:tblGrid>
                  <a:tr h="464630">
                    <a:tc>
                      <a:txBody>
                        <a:bodyPr/>
                        <a:lstStyle/>
                        <a:p>
                          <a:endParaRPr lang="zh-CN"/>
                        </a:p>
                      </a:txBody>
                      <a:tcPr marL="0" marR="0" marT="0" marB="0" anchor="ctr">
                        <a:lnL w="9522" cmpd="sng">
                          <a:noFill/>
                        </a:lnL>
                        <a:lnR w="9522" cmpd="sng">
                          <a:noFill/>
                        </a:lnR>
                        <a:lnT w="9522" cmpd="sng">
                          <a:noFill/>
                        </a:lnT>
                        <a:lnB w="9522" cmpd="sng">
                          <a:noFill/>
                        </a:lnB>
                        <a:blipFill>
                          <a:blip r:embed="rId6"/>
                          <a:stretch>
                            <a:fillRect t="-6494" r="-226010" b="-4026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6"/>
                          <a:stretch>
                            <a:fillRect l="-191076" t="-6494" r="-47769" b="-4026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5"/>
                      </a:ext>
                    </a:extLst>
                  </a:tr>
                </a:tbl>
              </a:graphicData>
            </a:graphic>
          </p:graphicFrame>
        </mc:Fallback>
      </mc:AlternateContent>
      <p:grpSp>
        <p:nvGrpSpPr>
          <p:cNvPr id="9" name="yt_shape_13848_skip" title="H_118.431496">
            <a:extLst>
              <a:ext uri="{FF2B5EF4-FFF2-40B4-BE49-F238E27FC236}">
                <a16:creationId xmlns:a16="http://schemas.microsoft.com/office/drawing/2014/main" id="{D52B4F4F-DBE3-1E2F-2491-823E7C1AF5C5}"/>
              </a:ext>
            </a:extLst>
          </p:cNvPr>
          <p:cNvGrpSpPr/>
          <p:nvPr/>
        </p:nvGrpSpPr>
        <p:grpSpPr>
          <a:xfrm>
            <a:off x="9397453" y="4933064"/>
            <a:ext cx="2077308" cy="1504080"/>
            <a:chOff x="0" y="0"/>
            <a:chExt cx="2077308" cy="1504080"/>
          </a:xfrm>
        </p:grpSpPr>
        <p:pic>
          <p:nvPicPr>
            <p:cNvPr id="10" name="yt_image_13848">
              <a:extLst>
                <a:ext uri="{FF2B5EF4-FFF2-40B4-BE49-F238E27FC236}">
                  <a16:creationId xmlns:a16="http://schemas.microsoft.com/office/drawing/2014/main" id="{D7463F5F-4629-5638-FB0C-82FAEC5D567C}"/>
                </a:ex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7" cstate="print"/>
            <a:srcRect/>
            <a:stretch>
              <a:fillRect/>
            </a:stretch>
          </p:blipFill>
          <p:spPr bwMode="auto">
            <a:xfrm>
              <a:off x="0" y="0"/>
              <a:ext cx="2077308" cy="1108080"/>
            </a:xfrm>
            <a:prstGeom prst="rect">
              <a:avLst/>
            </a:prstGeom>
            <a:noFill/>
            <a:extLst>
              <a:ext uri="{909E8E84-426E-40DD-AFC4-6F175D3DCCD1}">
                <a14:hiddenFill xmlns:a14="http://schemas.microsoft.com/office/drawing/2010/main">
                  <a:solidFill>
                    <a:srgbClr val="FFFFFF"/>
                  </a:solidFill>
                </a14:hiddenFill>
              </a:ext>
            </a:extLst>
          </p:spPr>
        </p:pic>
        <p:sp>
          <p:nvSpPr>
            <p:cNvPr id="11" name="yt_shape_13850">
              <a:extLst>
                <a:ext uri="{FF2B5EF4-FFF2-40B4-BE49-F238E27FC236}">
                  <a16:creationId xmlns:a16="http://schemas.microsoft.com/office/drawing/2014/main" id="{8CA76908-3049-5518-93DB-51483BB0307C}"/>
                </a:ext>
              </a:extLst>
            </p:cNvPr>
            <p:cNvSpPr txBox="1"/>
            <p:nvPr/>
          </p:nvSpPr>
          <p:spPr>
            <a:xfrm>
              <a:off x="429190" y="1144080"/>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2" name="文本框 11">
            <a:extLst>
              <a:ext uri="{FF2B5EF4-FFF2-40B4-BE49-F238E27FC236}">
                <a16:creationId xmlns:a16="http://schemas.microsoft.com/office/drawing/2014/main" id="{7BA4BF23-3D71-E5A4-67E0-475EBEE7B27A}"/>
              </a:ext>
            </a:extLst>
          </p:cNvPr>
          <p:cNvSpPr txBox="1"/>
          <p:nvPr/>
        </p:nvSpPr>
        <p:spPr>
          <a:xfrm>
            <a:off x="7802539" y="4427945"/>
            <a:ext cx="383285" cy="72861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1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852" name="yt_shape_13852"/>
              <p:cNvSpPr txBox="1"/>
              <p:nvPr/>
            </p:nvSpPr>
            <p:spPr>
              <a:xfrm>
                <a:off x="540119" y="900000"/>
                <a:ext cx="11244383" cy="147258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资阳市安岳中学月考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钓鱼竿</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长</a:t>
                </a:r>
                <a:r>
                  <a:rPr lang="en-US" altLang="zh-CN" sz="2400" b="0" i="0" u="none">
                    <a:solidFill>
                      <a:srgbClr val="000000"/>
                    </a:solidFill>
                    <a:effectLst/>
                    <a:latin typeface="Times New Roman" pitchFamily="24"/>
                    <a:ea typeface="Times New Roman" pitchFamily="24"/>
                    <a:cs typeface="宋体" pitchFamily="24"/>
                  </a:rPr>
                  <a:t>6m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露在水面上的鱼线</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长</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某钓鱼者想看看钓钩上的情况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把钓鱼竿</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转动到</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的位置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此时露在水面上的鱼线</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长</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则钓鱼竿转过的角度是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15</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3852" name="yt_shape_13852"/>
              <p:cNvSpPr txBox="1">
                <a:spLocks noRot="1" noChangeAspect="1" noMove="1" noResize="1" noEditPoints="1" noAdjustHandles="1" noChangeArrowheads="1" noChangeShapeType="1" noTextEdit="1"/>
              </p:cNvSpPr>
              <p:nvPr/>
            </p:nvSpPr>
            <p:spPr>
              <a:xfrm>
                <a:off x="540119" y="900000"/>
                <a:ext cx="11244383" cy="1472583"/>
              </a:xfrm>
              <a:prstGeom prst="rect">
                <a:avLst/>
              </a:prstGeom>
              <a:blipFill>
                <a:blip r:embed="rId2"/>
                <a:stretch>
                  <a:fillRect l="-1681" t="-1660" r="-1356" b="-12033"/>
                </a:stretch>
              </a:blipFill>
            </p:spPr>
            <p:txBody>
              <a:bodyPr/>
              <a:lstStyle/>
              <a:p>
                <a:r>
                  <a:rPr lang="zh-CN" altLang="en-US">
                    <a:noFill/>
                  </a:rPr>
                  <a:t> </a:t>
                </a:r>
              </a:p>
            </p:txBody>
          </p:sp>
        </mc:Fallback>
      </mc:AlternateContent>
      <p:sp>
        <p:nvSpPr>
          <p:cNvPr id="13857" name="yt_shape_13857"/>
          <p:cNvSpPr txBox="1"/>
          <p:nvPr/>
        </p:nvSpPr>
        <p:spPr>
          <a:xfrm>
            <a:off x="540000" y="469002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854" name="yt_shape_13854" title="H_162.5159">
            <a:extLst>
              <a:ext uri="{FF2B5EF4-FFF2-40B4-BE49-F238E27FC236}">
                <a16:creationId xmlns:a16="http://schemas.microsoft.com/office/drawing/2014/main" id="{249740F1-2B05-4C5A-B423-6F681AEFABC2}"/>
              </a:ext>
            </a:extLst>
          </p:cNvPr>
          <p:cNvGrpSpPr/>
          <p:nvPr/>
        </p:nvGrpSpPr>
        <p:grpSpPr>
          <a:xfrm>
            <a:off x="5293417" y="2575735"/>
            <a:ext cx="1605164" cy="2063952"/>
            <a:chOff x="0" y="0"/>
            <a:chExt cx="1605164" cy="2063952"/>
          </a:xfrm>
        </p:grpSpPr>
        <p:pic>
          <p:nvPicPr>
            <p:cNvPr id="2" name="yt_image_13854">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605164" cy="1667952"/>
            </a:xfrm>
            <a:prstGeom prst="rect">
              <a:avLst/>
            </a:prstGeom>
            <a:noFill/>
            <a:extLst>
              <a:ext uri="{909E8E84-426E-40DD-AFC4-6F175D3DCCD1}">
                <a14:hiddenFill xmlns:a14="http://schemas.microsoft.com/office/drawing/2010/main">
                  <a:solidFill>
                    <a:srgbClr val="FFFFFF"/>
                  </a:solidFill>
                </a14:hiddenFill>
              </a:ext>
            </a:extLst>
          </p:spPr>
        </p:pic>
        <p:sp>
          <p:nvSpPr>
            <p:cNvPr id="13856" name="yt_shape_13856"/>
            <p:cNvSpPr txBox="1"/>
            <p:nvPr/>
          </p:nvSpPr>
          <p:spPr>
            <a:xfrm>
              <a:off x="193118" y="1703952"/>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175EBBCA-0BCB-7104-7A68-3A507A3FACC6}"/>
              </a:ext>
            </a:extLst>
          </p:cNvPr>
          <p:cNvSpPr txBox="1"/>
          <p:nvPr/>
        </p:nvSpPr>
        <p:spPr>
          <a:xfrm>
            <a:off x="6108895" y="1853898"/>
            <a:ext cx="789686" cy="55468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15</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1254</Words>
  <Application>Microsoft Office PowerPoint</Application>
  <PresentationFormat>宽屏</PresentationFormat>
  <Paragraphs>90</Paragraphs>
  <Slides>12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42</cp:revision>
  <dcterms:created xsi:type="dcterms:W3CDTF">2023-05-05T05:33:04Z</dcterms:created>
  <dcterms:modified xsi:type="dcterms:W3CDTF">2023-05-13T17:19:56Z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