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3" r:id="rId5"/>
    <p:sldId id="374" r:id="rId6"/>
    <p:sldId id="377" r:id="rId7"/>
    <p:sldId id="378" r:id="rId8"/>
    <p:sldId id="380" r:id="rId9"/>
    <p:sldId id="382" r:id="rId10"/>
    <p:sldId id="384" r:id="rId11"/>
    <p:sldId id="385" r:id="rId12"/>
    <p:sldId id="386" r:id="rId13"/>
    <p:sldId id="392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43" name="yt_image_12243" title="H_50.97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5" name="yt_shape_12245"/>
          <p:cNvSpPr txBox="1"/>
          <p:nvPr/>
        </p:nvSpPr>
        <p:spPr>
          <a:xfrm>
            <a:off x="540000" y="1556792"/>
            <a:ext cx="1000273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相似三角形的对应高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对应角平分线的比等于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相似三角形周长的比等于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相似三角形面积的比等于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相似比的平方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E41AE8-94D6-573B-71D5-04260232ECAF}"/>
              </a:ext>
            </a:extLst>
          </p:cNvPr>
          <p:cNvSpPr txBox="1"/>
          <p:nvPr/>
        </p:nvSpPr>
        <p:spPr>
          <a:xfrm>
            <a:off x="8679589" y="150040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929046-D675-F9B7-7C4B-D7E0F9A9BC55}"/>
              </a:ext>
            </a:extLst>
          </p:cNvPr>
          <p:cNvSpPr txBox="1"/>
          <p:nvPr/>
        </p:nvSpPr>
        <p:spPr>
          <a:xfrm>
            <a:off x="4412389" y="197589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1DE0E1-F264-3938-142B-8B95FC5D9720}"/>
              </a:ext>
            </a:extLst>
          </p:cNvPr>
          <p:cNvSpPr txBox="1"/>
          <p:nvPr/>
        </p:nvSpPr>
        <p:spPr>
          <a:xfrm>
            <a:off x="4412389" y="2451379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相似比的平方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7" name="yt_shape_123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天水市五中月考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2311" name="yt_shape_12311"/>
          <p:cNvSpPr txBox="1"/>
          <p:nvPr/>
        </p:nvSpPr>
        <p:spPr>
          <a:xfrm>
            <a:off x="540000" y="38792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08" name="yt_shape_12308" title="H_143.075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1808647"/>
            <a:ext cx="1732006" cy="1817064"/>
            <a:chOff x="0" y="0"/>
            <a:chExt cx="1732006" cy="1817064"/>
          </a:xfrm>
        </p:grpSpPr>
        <p:pic>
          <p:nvPicPr>
            <p:cNvPr id="2" name="yt_image_1230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2006" cy="1421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10" name="yt_shape_12310"/>
            <p:cNvSpPr txBox="1"/>
            <p:nvPr/>
          </p:nvSpPr>
          <p:spPr>
            <a:xfrm>
              <a:off x="256539" y="14570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2312">
            <a:extLst>
              <a:ext uri="{FF2B5EF4-FFF2-40B4-BE49-F238E27FC236}">
                <a16:creationId xmlns:a16="http://schemas.microsoft.com/office/drawing/2014/main" id="{72D00F55-8E46-5224-77C9-D85FCC14E1C9}"/>
              </a:ext>
            </a:extLst>
          </p:cNvPr>
          <p:cNvSpPr txBox="1"/>
          <p:nvPr/>
        </p:nvSpPr>
        <p:spPr>
          <a:xfrm>
            <a:off x="567627" y="1876933"/>
            <a:ext cx="485389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的面积相等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2313">
            <a:extLst>
              <a:ext uri="{FF2B5EF4-FFF2-40B4-BE49-F238E27FC236}">
                <a16:creationId xmlns:a16="http://schemas.microsoft.com/office/drawing/2014/main" id="{E3EFDCF0-7AB3-7DF7-BD4C-59944360333D}"/>
              </a:ext>
            </a:extLst>
          </p:cNvPr>
          <p:cNvSpPr txBox="1"/>
          <p:nvPr/>
        </p:nvSpPr>
        <p:spPr>
          <a:xfrm>
            <a:off x="567627" y="3316499"/>
            <a:ext cx="64248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2314">
            <a:extLst>
              <a:ext uri="{FF2B5EF4-FFF2-40B4-BE49-F238E27FC236}">
                <a16:creationId xmlns:a16="http://schemas.microsoft.com/office/drawing/2014/main" id="{324FF268-8E70-FF5A-1E7C-87C2A4951088}"/>
              </a:ext>
            </a:extLst>
          </p:cNvPr>
          <p:cNvSpPr txBox="1"/>
          <p:nvPr/>
        </p:nvSpPr>
        <p:spPr>
          <a:xfrm>
            <a:off x="567627" y="3795802"/>
            <a:ext cx="6801542" cy="28126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是同高不同底的三角形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面积比等于底边之比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2315">
            <a:extLst>
              <a:ext uri="{FF2B5EF4-FFF2-40B4-BE49-F238E27FC236}">
                <a16:creationId xmlns:a16="http://schemas.microsoft.com/office/drawing/2014/main" id="{42B3375F-308D-B126-28AB-997F8216E07B}"/>
              </a:ext>
            </a:extLst>
          </p:cNvPr>
          <p:cNvSpPr txBox="1"/>
          <p:nvPr/>
        </p:nvSpPr>
        <p:spPr>
          <a:xfrm>
            <a:off x="567627" y="7139414"/>
            <a:ext cx="51616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6" name="yt_shape_1231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常德市中考改编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图中所有三角形均相似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其中最小的三角形面积为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320" name="yt_shape_12320"/>
          <p:cNvSpPr txBox="1"/>
          <p:nvPr/>
        </p:nvSpPr>
        <p:spPr>
          <a:xfrm>
            <a:off x="540000" y="371987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2319" name="yt_shape_12319"/>
          <p:cNvSpPr txBox="1"/>
          <p:nvPr/>
        </p:nvSpPr>
        <p:spPr>
          <a:xfrm>
            <a:off x="9674009" y="3862529"/>
            <a:ext cx="1254928" cy="360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题图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321">
                <a:extLst>
                  <a:ext uri="{FF2B5EF4-FFF2-40B4-BE49-F238E27FC236}">
                    <a16:creationId xmlns:a16="http://schemas.microsoft.com/office/drawing/2014/main" id="{908B67CD-5CA4-F7EA-B5BE-6268A6D61FCF}"/>
                  </a:ext>
                </a:extLst>
              </p:cNvPr>
              <p:cNvSpPr txBox="1"/>
              <p:nvPr/>
            </p:nvSpPr>
            <p:spPr>
              <a:xfrm>
                <a:off x="540000" y="1916832"/>
                <a:ext cx="5402120" cy="33428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𝐴𝐹𝐻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𝐴𝐷𝐸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321">
                <a:extLst>
                  <a:ext uri="{FF2B5EF4-FFF2-40B4-BE49-F238E27FC236}">
                    <a16:creationId xmlns:a16="http://schemas.microsoft.com/office/drawing/2014/main" id="{908B67CD-5CA4-F7EA-B5BE-6268A6D61F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832"/>
                <a:ext cx="5402120" cy="3342838"/>
              </a:xfrm>
              <a:prstGeom prst="rect">
                <a:avLst/>
              </a:prstGeom>
              <a:blipFill>
                <a:blip r:embed="rId2"/>
                <a:stretch>
                  <a:fillRect l="-3499" t="-1457" r="-2596" b="-4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952B7AC6-868D-91E3-8529-7C57E6036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369814"/>
            <a:ext cx="1930227" cy="1458481"/>
          </a:xfrm>
          <a:prstGeom prst="rect">
            <a:avLst/>
          </a:prstGeom>
        </p:spPr>
      </p:pic>
      <p:pic>
        <p:nvPicPr>
          <p:cNvPr id="6" name="yt_image_12317">
            <a:extLst>
              <a:ext uri="{FF2B5EF4-FFF2-40B4-BE49-F238E27FC236}">
                <a16:creationId xmlns:a16="http://schemas.microsoft.com/office/drawing/2014/main" id="{09A1504B-92DD-CBDF-1BED-3B2BE53C7DD7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2064" y="2351301"/>
            <a:ext cx="1800135" cy="136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3" name="yt_shape_1232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2b38456-4e63-4519-af95-dc0b22fa5ea9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24" name="yt_shape_12324"/>
              <p:cNvSpPr txBox="1"/>
              <p:nvPr/>
            </p:nvSpPr>
            <p:spPr>
              <a:xfrm>
                <a:off x="540119" y="1661816"/>
                <a:ext cx="11111999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324" name="yt_shape_12324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1123128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26" name="yt_shape_12326"/>
          <p:cNvSpPr txBox="1"/>
          <p:nvPr/>
        </p:nvSpPr>
        <p:spPr>
          <a:xfrm>
            <a:off x="540000" y="2835732"/>
            <a:ext cx="44787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327"/>
              <p:cNvSpPr txBox="1"/>
              <p:nvPr/>
            </p:nvSpPr>
            <p:spPr>
              <a:xfrm>
                <a:off x="540000" y="3467399"/>
                <a:ext cx="5556008" cy="25512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2327" descr="{&quot;rangeId&quot;:2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67399"/>
                <a:ext cx="5556008" cy="2551276"/>
              </a:xfrm>
              <a:prstGeom prst="rect">
                <a:avLst/>
              </a:prstGeom>
              <a:blipFill>
                <a:blip r:embed="rId3"/>
                <a:stretch>
                  <a:fillRect l="-3403" t="-2153" r="-2415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329" name="yt_shape_123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352" y="3467399"/>
            <a:ext cx="1793660" cy="1770235"/>
            <a:chOff x="0" y="0"/>
            <a:chExt cx="1793660" cy="1770235"/>
          </a:xfrm>
        </p:grpSpPr>
        <p:pic>
          <p:nvPicPr>
            <p:cNvPr id="3" name="yt_image_12329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93660" cy="130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1" name="yt_shape_12331"/>
            <p:cNvSpPr txBox="1"/>
            <p:nvPr/>
          </p:nvSpPr>
          <p:spPr>
            <a:xfrm>
              <a:off x="299277" y="134172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887550458">
            <a:extLst>
              <a:ext uri="{FF2B5EF4-FFF2-40B4-BE49-F238E27FC236}">
                <a16:creationId xmlns:a16="http://schemas.microsoft.com/office/drawing/2014/main" id="{D80FC449-4E9C-1E9A-3073-7A2B43EC24E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3" name="yt_shape_12333"/>
          <p:cNvSpPr txBox="1"/>
          <p:nvPr/>
        </p:nvSpPr>
        <p:spPr>
          <a:xfrm>
            <a:off x="540000" y="900000"/>
            <a:ext cx="73337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334"/>
              <p:cNvSpPr txBox="1"/>
              <p:nvPr/>
            </p:nvSpPr>
            <p:spPr>
              <a:xfrm>
                <a:off x="540000" y="1349016"/>
                <a:ext cx="5775299" cy="53015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𝐸𝐹𝐶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平行四边形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3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9016"/>
                <a:ext cx="5775299" cy="5301580"/>
              </a:xfrm>
              <a:prstGeom prst="rect">
                <a:avLst/>
              </a:prstGeom>
              <a:blipFill>
                <a:blip r:embed="rId2"/>
                <a:stretch>
                  <a:fillRect l="-3273" t="-920" r="-2323" b="-2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336" name="yt_shape_1233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320" y="1658765"/>
            <a:ext cx="1793660" cy="1770235"/>
            <a:chOff x="0" y="0"/>
            <a:chExt cx="1793660" cy="1770235"/>
          </a:xfrm>
        </p:grpSpPr>
        <p:pic>
          <p:nvPicPr>
            <p:cNvPr id="5" name="yt_image_12336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3660" cy="130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8" name="yt_shape_12338"/>
            <p:cNvSpPr txBox="1"/>
            <p:nvPr/>
          </p:nvSpPr>
          <p:spPr>
            <a:xfrm>
              <a:off x="299277" y="134172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8" name="yt_shape_12248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ec8c2fd-ba27-40ab-9c93-806360a3ee4a.png&quot;}"/>
            </a:endParaRPr>
          </a:p>
        </p:txBody>
      </p:sp>
      <p:sp>
        <p:nvSpPr>
          <p:cNvPr id="12249" name="yt_shape_12249"/>
          <p:cNvSpPr txBox="1"/>
          <p:nvPr/>
        </p:nvSpPr>
        <p:spPr>
          <a:xfrm>
            <a:off x="540000" y="1670985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相似三角形对应线段之比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50" name="yt_shape_12250"/>
              <p:cNvSpPr txBox="1"/>
              <p:nvPr/>
            </p:nvSpPr>
            <p:spPr>
              <a:xfrm>
                <a:off x="540119" y="2167857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对应中线的比为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250" name="yt_shape_1225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7857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r="-329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52" name="yt_table_12252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1049112"/>
                  </p:ext>
                </p:extLst>
              </p:nvPr>
            </p:nvGraphicFramePr>
            <p:xfrm>
              <a:off x="540000" y="3478556"/>
              <a:ext cx="7666991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252" name="yt_table_12252" descr="{&quot;rangeId&quot;:4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1049112"/>
                  </p:ext>
                </p:extLst>
              </p:nvPr>
            </p:nvGraphicFramePr>
            <p:xfrm>
              <a:off x="540000" y="3478556"/>
              <a:ext cx="7666991" cy="636524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5988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0" r="-168328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9227" r="-58564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93868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253" name="yt_shape_12253"/>
          <p:cNvSpPr txBox="1"/>
          <p:nvPr/>
        </p:nvSpPr>
        <p:spPr>
          <a:xfrm>
            <a:off x="540119" y="41657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对应边上的高的比为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550290">
            <a:extLst>
              <a:ext uri="{FF2B5EF4-FFF2-40B4-BE49-F238E27FC236}">
                <a16:creationId xmlns:a16="http://schemas.microsoft.com/office/drawing/2014/main" id="{F33D9265-0F8E-477D-4739-041140EBB4D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550306">
            <a:extLst>
              <a:ext uri="{FF2B5EF4-FFF2-40B4-BE49-F238E27FC236}">
                <a16:creationId xmlns:a16="http://schemas.microsoft.com/office/drawing/2014/main" id="{F52B0E20-8396-1324-069F-B2593FEC8C4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51A979-BFA4-F0B5-189B-6ECAD906F42F}"/>
              </a:ext>
            </a:extLst>
          </p:cNvPr>
          <p:cNvSpPr txBox="1"/>
          <p:nvPr/>
        </p:nvSpPr>
        <p:spPr>
          <a:xfrm>
            <a:off x="1974108" y="27935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C07B8F-A40E-0989-E102-281FC248153D}"/>
              </a:ext>
            </a:extLst>
          </p:cNvPr>
          <p:cNvSpPr txBox="1"/>
          <p:nvPr/>
        </p:nvSpPr>
        <p:spPr>
          <a:xfrm>
            <a:off x="1059708" y="459440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7B9B9E-3D41-A1B5-FD69-8ECE4CD0BF79}"/>
              </a:ext>
            </a:extLst>
          </p:cNvPr>
          <p:cNvSpPr txBox="1"/>
          <p:nvPr/>
        </p:nvSpPr>
        <p:spPr>
          <a:xfrm>
            <a:off x="10408496" y="459440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4" name="yt_shape_12254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相似三角形的周长比</a:t>
            </a:r>
          </a:p>
        </p:txBody>
      </p:sp>
      <p:sp>
        <p:nvSpPr>
          <p:cNvPr id="12255" name="yt_shape_12255"/>
          <p:cNvSpPr txBox="1"/>
          <p:nvPr/>
        </p:nvSpPr>
        <p:spPr>
          <a:xfrm>
            <a:off x="540119" y="1396872"/>
            <a:ext cx="980435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259" name="yt_table_12259_skip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2916008"/>
                  </p:ext>
                </p:extLst>
              </p:nvPr>
            </p:nvGraphicFramePr>
            <p:xfrm>
              <a:off x="540000" y="4547455"/>
              <a:ext cx="4358133" cy="886524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259" name="yt_table_12259_skip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2916008"/>
                  </p:ext>
                </p:extLst>
              </p:nvPr>
            </p:nvGraphicFramePr>
            <p:xfrm>
              <a:off x="540000" y="4547455"/>
              <a:ext cx="4358133" cy="886524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5195" r="-55991" b="-131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56" name="yt_shape_12256_skip" title="H_120.62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3488" y="2852936"/>
            <a:ext cx="1865023" cy="1531944"/>
            <a:chOff x="0" y="0"/>
            <a:chExt cx="1865023" cy="1531944"/>
          </a:xfrm>
        </p:grpSpPr>
        <p:pic>
          <p:nvPicPr>
            <p:cNvPr id="2" name="yt_image_12256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5023" cy="1135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58" name="yt_shape_12258"/>
            <p:cNvSpPr txBox="1"/>
            <p:nvPr/>
          </p:nvSpPr>
          <p:spPr>
            <a:xfrm>
              <a:off x="399230" y="11719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50333">
            <a:extLst>
              <a:ext uri="{FF2B5EF4-FFF2-40B4-BE49-F238E27FC236}">
                <a16:creationId xmlns:a16="http://schemas.microsoft.com/office/drawing/2014/main" id="{A01EC076-47A5-2307-261C-2B32DB9C498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3F544A6-0F7C-F97F-BC6F-292D0BE0B1B9}"/>
              </a:ext>
            </a:extLst>
          </p:cNvPr>
          <p:cNvSpPr txBox="1"/>
          <p:nvPr/>
        </p:nvSpPr>
        <p:spPr>
          <a:xfrm>
            <a:off x="7152874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0" name="yt_shape_1226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的周长之比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64" name="yt_shape_12264"/>
          <p:cNvSpPr txBox="1"/>
          <p:nvPr/>
        </p:nvSpPr>
        <p:spPr>
          <a:xfrm>
            <a:off x="540000" y="366545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61" name="yt_shape_12261" title="H_126.2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0077" y="2062233"/>
            <a:ext cx="2024757" cy="1603224"/>
            <a:chOff x="0" y="0"/>
            <a:chExt cx="2024757" cy="1603224"/>
          </a:xfrm>
        </p:grpSpPr>
        <p:pic>
          <p:nvPicPr>
            <p:cNvPr id="2" name="yt_image_1226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4757" cy="1207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3" name="yt_shape_12263"/>
            <p:cNvSpPr txBox="1"/>
            <p:nvPr/>
          </p:nvSpPr>
          <p:spPr>
            <a:xfrm>
              <a:off x="479097" y="12432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2265">
            <a:extLst>
              <a:ext uri="{FF2B5EF4-FFF2-40B4-BE49-F238E27FC236}">
                <a16:creationId xmlns:a16="http://schemas.microsoft.com/office/drawing/2014/main" id="{BCC783F2-BD7C-E44F-B96B-EDDD41501FA1}"/>
              </a:ext>
            </a:extLst>
          </p:cNvPr>
          <p:cNvSpPr txBox="1"/>
          <p:nvPr/>
        </p:nvSpPr>
        <p:spPr>
          <a:xfrm>
            <a:off x="540000" y="1890871"/>
            <a:ext cx="335027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2266">
            <a:extLst>
              <a:ext uri="{FF2B5EF4-FFF2-40B4-BE49-F238E27FC236}">
                <a16:creationId xmlns:a16="http://schemas.microsoft.com/office/drawing/2014/main" id="{571DFD92-7F6A-991A-5232-681B3D6AEB43}"/>
              </a:ext>
            </a:extLst>
          </p:cNvPr>
          <p:cNvSpPr txBox="1"/>
          <p:nvPr/>
        </p:nvSpPr>
        <p:spPr>
          <a:xfrm>
            <a:off x="540000" y="4770831"/>
            <a:ext cx="46246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7" name="yt_shape_12267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相似三角形的面积比</a:t>
            </a:r>
          </a:p>
        </p:txBody>
      </p:sp>
      <p:sp>
        <p:nvSpPr>
          <p:cNvPr id="12268" name="yt_shape_12268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72" name="yt_table_12272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2385120"/>
                  </p:ext>
                </p:extLst>
              </p:nvPr>
            </p:nvGraphicFramePr>
            <p:xfrm>
              <a:off x="540000" y="2356307"/>
              <a:ext cx="7666991" cy="636524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272" name="yt_table_12272_skip" descr="{&quot;rangeId&quot;:10,&quot;type&quot;:&quot;Option&quot;,&quot;drawing&quot;:[&quot;yt_shape_12269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2385120"/>
                  </p:ext>
                </p:extLst>
              </p:nvPr>
            </p:nvGraphicFramePr>
            <p:xfrm>
              <a:off x="540000" y="2356307"/>
              <a:ext cx="7666991" cy="636524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49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29" r="-1469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3196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916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69" name="yt_shape_12269_skip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6440" y="1944622"/>
            <a:ext cx="1487867" cy="1630440"/>
            <a:chOff x="0" y="0"/>
            <a:chExt cx="1487867" cy="1630440"/>
          </a:xfrm>
        </p:grpSpPr>
        <p:pic>
          <p:nvPicPr>
            <p:cNvPr id="2" name="yt_image_12269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7867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1" name="yt_shape_12271"/>
            <p:cNvSpPr txBox="1"/>
            <p:nvPr/>
          </p:nvSpPr>
          <p:spPr>
            <a:xfrm>
              <a:off x="210652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50367">
            <a:extLst>
              <a:ext uri="{FF2B5EF4-FFF2-40B4-BE49-F238E27FC236}">
                <a16:creationId xmlns:a16="http://schemas.microsoft.com/office/drawing/2014/main" id="{1EE0B642-31E6-841A-42C5-99103193CA7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324A805-1D4C-7E42-72FF-FC1D10D17E55}"/>
              </a:ext>
            </a:extLst>
          </p:cNvPr>
          <p:cNvSpPr txBox="1"/>
          <p:nvPr/>
        </p:nvSpPr>
        <p:spPr>
          <a:xfrm>
            <a:off x="19741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273">
            <a:extLst>
              <a:ext uri="{FF2B5EF4-FFF2-40B4-BE49-F238E27FC236}">
                <a16:creationId xmlns:a16="http://schemas.microsoft.com/office/drawing/2014/main" id="{B8E7E459-9062-73F4-E35C-17C90A2CDF90}"/>
              </a:ext>
            </a:extLst>
          </p:cNvPr>
          <p:cNvSpPr txBox="1"/>
          <p:nvPr/>
        </p:nvSpPr>
        <p:spPr>
          <a:xfrm>
            <a:off x="540119" y="37349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阜新市中考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7" name="yt_shape_12274" title="H_126.6463">
            <a:extLst>
              <a:ext uri="{FF2B5EF4-FFF2-40B4-BE49-F238E27FC236}">
                <a16:creationId xmlns:a16="http://schemas.microsoft.com/office/drawing/2014/main" id="{6DB77E01-D06C-F126-AFFF-FCF32A844FAF}"/>
              </a:ext>
            </a:extLst>
          </p:cNvPr>
          <p:cNvGrpSpPr/>
          <p:nvPr/>
        </p:nvGrpSpPr>
        <p:grpSpPr>
          <a:xfrm>
            <a:off x="5253595" y="4846760"/>
            <a:ext cx="1684809" cy="1608408"/>
            <a:chOff x="0" y="0"/>
            <a:chExt cx="1684809" cy="1608408"/>
          </a:xfrm>
        </p:grpSpPr>
        <p:pic>
          <p:nvPicPr>
            <p:cNvPr id="8" name="yt_image_12274">
              <a:extLst>
                <a:ext uri="{FF2B5EF4-FFF2-40B4-BE49-F238E27FC236}">
                  <a16:creationId xmlns:a16="http://schemas.microsoft.com/office/drawing/2014/main" id="{B30D44D6-3174-42D5-0CF9-4C7BC15FF8C2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684809" cy="1212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2276">
              <a:extLst>
                <a:ext uri="{FF2B5EF4-FFF2-40B4-BE49-F238E27FC236}">
                  <a16:creationId xmlns:a16="http://schemas.microsoft.com/office/drawing/2014/main" id="{9EED024B-1CE3-D208-0396-665A9CEBF429}"/>
                </a:ext>
              </a:extLst>
            </p:cNvPr>
            <p:cNvSpPr txBox="1"/>
            <p:nvPr/>
          </p:nvSpPr>
          <p:spPr>
            <a:xfrm>
              <a:off x="309123" y="12484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0B212B1-0E36-0CDB-3A29-C68E5E7C2C3D}"/>
              </a:ext>
            </a:extLst>
          </p:cNvPr>
          <p:cNvSpPr txBox="1"/>
          <p:nvPr/>
        </p:nvSpPr>
        <p:spPr>
          <a:xfrm>
            <a:off x="7644657" y="416364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78" name="yt_shape_12278"/>
              <p:cNvSpPr txBox="1"/>
              <p:nvPr/>
            </p:nvSpPr>
            <p:spPr>
              <a:xfrm>
                <a:off x="540000" y="900000"/>
                <a:ext cx="1037219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278" name="yt_shape_12278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372198" cy="642163"/>
              </a:xfrm>
              <a:prstGeom prst="rect">
                <a:avLst/>
              </a:prstGeom>
              <a:blipFill>
                <a:blip r:embed="rId2"/>
                <a:stretch>
                  <a:fillRect l="-1822" r="-76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80" name="yt_shape_12280"/>
          <p:cNvSpPr txBox="1"/>
          <p:nvPr/>
        </p:nvSpPr>
        <p:spPr>
          <a:xfrm>
            <a:off x="540000" y="1592951"/>
            <a:ext cx="31627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81" name="yt_shape_12281"/>
              <p:cNvSpPr txBox="1"/>
              <p:nvPr/>
            </p:nvSpPr>
            <p:spPr>
              <a:xfrm>
                <a:off x="540000" y="2072254"/>
                <a:ext cx="5058244" cy="1323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281" name="yt_shape_12281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2254"/>
                <a:ext cx="5058244" cy="1323632"/>
              </a:xfrm>
              <a:prstGeom prst="rect">
                <a:avLst/>
              </a:prstGeom>
              <a:blipFill>
                <a:blip r:embed="rId3"/>
                <a:stretch>
                  <a:fillRect l="-3739" r="-2895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83" name="yt_shape_12283"/>
          <p:cNvSpPr txBox="1"/>
          <p:nvPr/>
        </p:nvSpPr>
        <p:spPr>
          <a:xfrm>
            <a:off x="540000" y="3446674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84" name="yt_shape_12284"/>
              <p:cNvSpPr txBox="1"/>
              <p:nvPr/>
            </p:nvSpPr>
            <p:spPr>
              <a:xfrm>
                <a:off x="540000" y="3925977"/>
                <a:ext cx="5701882" cy="1321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284" name="yt_shape_12284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5977"/>
                <a:ext cx="5701882" cy="1321324"/>
              </a:xfrm>
              <a:prstGeom prst="rect">
                <a:avLst/>
              </a:prstGeom>
              <a:blipFill>
                <a:blip r:embed="rId4"/>
                <a:stretch>
                  <a:fillRect l="-3316" r="-2246" b="-7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2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1" grpId="0" build="allAtOnce"/>
      <p:bldP spid="1228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6" name="yt_shape_12286"/>
          <p:cNvSpPr txBox="1"/>
          <p:nvPr/>
        </p:nvSpPr>
        <p:spPr>
          <a:xfrm>
            <a:off x="540000" y="90000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误认为相似三角形的周长比等于面积比</a:t>
            </a:r>
          </a:p>
        </p:txBody>
      </p:sp>
      <p:sp>
        <p:nvSpPr>
          <p:cNvPr id="2" name="yt_shape_12287">
            <a:extLst>
              <a:ext uri="{FF2B5EF4-FFF2-40B4-BE49-F238E27FC236}">
                <a16:creationId xmlns:a16="http://schemas.microsoft.com/office/drawing/2014/main" id="{51AAB821-84D5-6CDD-4E3E-AB8AEC960046}"/>
              </a:ext>
            </a:extLst>
          </p:cNvPr>
          <p:cNvSpPr txBox="1"/>
          <p:nvPr/>
        </p:nvSpPr>
        <p:spPr>
          <a:xfrm>
            <a:off x="553734" y="1484784"/>
            <a:ext cx="976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如果两个相似三角形的面积比是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那么它们的周长比是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3" name="yt_table_12288" title="H_33.41504">
            <a:extLst>
              <a:ext uri="{FF2B5EF4-FFF2-40B4-BE49-F238E27FC236}">
                <a16:creationId xmlns:a16="http://schemas.microsoft.com/office/drawing/2014/main" id="{608B6ACB-97D4-377E-8DB8-DF89AC9942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182014"/>
              </p:ext>
            </p:extLst>
          </p:nvPr>
        </p:nvGraphicFramePr>
        <p:xfrm>
          <a:off x="553734" y="2116451"/>
          <a:ext cx="9181466" cy="424371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87FF09A5-1821-1AB0-45EB-42BF76E91675}"/>
              </a:ext>
            </a:extLst>
          </p:cNvPr>
          <p:cNvSpPr txBox="1"/>
          <p:nvPr/>
        </p:nvSpPr>
        <p:spPr>
          <a:xfrm>
            <a:off x="9302923" y="14379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yt_shape_12290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e054253-438d-4a99-a043-d431619e384f.png&quot;}"/>
            </a:endParaRPr>
          </a:p>
        </p:txBody>
      </p:sp>
      <p:sp>
        <p:nvSpPr>
          <p:cNvPr id="12291" name="yt_shape_12291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的比是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295" name="yt_shape_12295"/>
          <p:cNvSpPr txBox="1"/>
          <p:nvPr/>
        </p:nvSpPr>
        <p:spPr>
          <a:xfrm>
            <a:off x="540000" y="48567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92" name="yt_shape_12292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4776" y="2924944"/>
            <a:ext cx="1842447" cy="2041920"/>
            <a:chOff x="0" y="0"/>
            <a:chExt cx="1842447" cy="2041920"/>
          </a:xfrm>
        </p:grpSpPr>
        <p:pic>
          <p:nvPicPr>
            <p:cNvPr id="2" name="yt_image_1229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2447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4" name="yt_shape_12294"/>
            <p:cNvSpPr txBox="1"/>
            <p:nvPr/>
          </p:nvSpPr>
          <p:spPr>
            <a:xfrm>
              <a:off x="387942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50410">
            <a:extLst>
              <a:ext uri="{FF2B5EF4-FFF2-40B4-BE49-F238E27FC236}">
                <a16:creationId xmlns:a16="http://schemas.microsoft.com/office/drawing/2014/main" id="{BD3CE69C-771F-0D77-6975-FA0668E9315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6D6CE5D-376D-F96A-9BCD-BA2025F85AE4}"/>
              </a:ext>
            </a:extLst>
          </p:cNvPr>
          <p:cNvSpPr txBox="1"/>
          <p:nvPr/>
        </p:nvSpPr>
        <p:spPr>
          <a:xfrm>
            <a:off x="9336932" y="208139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yt_shape_1229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2297" name="yt_shape_12297" title="H_121.49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6558" y="1948310"/>
            <a:ext cx="1898884" cy="1542960"/>
            <a:chOff x="0" y="0"/>
            <a:chExt cx="1898884" cy="1542960"/>
          </a:xfrm>
        </p:grpSpPr>
        <p:pic>
          <p:nvPicPr>
            <p:cNvPr id="2" name="yt_image_1229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8884" cy="1146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9" name="yt_shape_12299"/>
            <p:cNvSpPr txBox="1"/>
            <p:nvPr/>
          </p:nvSpPr>
          <p:spPr>
            <a:xfrm>
              <a:off x="339978" y="118296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68FD837-DB6F-2AF3-573B-81809D85ECE9}"/>
              </a:ext>
            </a:extLst>
          </p:cNvPr>
          <p:cNvSpPr txBox="1"/>
          <p:nvPr/>
        </p:nvSpPr>
        <p:spPr>
          <a:xfrm>
            <a:off x="8100271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301">
                <a:extLst>
                  <a:ext uri="{FF2B5EF4-FFF2-40B4-BE49-F238E27FC236}">
                    <a16:creationId xmlns:a16="http://schemas.microsoft.com/office/drawing/2014/main" id="{408EA153-D96D-6EDA-4F1C-A77756A96464}"/>
                  </a:ext>
                </a:extLst>
              </p:cNvPr>
              <p:cNvSpPr txBox="1"/>
              <p:nvPr/>
            </p:nvSpPr>
            <p:spPr>
              <a:xfrm>
                <a:off x="540119" y="3630933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泉州九中月考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2301">
                <a:extLst>
                  <a:ext uri="{FF2B5EF4-FFF2-40B4-BE49-F238E27FC236}">
                    <a16:creationId xmlns:a16="http://schemas.microsoft.com/office/drawing/2014/main" id="{408EA153-D96D-6EDA-4F1C-A77756A964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30933"/>
                <a:ext cx="11111999" cy="1603003"/>
              </a:xfrm>
              <a:prstGeom prst="rect">
                <a:avLst/>
              </a:prstGeom>
              <a:blipFill>
                <a:blip r:embed="rId3"/>
                <a:stretch>
                  <a:fillRect l="-1701" t="-4563" b="-4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yt_shape_12303" title="H_130.1159">
            <a:extLst>
              <a:ext uri="{FF2B5EF4-FFF2-40B4-BE49-F238E27FC236}">
                <a16:creationId xmlns:a16="http://schemas.microsoft.com/office/drawing/2014/main" id="{039AD194-862F-5502-064C-5648A209A911}"/>
              </a:ext>
            </a:extLst>
          </p:cNvPr>
          <p:cNvGrpSpPr/>
          <p:nvPr/>
        </p:nvGrpSpPr>
        <p:grpSpPr>
          <a:xfrm>
            <a:off x="5169380" y="4917556"/>
            <a:ext cx="1842462" cy="1652472"/>
            <a:chOff x="0" y="0"/>
            <a:chExt cx="1842462" cy="1652472"/>
          </a:xfrm>
        </p:grpSpPr>
        <p:pic>
          <p:nvPicPr>
            <p:cNvPr id="7" name="yt_image_12303">
              <a:extLst>
                <a:ext uri="{FF2B5EF4-FFF2-40B4-BE49-F238E27FC236}">
                  <a16:creationId xmlns:a16="http://schemas.microsoft.com/office/drawing/2014/main" id="{18D0467A-2A74-0E04-F944-260B7762748B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42462" cy="125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2305">
              <a:extLst>
                <a:ext uri="{FF2B5EF4-FFF2-40B4-BE49-F238E27FC236}">
                  <a16:creationId xmlns:a16="http://schemas.microsoft.com/office/drawing/2014/main" id="{786B3B15-08F1-EDFB-CC03-741D34794D06}"/>
                </a:ext>
              </a:extLst>
            </p:cNvPr>
            <p:cNvSpPr txBox="1"/>
            <p:nvPr/>
          </p:nvSpPr>
          <p:spPr>
            <a:xfrm>
              <a:off x="311767" y="12924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980C2F2-3199-86DA-87AF-11FAD04671E7}"/>
                  </a:ext>
                </a:extLst>
              </p:cNvPr>
              <p:cNvSpPr txBox="1"/>
              <p:nvPr/>
            </p:nvSpPr>
            <p:spPr>
              <a:xfrm>
                <a:off x="1669308" y="4454153"/>
                <a:ext cx="742061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980C2F2-3199-86DA-87AF-11FAD04671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4454153"/>
                <a:ext cx="742061" cy="67844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1372</Words>
  <Application>Microsoft Office PowerPoint</Application>
  <PresentationFormat>宽屏</PresentationFormat>
  <Paragraphs>110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43</cp:revision>
  <dcterms:created xsi:type="dcterms:W3CDTF">2023-05-05T05:33:04Z</dcterms:created>
  <dcterms:modified xsi:type="dcterms:W3CDTF">2023-05-13T15:02:04Z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