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69" r:id="rId6"/>
    <p:sldId id="370" r:id="rId7"/>
    <p:sldId id="372" r:id="rId8"/>
    <p:sldId id="374" r:id="rId9"/>
    <p:sldId id="375" r:id="rId10"/>
    <p:sldId id="376" r:id="rId11"/>
    <p:sldId id="381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785" y="79"/>
      </p:cViewPr>
      <p:guideLst>
        <p:guide orient="horz" pos="75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3" name="yt_shape_1399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4b7ef55-dae5-4a30-ab0c-b686a7957004.png&quot;}"/>
            </a:endParaRPr>
          </a:p>
        </p:txBody>
      </p:sp>
      <p:sp>
        <p:nvSpPr>
          <p:cNvPr id="13994" name="yt_shape_13994"/>
          <p:cNvSpPr txBox="1"/>
          <p:nvPr/>
        </p:nvSpPr>
        <p:spPr>
          <a:xfrm>
            <a:off x="540119" y="17008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在测量时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视线与水平线所成的角中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视线在水平线上方的角叫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仰角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在水平线下方的角叫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俯角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995" name="yt_shape_13995"/>
          <p:cNvSpPr txBox="1"/>
          <p:nvPr/>
        </p:nvSpPr>
        <p:spPr>
          <a:xfrm>
            <a:off x="540119" y="26643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解有关仰角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俯角的应用题也要把实际问题转化为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解直角三角形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的问题加以解决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690238">
            <a:extLst>
              <a:ext uri="{FF2B5EF4-FFF2-40B4-BE49-F238E27FC236}">
                <a16:creationId xmlns:a16="http://schemas.microsoft.com/office/drawing/2014/main" id="{25F525E1-71DF-7FA5-8B02-D670A6D1A65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FE974D-3EE4-2020-44A6-3C85008B39AD}"/>
              </a:ext>
            </a:extLst>
          </p:cNvPr>
          <p:cNvSpPr txBox="1"/>
          <p:nvPr/>
        </p:nvSpPr>
        <p:spPr>
          <a:xfrm>
            <a:off x="9594107" y="161501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仰角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5E30D9-FC81-A643-B4E6-8F44A621F32E}"/>
              </a:ext>
            </a:extLst>
          </p:cNvPr>
          <p:cNvSpPr txBox="1"/>
          <p:nvPr/>
        </p:nvSpPr>
        <p:spPr>
          <a:xfrm>
            <a:off x="2888508" y="20904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俯角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6B314D-03B1-8C13-6E43-C47A7A31EFB5}"/>
              </a:ext>
            </a:extLst>
          </p:cNvPr>
          <p:cNvSpPr txBox="1"/>
          <p:nvPr/>
        </p:nvSpPr>
        <p:spPr>
          <a:xfrm>
            <a:off x="7765307" y="257444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解直角三角形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0" name="yt_shape_1406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bb30e9a-b370-49ad-8e21-5fe4b5792e72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61" name="yt_shape_14061"/>
              <p:cNvSpPr txBox="1"/>
              <p:nvPr/>
            </p:nvSpPr>
            <p:spPr>
              <a:xfrm>
                <a:off x="540119" y="1611028"/>
                <a:ext cx="11111999" cy="28662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铜仁市中考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为了测量高速公路某桥的桥墩高度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某数学兴趣小组在同一水平地面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两处实地测量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处测得桥墩顶部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和桥墩底部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处测得桥墩顶部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两点之间的距离为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在同一平面内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请你用以上数据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计算桥墩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结果保留整数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061" name="yt_shape_14061" descr="{&quot;rangeId&quot;:1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1028"/>
                <a:ext cx="11111999" cy="2866234"/>
              </a:xfrm>
              <a:prstGeom prst="rect">
                <a:avLst/>
              </a:prstGeom>
              <a:blipFill>
                <a:blip r:embed="rId2"/>
                <a:stretch>
                  <a:fillRect l="-1701" t="-1702" r="-1372" b="-5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66" name="yt_shape_14066"/>
          <p:cNvSpPr txBox="1"/>
          <p:nvPr/>
        </p:nvSpPr>
        <p:spPr>
          <a:xfrm>
            <a:off x="540000" y="664115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63" name="yt_shape_14063" title="H_150.42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307399" y="4477262"/>
            <a:ext cx="3577201" cy="1910376"/>
            <a:chOff x="0" y="0"/>
            <a:chExt cx="3577201" cy="1910376"/>
          </a:xfrm>
        </p:grpSpPr>
        <p:pic>
          <p:nvPicPr>
            <p:cNvPr id="2" name="yt_image_1406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577201" cy="1514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65" name="yt_shape_14065"/>
            <p:cNvSpPr txBox="1"/>
            <p:nvPr/>
          </p:nvSpPr>
          <p:spPr>
            <a:xfrm>
              <a:off x="1255319" y="1550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90377">
            <a:extLst>
              <a:ext uri="{FF2B5EF4-FFF2-40B4-BE49-F238E27FC236}">
                <a16:creationId xmlns:a16="http://schemas.microsoft.com/office/drawing/2014/main" id="{0ACC9C84-D13C-4200-F4A8-C1C7628E6A8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67" name="yt_shape_14067"/>
              <p:cNvSpPr txBox="1"/>
              <p:nvPr/>
            </p:nvSpPr>
            <p:spPr>
              <a:xfrm>
                <a:off x="540000" y="900000"/>
                <a:ext cx="8204169" cy="58203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延长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桥墩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的高度为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14067" name="yt_shape_14067" descr="{&quot;rangeId&quot;:19,&quot;color&quot;:&quot;R&quot;,&quot;mathAnswerShape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04169" cy="5820311"/>
              </a:xfrm>
              <a:prstGeom prst="rect">
                <a:avLst/>
              </a:prstGeom>
              <a:blipFill>
                <a:blip r:embed="rId2"/>
                <a:stretch>
                  <a:fillRect l="-2305" t="-943" r="-1561" b="-2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yt_shape_14063" title="H_150.42331">
            <a:extLst>
              <a:ext uri="{FF2B5EF4-FFF2-40B4-BE49-F238E27FC236}">
                <a16:creationId xmlns:a16="http://schemas.microsoft.com/office/drawing/2014/main" id="{6F87CF8E-E01C-8C08-D112-7F0555A753A4}"/>
              </a:ext>
            </a:extLst>
          </p:cNvPr>
          <p:cNvGrpSpPr/>
          <p:nvPr/>
        </p:nvGrpSpPr>
        <p:grpSpPr>
          <a:xfrm>
            <a:off x="7752184" y="2204864"/>
            <a:ext cx="3577201" cy="1910376"/>
            <a:chOff x="0" y="0"/>
            <a:chExt cx="3577201" cy="1910376"/>
          </a:xfrm>
        </p:grpSpPr>
        <p:pic>
          <p:nvPicPr>
            <p:cNvPr id="3" name="yt_image_14063">
              <a:extLst>
                <a:ext uri="{FF2B5EF4-FFF2-40B4-BE49-F238E27FC236}">
                  <a16:creationId xmlns:a16="http://schemas.microsoft.com/office/drawing/2014/main" id="{88B8DAFF-00B5-39D9-BA68-57C8C3AD932A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577201" cy="1514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yt_shape_14065">
              <a:extLst>
                <a:ext uri="{FF2B5EF4-FFF2-40B4-BE49-F238E27FC236}">
                  <a16:creationId xmlns:a16="http://schemas.microsoft.com/office/drawing/2014/main" id="{300F8F7C-702F-A630-566A-01E1E3AC8099}"/>
                </a:ext>
              </a:extLst>
            </p:cNvPr>
            <p:cNvSpPr txBox="1"/>
            <p:nvPr/>
          </p:nvSpPr>
          <p:spPr>
            <a:xfrm>
              <a:off x="1255319" y="1550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0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0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0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6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6" name="yt_shape_13996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378419b-96d6-4ba0-97f4-668dab9461f5.png&quot;}"/>
            </a:endParaRPr>
          </a:p>
        </p:txBody>
      </p:sp>
      <p:sp>
        <p:nvSpPr>
          <p:cNvPr id="13997" name="yt_shape_13997"/>
          <p:cNvSpPr txBox="1"/>
          <p:nvPr/>
        </p:nvSpPr>
        <p:spPr>
          <a:xfrm>
            <a:off x="540000" y="1670985"/>
            <a:ext cx="641201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仰角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俯角与解直角三角形的应用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98" name="yt_shape_13998"/>
              <p:cNvSpPr txBox="1"/>
              <p:nvPr/>
            </p:nvSpPr>
            <p:spPr>
              <a:xfrm>
                <a:off x="540119" y="2167857"/>
                <a:ext cx="11111999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南通市中考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为地面上一点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到树底部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处放置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高的测角仪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测得树顶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则树高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998" name="yt_shape_13998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7857"/>
                <a:ext cx="11111999" cy="1434047"/>
              </a:xfrm>
              <a:prstGeom prst="rect">
                <a:avLst/>
              </a:prstGeom>
              <a:blipFill>
                <a:blip r:embed="rId2"/>
                <a:stretch>
                  <a:fillRect l="-1701" t="-5106" r="-1153" b="-9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03" name="yt_shape_14003"/>
          <p:cNvSpPr txBox="1"/>
          <p:nvPr/>
        </p:nvSpPr>
        <p:spPr>
          <a:xfrm>
            <a:off x="540000" y="586427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00" name="yt_shape_14000" title="H_158.17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00057" y="3805056"/>
            <a:ext cx="1191884" cy="2008872"/>
            <a:chOff x="0" y="0"/>
            <a:chExt cx="1191884" cy="2008872"/>
          </a:xfrm>
        </p:grpSpPr>
        <p:pic>
          <p:nvPicPr>
            <p:cNvPr id="2" name="yt_image_1400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91884" cy="1612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02" name="yt_shape_14002"/>
            <p:cNvSpPr txBox="1"/>
            <p:nvPr/>
          </p:nvSpPr>
          <p:spPr>
            <a:xfrm>
              <a:off x="62661" y="16488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90263">
            <a:extLst>
              <a:ext uri="{FF2B5EF4-FFF2-40B4-BE49-F238E27FC236}">
                <a16:creationId xmlns:a16="http://schemas.microsoft.com/office/drawing/2014/main" id="{C3CDEA9D-50F3-B34E-5655-29793555323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7690283">
            <a:extLst>
              <a:ext uri="{FF2B5EF4-FFF2-40B4-BE49-F238E27FC236}">
                <a16:creationId xmlns:a16="http://schemas.microsoft.com/office/drawing/2014/main" id="{A70452E8-95C8-1C59-147A-370474B7887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480C61-0D1F-33D6-076C-4069A03B1FC8}"/>
                  </a:ext>
                </a:extLst>
              </p:cNvPr>
              <p:cNvSpPr txBox="1"/>
              <p:nvPr/>
            </p:nvSpPr>
            <p:spPr>
              <a:xfrm>
                <a:off x="8830521" y="2515589"/>
                <a:ext cx="192011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4, 'hasSerialNum': 1, 'mathAnswerShape': 1}">
                <a:extLst>
                  <a:ext uri="{FF2B5EF4-FFF2-40B4-BE49-F238E27FC236}">
                    <a16:creationId xmlns:a16="http://schemas.microsoft.com/office/drawing/2014/main" id="{C9480C61-0D1F-33D6-076C-4069A03B1F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0521" y="2515589"/>
                <a:ext cx="1920112" cy="613931"/>
              </a:xfrm>
              <a:prstGeom prst="rect">
                <a:avLst/>
              </a:prstGeom>
              <a:blipFill>
                <a:blip r:embed="rId6"/>
                <a:stretch>
                  <a:fillRect l="-5079" r="-4762" b="-1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04" name="yt_shape_14004"/>
              <p:cNvSpPr txBox="1"/>
              <p:nvPr/>
            </p:nvSpPr>
            <p:spPr>
              <a:xfrm>
                <a:off x="540119" y="900000"/>
                <a:ext cx="11111999" cy="1905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黄石市中考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某校数学兴趣小组开展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无人机测旗杆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已知无人机的飞行高度为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当无人机飞行至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观测旗杆顶部的俯角为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继续飞行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测得旗杆顶部的俯角为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则旗杆的高度约为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结果按四舍五入保留一位小数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04" name="yt_shape_1400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05971"/>
              </a:xfrm>
              <a:prstGeom prst="rect">
                <a:avLst/>
              </a:prstGeom>
              <a:blipFill>
                <a:blip r:embed="rId2"/>
                <a:stretch>
                  <a:fillRect l="-1701" t="-2885" r="-768" b="-8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09" name="yt_shape_14009"/>
          <p:cNvSpPr txBox="1"/>
          <p:nvPr/>
        </p:nvSpPr>
        <p:spPr>
          <a:xfrm>
            <a:off x="540000" y="464593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06" name="yt_shape_14006" title="H_124.91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6642" y="3009123"/>
            <a:ext cx="2178714" cy="1586376"/>
            <a:chOff x="0" y="0"/>
            <a:chExt cx="2178714" cy="1586376"/>
          </a:xfrm>
        </p:grpSpPr>
        <p:pic>
          <p:nvPicPr>
            <p:cNvPr id="2" name="yt_image_1400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78714" cy="1190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08" name="yt_shape_14008"/>
            <p:cNvSpPr txBox="1"/>
            <p:nvPr/>
          </p:nvSpPr>
          <p:spPr>
            <a:xfrm>
              <a:off x="556076" y="1226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40A3B5-424A-74BD-82B5-E83047DFED12}"/>
              </a:ext>
            </a:extLst>
          </p:cNvPr>
          <p:cNvSpPr txBox="1"/>
          <p:nvPr/>
        </p:nvSpPr>
        <p:spPr>
          <a:xfrm>
            <a:off x="9101982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10" name="yt_shape_14010"/>
              <p:cNvSpPr txBox="1"/>
              <p:nvPr/>
            </p:nvSpPr>
            <p:spPr>
              <a:xfrm>
                <a:off x="540120" y="900000"/>
                <a:ext cx="10884280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贵港市中考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某数学兴趣小组测量一棵树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处测得树顶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处测得树顶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三点在同一直线上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则这棵树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010" name="yt_shape_140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0884280" cy="1425840"/>
              </a:xfrm>
              <a:prstGeom prst="rect">
                <a:avLst/>
              </a:prstGeom>
              <a:blipFill>
                <a:blip r:embed="rId2"/>
                <a:stretch>
                  <a:fillRect l="-1737" t="-5128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15" name="yt_shape_14015"/>
          <p:cNvSpPr txBox="1"/>
          <p:nvPr/>
        </p:nvSpPr>
        <p:spPr>
          <a:xfrm>
            <a:off x="540000" y="43854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12" name="yt_shape_14012" title="H_142.208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9631" y="2528992"/>
            <a:ext cx="1852736" cy="1806048"/>
            <a:chOff x="0" y="0"/>
            <a:chExt cx="1852736" cy="1806048"/>
          </a:xfrm>
        </p:grpSpPr>
        <p:pic>
          <p:nvPicPr>
            <p:cNvPr id="2" name="yt_image_1401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52736" cy="1410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14" name="yt_shape_14014"/>
            <p:cNvSpPr txBox="1"/>
            <p:nvPr/>
          </p:nvSpPr>
          <p:spPr>
            <a:xfrm>
              <a:off x="393087" y="14460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20DEEB-C157-F8FA-F8A3-10AC5A2EBBF6}"/>
                  </a:ext>
                </a:extLst>
              </p:cNvPr>
              <p:cNvSpPr txBox="1"/>
              <p:nvPr/>
            </p:nvSpPr>
            <p:spPr>
              <a:xfrm>
                <a:off x="6384032" y="1798348"/>
                <a:ext cx="1767713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20DEEB-C157-F8FA-F8A3-10AC5A2EBB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032" y="1798348"/>
                <a:ext cx="1767713" cy="519634"/>
              </a:xfrm>
              <a:prstGeom prst="rect">
                <a:avLst/>
              </a:prstGeom>
              <a:blipFill>
                <a:blip r:embed="rId4"/>
                <a:stretch>
                  <a:fillRect l="-5172" r="-5517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6" name="yt_shape_14016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某座山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的顶部有一座通讯塔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处测得塔顶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测得塔底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已知通讯塔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求这座山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结果取整数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020" name="yt_shape_14020"/>
          <p:cNvSpPr txBox="1"/>
          <p:nvPr/>
        </p:nvSpPr>
        <p:spPr>
          <a:xfrm>
            <a:off x="540000" y="497685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17" name="yt_shape_14017" title="H_153.89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2768910"/>
            <a:ext cx="2140803" cy="1954440"/>
            <a:chOff x="0" y="0"/>
            <a:chExt cx="2140803" cy="1954440"/>
          </a:xfrm>
        </p:grpSpPr>
        <p:pic>
          <p:nvPicPr>
            <p:cNvPr id="2" name="yt_image_14017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0803" cy="1558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19" name="yt_shape_14019"/>
            <p:cNvSpPr txBox="1"/>
            <p:nvPr/>
          </p:nvSpPr>
          <p:spPr>
            <a:xfrm>
              <a:off x="537120" y="1594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021">
                <a:extLst>
                  <a:ext uri="{FF2B5EF4-FFF2-40B4-BE49-F238E27FC236}">
                    <a16:creationId xmlns:a16="http://schemas.microsoft.com/office/drawing/2014/main" id="{12FC7494-D6D7-E8B9-4124-6B69C1B4F623}"/>
                  </a:ext>
                </a:extLst>
              </p:cNvPr>
              <p:cNvSpPr txBox="1"/>
              <p:nvPr/>
            </p:nvSpPr>
            <p:spPr>
              <a:xfrm>
                <a:off x="540000" y="2812262"/>
                <a:ext cx="8329268" cy="25509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·tan35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tan42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𝐴𝑃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4021">
                <a:extLst>
                  <a:ext uri="{FF2B5EF4-FFF2-40B4-BE49-F238E27FC236}">
                    <a16:creationId xmlns:a16="http://schemas.microsoft.com/office/drawing/2014/main" id="{12FC7494-D6D7-E8B9-4124-6B69C1B4F6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2262"/>
                <a:ext cx="8329268" cy="2550955"/>
              </a:xfrm>
              <a:prstGeom prst="rect">
                <a:avLst/>
              </a:prstGeom>
              <a:blipFill>
                <a:blip r:embed="rId3"/>
                <a:stretch>
                  <a:fillRect l="-2269" t="-1909" r="-1318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4023">
            <a:extLst>
              <a:ext uri="{FF2B5EF4-FFF2-40B4-BE49-F238E27FC236}">
                <a16:creationId xmlns:a16="http://schemas.microsoft.com/office/drawing/2014/main" id="{853FD4D9-DE93-D494-4D19-CC2ADA9B53BD}"/>
              </a:ext>
            </a:extLst>
          </p:cNvPr>
          <p:cNvSpPr txBox="1"/>
          <p:nvPr/>
        </p:nvSpPr>
        <p:spPr>
          <a:xfrm>
            <a:off x="540000" y="5363217"/>
            <a:ext cx="429123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经检验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是原方程的根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这座山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的高度约为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4" name="yt_shape_14024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【易错点】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弄错了仰角与俯角致错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025">
                <a:extLst>
                  <a:ext uri="{FF2B5EF4-FFF2-40B4-BE49-F238E27FC236}">
                    <a16:creationId xmlns:a16="http://schemas.microsoft.com/office/drawing/2014/main" id="{D8C623BD-4A98-E50F-830A-CBB5FF68170D}"/>
                  </a:ext>
                </a:extLst>
              </p:cNvPr>
              <p:cNvSpPr txBox="1"/>
              <p:nvPr/>
            </p:nvSpPr>
            <p:spPr>
              <a:xfrm>
                <a:off x="540000" y="1412776"/>
                <a:ext cx="11244383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巴中市龙泉外国语学校月考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为了测量某风景区内一座塔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小明在塔的对面一楼房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的楼底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楼顶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分别测得塔顶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已知楼高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求塔的高度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025">
                <a:extLst>
                  <a:ext uri="{FF2B5EF4-FFF2-40B4-BE49-F238E27FC236}">
                    <a16:creationId xmlns:a16="http://schemas.microsoft.com/office/drawing/2014/main" id="{D8C623BD-4A98-E50F-830A-CBB5FF6817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776"/>
                <a:ext cx="11244383" cy="1425840"/>
              </a:xfrm>
              <a:prstGeom prst="rect">
                <a:avLst/>
              </a:prstGeom>
              <a:blipFill>
                <a:blip r:embed="rId2"/>
                <a:stretch>
                  <a:fillRect l="-1681" t="-3846" r="-759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yt_shape_14027" title="H_174.93741">
            <a:extLst>
              <a:ext uri="{FF2B5EF4-FFF2-40B4-BE49-F238E27FC236}">
                <a16:creationId xmlns:a16="http://schemas.microsoft.com/office/drawing/2014/main" id="{CE71B4F6-2834-C7C6-9BA1-67E46B7DCD4A}"/>
              </a:ext>
            </a:extLst>
          </p:cNvPr>
          <p:cNvGrpSpPr/>
          <p:nvPr/>
        </p:nvGrpSpPr>
        <p:grpSpPr>
          <a:xfrm>
            <a:off x="9823023" y="3181687"/>
            <a:ext cx="1961360" cy="1967938"/>
            <a:chOff x="151497" y="253767"/>
            <a:chExt cx="1961360" cy="1967938"/>
          </a:xfrm>
        </p:grpSpPr>
        <p:pic>
          <p:nvPicPr>
            <p:cNvPr id="5" name="yt_image_14027">
              <a:extLst>
                <a:ext uri="{FF2B5EF4-FFF2-40B4-BE49-F238E27FC236}">
                  <a16:creationId xmlns:a16="http://schemas.microsoft.com/office/drawing/2014/main" id="{4E81F1F8-7F36-51A3-8B1D-D6812F85A7A5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1497" y="253767"/>
              <a:ext cx="1961360" cy="1584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4029">
              <a:extLst>
                <a:ext uri="{FF2B5EF4-FFF2-40B4-BE49-F238E27FC236}">
                  <a16:creationId xmlns:a16="http://schemas.microsoft.com/office/drawing/2014/main" id="{ADC4D406-2272-6DBE-2CD7-A3DBC9F362A2}"/>
                </a:ext>
              </a:extLst>
            </p:cNvPr>
            <p:cNvSpPr txBox="1"/>
            <p:nvPr/>
          </p:nvSpPr>
          <p:spPr>
            <a:xfrm>
              <a:off x="596917" y="18617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7" name="yt_shape_14031">
            <a:extLst>
              <a:ext uri="{FF2B5EF4-FFF2-40B4-BE49-F238E27FC236}">
                <a16:creationId xmlns:a16="http://schemas.microsoft.com/office/drawing/2014/main" id="{E49D9532-AC71-758A-CD0B-0F09BF71369E}"/>
              </a:ext>
            </a:extLst>
          </p:cNvPr>
          <p:cNvSpPr txBox="1"/>
          <p:nvPr/>
        </p:nvSpPr>
        <p:spPr>
          <a:xfrm>
            <a:off x="542657" y="2922877"/>
            <a:ext cx="600004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得矩形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8" name="yt_image_14032">
            <a:extLst>
              <a:ext uri="{FF2B5EF4-FFF2-40B4-BE49-F238E27FC236}">
                <a16:creationId xmlns:a16="http://schemas.microsoft.com/office/drawing/2014/main" id="{7219F2DF-7FC1-03A5-F789-D55A55B59A7C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8912" y="3213454"/>
            <a:ext cx="1937860" cy="149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4034">
            <a:extLst>
              <a:ext uri="{FF2B5EF4-FFF2-40B4-BE49-F238E27FC236}">
                <a16:creationId xmlns:a16="http://schemas.microsoft.com/office/drawing/2014/main" id="{E368F1E1-3137-44E8-4242-DF88B6541134}"/>
              </a:ext>
            </a:extLst>
          </p:cNvPr>
          <p:cNvSpPr txBox="1"/>
          <p:nvPr/>
        </p:nvSpPr>
        <p:spPr>
          <a:xfrm>
            <a:off x="542657" y="3435455"/>
            <a:ext cx="5039841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设塔高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4036">
                <a:extLst>
                  <a:ext uri="{FF2B5EF4-FFF2-40B4-BE49-F238E27FC236}">
                    <a16:creationId xmlns:a16="http://schemas.microsoft.com/office/drawing/2014/main" id="{51117A13-8A22-DE25-1B14-7C41C52FA8EF}"/>
                  </a:ext>
                </a:extLst>
              </p:cNvPr>
              <p:cNvSpPr txBox="1"/>
              <p:nvPr/>
            </p:nvSpPr>
            <p:spPr>
              <a:xfrm>
                <a:off x="540000" y="3948033"/>
                <a:ext cx="7516609" cy="435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" name="yt_shape_14036">
                <a:extLst>
                  <a:ext uri="{FF2B5EF4-FFF2-40B4-BE49-F238E27FC236}">
                    <a16:creationId xmlns:a16="http://schemas.microsoft.com/office/drawing/2014/main" id="{51117A13-8A22-DE25-1B14-7C41C52FA8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8033"/>
                <a:ext cx="7516609" cy="435247"/>
              </a:xfrm>
              <a:prstGeom prst="rect">
                <a:avLst/>
              </a:prstGeom>
              <a:blipFill>
                <a:blip r:embed="rId5"/>
                <a:stretch>
                  <a:fillRect l="-2514" t="-12676" r="-1541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4038">
            <a:extLst>
              <a:ext uri="{FF2B5EF4-FFF2-40B4-BE49-F238E27FC236}">
                <a16:creationId xmlns:a16="http://schemas.microsoft.com/office/drawing/2014/main" id="{49064296-03AA-BF35-A509-40745F170E97}"/>
              </a:ext>
            </a:extLst>
          </p:cNvPr>
          <p:cNvSpPr txBox="1"/>
          <p:nvPr/>
        </p:nvSpPr>
        <p:spPr>
          <a:xfrm>
            <a:off x="540000" y="4434080"/>
            <a:ext cx="6304611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4039">
                <a:extLst>
                  <a:ext uri="{FF2B5EF4-FFF2-40B4-BE49-F238E27FC236}">
                    <a16:creationId xmlns:a16="http://schemas.microsoft.com/office/drawing/2014/main" id="{C36DD925-7A76-37A4-DF10-FB2706704058}"/>
                  </a:ext>
                </a:extLst>
              </p:cNvPr>
              <p:cNvSpPr txBox="1"/>
              <p:nvPr/>
            </p:nvSpPr>
            <p:spPr>
              <a:xfrm>
                <a:off x="540000" y="4885695"/>
                <a:ext cx="4030078" cy="435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" name="yt_shape_14039">
                <a:extLst>
                  <a:ext uri="{FF2B5EF4-FFF2-40B4-BE49-F238E27FC236}">
                    <a16:creationId xmlns:a16="http://schemas.microsoft.com/office/drawing/2014/main" id="{C36DD925-7A76-37A4-DF10-FB27067040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85695"/>
                <a:ext cx="4030078" cy="435247"/>
              </a:xfrm>
              <a:prstGeom prst="rect">
                <a:avLst/>
              </a:prstGeom>
              <a:blipFill>
                <a:blip r:embed="rId6"/>
                <a:stretch>
                  <a:fillRect l="-4690" t="-11111" r="-3480" b="-4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4041">
                <a:extLst>
                  <a:ext uri="{FF2B5EF4-FFF2-40B4-BE49-F238E27FC236}">
                    <a16:creationId xmlns:a16="http://schemas.microsoft.com/office/drawing/2014/main" id="{54CA8E75-34A8-CE78-E996-8AC48F566B58}"/>
                  </a:ext>
                </a:extLst>
              </p:cNvPr>
              <p:cNvSpPr txBox="1"/>
              <p:nvPr/>
            </p:nvSpPr>
            <p:spPr>
              <a:xfrm>
                <a:off x="540119" y="5371742"/>
                <a:ext cx="3432158" cy="13290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塔的高度约为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" name="yt_shape_14041">
                <a:extLst>
                  <a:ext uri="{FF2B5EF4-FFF2-40B4-BE49-F238E27FC236}">
                    <a16:creationId xmlns:a16="http://schemas.microsoft.com/office/drawing/2014/main" id="{54CA8E75-34A8-CE78-E996-8AC48F566B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371742"/>
                <a:ext cx="3432158" cy="1329018"/>
              </a:xfrm>
              <a:prstGeom prst="rect">
                <a:avLst/>
              </a:prstGeom>
              <a:blipFill>
                <a:blip r:embed="rId7"/>
                <a:stretch>
                  <a:fillRect l="-5506" t="-3670" r="-4263" b="-13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9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3" name="yt_shape_14043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3057dfb-9722-4323-89d3-21d7a11dcf7c.png&quot;}"/>
            </a:endParaRPr>
          </a:p>
        </p:txBody>
      </p:sp>
      <p:sp>
        <p:nvSpPr>
          <p:cNvPr id="14044" name="yt_shape_14044"/>
          <p:cNvSpPr txBox="1"/>
          <p:nvPr/>
        </p:nvSpPr>
        <p:spPr>
          <a:xfrm>
            <a:off x="540119" y="1601923"/>
            <a:ext cx="11316326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宁夏回族自治区中考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神舟十三号载人飞船返回舱在东风着陆场成功着陆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某一时刻观测点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测得返回舱底部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降落伞底面圆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点处的仰角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拉绳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返回舱高度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这时返回舱底部离地面的高度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1614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4048" name="yt_shape_14048"/>
          <p:cNvSpPr txBox="1"/>
          <p:nvPr/>
        </p:nvSpPr>
        <p:spPr>
          <a:xfrm>
            <a:off x="540000" y="64161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45" name="yt_shape_14045" title="H_174.14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08251" y="4154116"/>
            <a:ext cx="2775497" cy="2211696"/>
            <a:chOff x="0" y="0"/>
            <a:chExt cx="2775497" cy="2211696"/>
          </a:xfrm>
        </p:grpSpPr>
        <p:pic>
          <p:nvPicPr>
            <p:cNvPr id="2" name="yt_image_1404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75497" cy="1815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47" name="yt_shape_14047"/>
            <p:cNvSpPr txBox="1"/>
            <p:nvPr/>
          </p:nvSpPr>
          <p:spPr>
            <a:xfrm>
              <a:off x="854467" y="18516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7690346">
            <a:extLst>
              <a:ext uri="{FF2B5EF4-FFF2-40B4-BE49-F238E27FC236}">
                <a16:creationId xmlns:a16="http://schemas.microsoft.com/office/drawing/2014/main" id="{852294AE-C103-31D2-1848-FC2D20CCF24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FEA4FFC-4A08-BA57-06D1-366DE05AAC95}"/>
              </a:ext>
            </a:extLst>
          </p:cNvPr>
          <p:cNvSpPr txBox="1"/>
          <p:nvPr/>
        </p:nvSpPr>
        <p:spPr>
          <a:xfrm>
            <a:off x="8112224" y="292494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1614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49" name="yt_shape_14049"/>
              <p:cNvSpPr txBox="1"/>
              <p:nvPr/>
            </p:nvSpPr>
            <p:spPr>
              <a:xfrm>
                <a:off x="540119" y="900000"/>
                <a:ext cx="11111999" cy="23861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赤峰市中考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为了测量校园内旗杆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九年级数学应用实践小组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根据光的反射定律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利用镜子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皮尺和测角仪等工具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按以下方式进行测量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把镜子放在点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然后观测者沿着水平直线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后退到点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这时恰好能在镜子里看到旗杆顶点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此时测得观测者观看镜子的俯角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观测者眼睛与地面距离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则旗杆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的高度约为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结果取整数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49" name="yt_shape_14049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386102"/>
              </a:xfrm>
              <a:prstGeom prst="rect">
                <a:avLst/>
              </a:prstGeom>
              <a:blipFill>
                <a:blip r:embed="rId2"/>
                <a:stretch>
                  <a:fillRect l="-1701" t="-2302" r="-823" b="-6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54" name="yt_shape_14054"/>
          <p:cNvSpPr txBox="1"/>
          <p:nvPr/>
        </p:nvSpPr>
        <p:spPr>
          <a:xfrm>
            <a:off x="540000" y="58775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51" name="yt_shape_14051" title="H_184.098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4230" y="3489254"/>
            <a:ext cx="1723539" cy="2338056"/>
            <a:chOff x="0" y="0"/>
            <a:chExt cx="1723539" cy="2338056"/>
          </a:xfrm>
        </p:grpSpPr>
        <p:pic>
          <p:nvPicPr>
            <p:cNvPr id="2" name="yt_image_1405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3539" cy="19420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53" name="yt_shape_14053"/>
            <p:cNvSpPr txBox="1"/>
            <p:nvPr/>
          </p:nvSpPr>
          <p:spPr>
            <a:xfrm>
              <a:off x="328488" y="19780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B75A947-BC21-DD4E-5E4C-B5A948341656}"/>
              </a:ext>
            </a:extLst>
          </p:cNvPr>
          <p:cNvSpPr txBox="1"/>
          <p:nvPr/>
        </p:nvSpPr>
        <p:spPr>
          <a:xfrm>
            <a:off x="6838017" y="2755146"/>
            <a:ext cx="4848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5" name="yt_shape_14055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西藏自治区中考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某班同学在一次综合实践课上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测量校园内一棵树的高度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测量仪在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处测得树顶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处测得树顶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在一条水平直线上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已知测量仪高度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结果保留小数点后一位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4059" name="yt_shape_14059"/>
          <p:cNvSpPr txBox="1"/>
          <p:nvPr/>
        </p:nvSpPr>
        <p:spPr>
          <a:xfrm>
            <a:off x="540000" y="531381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56" name="yt_shape_14056" title="H_142.616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87042" y="3452193"/>
            <a:ext cx="2417914" cy="1811232"/>
            <a:chOff x="0" y="0"/>
            <a:chExt cx="2417914" cy="1811232"/>
          </a:xfrm>
        </p:grpSpPr>
        <p:pic>
          <p:nvPicPr>
            <p:cNvPr id="2" name="yt_image_1405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17914" cy="1415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58" name="yt_shape_14058"/>
            <p:cNvSpPr txBox="1"/>
            <p:nvPr/>
          </p:nvSpPr>
          <p:spPr>
            <a:xfrm>
              <a:off x="675676" y="14512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5347E44-DE1C-F85B-2D39-8A33D91F9708}"/>
              </a:ext>
            </a:extLst>
          </p:cNvPr>
          <p:cNvSpPr txBox="1"/>
          <p:nvPr/>
        </p:nvSpPr>
        <p:spPr>
          <a:xfrm>
            <a:off x="1974108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1444</Words>
  <Application>Microsoft Office PowerPoint</Application>
  <PresentationFormat>宽屏</PresentationFormat>
  <Paragraphs>63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123456789</cp:lastModifiedBy>
  <cp:revision>41</cp:revision>
  <dcterms:created xsi:type="dcterms:W3CDTF">2023-05-05T05:33:04Z</dcterms:created>
  <dcterms:modified xsi:type="dcterms:W3CDTF">2023-05-13T17:29:50Z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