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9" r:id="rId3"/>
    <p:sldId id="371" r:id="rId4"/>
    <p:sldId id="378" r:id="rId5"/>
    <p:sldId id="372" r:id="rId6"/>
    <p:sldId id="379" r:id="rId7"/>
    <p:sldId id="373" r:id="rId8"/>
    <p:sldId id="375" r:id="rId9"/>
    <p:sldId id="380" r:id="rId10"/>
    <p:sldId id="376" r:id="rId11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2" name="yt_shape_11332"/>
          <p:cNvSpPr txBox="1"/>
          <p:nvPr/>
        </p:nvSpPr>
        <p:spPr>
          <a:xfrm>
            <a:off x="540000" y="900198"/>
            <a:ext cx="4693593" cy="388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传播与握手问题</a:t>
            </a:r>
          </a:p>
        </p:txBody>
      </p:sp>
      <p:sp>
        <p:nvSpPr>
          <p:cNvPr id="11333" name="yt_shape_11333"/>
          <p:cNvSpPr txBox="1"/>
          <p:nvPr/>
        </p:nvSpPr>
        <p:spPr>
          <a:xfrm>
            <a:off x="540119" y="1339374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支球队参加篮球比赛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共比赛了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每两队之间都比赛一场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则下列方程中符合题意的是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34" name="yt_table_11334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810779"/>
                  </p:ext>
                </p:extLst>
              </p:nvPr>
            </p:nvGraphicFramePr>
            <p:xfrm>
              <a:off x="540000" y="2169556"/>
              <a:ext cx="6978968" cy="937642"/>
            </p:xfrm>
            <a:graphic>
              <a:graphicData uri="http://schemas.openxmlformats.org/drawingml/2006/table">
                <a:tbl>
                  <a:tblPr/>
                  <a:tblGrid>
                    <a:gridCol w="3964305">
                      <a:extLst>
                        <a:ext uri="{9D8B030D-6E8A-4147-A177-3AD203B41FA5}">
                          <a16:colId xmlns:a16="http://schemas.microsoft.com/office/drawing/2014/main" val="10211"/>
                        </a:ext>
                      </a:extLst>
                    </a:gridCol>
                    <a:gridCol w="3014663">
                      <a:extLst>
                        <a:ext uri="{9D8B030D-6E8A-4147-A177-3AD203B41FA5}">
                          <a16:colId xmlns:a16="http://schemas.microsoft.com/office/drawing/2014/main" val="10212"/>
                        </a:ext>
                      </a:extLst>
                    </a:gridCol>
                  </a:tblGrid>
                  <a:tr h="49419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6"/>
                      </a:ext>
                    </a:extLst>
                  </a:tr>
                  <a:tr h="335872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334" name="yt_table_11334" descr="{&quot;rangeId&quot;:2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810779"/>
                  </p:ext>
                </p:extLst>
              </p:nvPr>
            </p:nvGraphicFramePr>
            <p:xfrm>
              <a:off x="540000" y="2169556"/>
              <a:ext cx="6978968" cy="937642"/>
            </p:xfrm>
            <a:graphic>
              <a:graphicData uri="http://schemas.openxmlformats.org/drawingml/2006/table">
                <a:tbl>
                  <a:tblPr/>
                  <a:tblGrid>
                    <a:gridCol w="3964305">
                      <a:extLst>
                        <a:ext uri="{9D8B030D-6E8A-4147-A177-3AD203B41FA5}">
                          <a16:colId xmlns:a16="http://schemas.microsoft.com/office/drawing/2014/main" val="10211"/>
                        </a:ext>
                      </a:extLst>
                    </a:gridCol>
                    <a:gridCol w="3014663">
                      <a:extLst>
                        <a:ext uri="{9D8B030D-6E8A-4147-A177-3AD203B41FA5}">
                          <a16:colId xmlns:a16="http://schemas.microsoft.com/office/drawing/2014/main" val="10212"/>
                        </a:ext>
                      </a:extLst>
                    </a:gridCol>
                  </a:tblGrid>
                  <a:tr h="56813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6037" b="-989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1515" b="-989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6"/>
                      </a:ext>
                    </a:extLst>
                  </a:tr>
                  <a:tr h="36950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335" name="yt_shape_11335"/>
          <p:cNvSpPr txBox="1"/>
          <p:nvPr/>
        </p:nvSpPr>
        <p:spPr>
          <a:xfrm>
            <a:off x="540119" y="3157998"/>
            <a:ext cx="11111999" cy="11856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河南省名校联考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新冠肺炎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防治取得战略性成果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若有一个人患了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新冠肺炎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经过两轮传染后共有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个人患了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新冠肺炎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则每轮传染中平均一个人传染了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336" name="yt_shape_11336"/>
          <p:cNvSpPr txBox="1"/>
          <p:nvPr/>
        </p:nvSpPr>
        <p:spPr>
          <a:xfrm>
            <a:off x="540119" y="4394443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它的十位上的数字比个位上的数字小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十位上的数字与个位上的数字的积的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倍刚好等于这个两位数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这个两位数为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yt_shape_11337">
            <a:extLst>
              <a:ext uri="{FF2B5EF4-FFF2-40B4-BE49-F238E27FC236}">
                <a16:creationId xmlns:a16="http://schemas.microsoft.com/office/drawing/2014/main" id="{B3D478B5-9D01-A94C-8AFD-A25D40D1699D}"/>
              </a:ext>
            </a:extLst>
          </p:cNvPr>
          <p:cNvSpPr txBox="1"/>
          <p:nvPr/>
        </p:nvSpPr>
        <p:spPr>
          <a:xfrm>
            <a:off x="540119" y="5224625"/>
            <a:ext cx="11111999" cy="11856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信阳九中月考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研学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活动小组在一次野外实践时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发现一种植物的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个主干上长出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个支干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每个支干上再长出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个小分支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个主干上的主干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支干和小分支的数量之和是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4" name="yt_shape_1683887477418">
            <a:extLst>
              <a:ext uri="{FF2B5EF4-FFF2-40B4-BE49-F238E27FC236}">
                <a16:creationId xmlns:a16="http://schemas.microsoft.com/office/drawing/2014/main" id="{0F33E8BF-033C-4C9D-A3B9-46AFCD2FBB5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10328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62598C9-1D61-BE51-8AC4-D0C74DA3EAF1}"/>
              </a:ext>
            </a:extLst>
          </p:cNvPr>
          <p:cNvSpPr txBox="1"/>
          <p:nvPr/>
        </p:nvSpPr>
        <p:spPr>
          <a:xfrm>
            <a:off x="2888508" y="1694904"/>
            <a:ext cx="40074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CC14A8-5090-5383-8BD8-C63B8657EFC3}"/>
              </a:ext>
            </a:extLst>
          </p:cNvPr>
          <p:cNvSpPr txBox="1"/>
          <p:nvPr/>
        </p:nvSpPr>
        <p:spPr>
          <a:xfrm>
            <a:off x="1669308" y="3915864"/>
            <a:ext cx="6372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EE7BBF-3BFC-EA75-E92B-86BFBC2C4CA5}"/>
              </a:ext>
            </a:extLst>
          </p:cNvPr>
          <p:cNvSpPr txBox="1"/>
          <p:nvPr/>
        </p:nvSpPr>
        <p:spPr>
          <a:xfrm>
            <a:off x="7917707" y="4749973"/>
            <a:ext cx="7896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D02CB55-C5D1-92A0-4499-990E7A94C704}"/>
              </a:ext>
            </a:extLst>
          </p:cNvPr>
          <p:cNvSpPr txBox="1"/>
          <p:nvPr/>
        </p:nvSpPr>
        <p:spPr>
          <a:xfrm>
            <a:off x="5766646" y="5982491"/>
            <a:ext cx="637285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4" name="yt_shape_11384"/>
          <p:cNvSpPr txBox="1"/>
          <p:nvPr/>
        </p:nvSpPr>
        <p:spPr>
          <a:xfrm>
            <a:off x="540000" y="900000"/>
            <a:ext cx="284693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动点问题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85" name="yt_shape_11385"/>
              <p:cNvSpPr txBox="1"/>
              <p:nvPr/>
            </p:nvSpPr>
            <p:spPr>
              <a:xfrm>
                <a:off x="540119" y="1346084"/>
                <a:ext cx="11111999" cy="20823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资阳市安岳中学期中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宽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上的动点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自点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出发以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1cm/s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的速度沿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边运动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同时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自点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出发以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2cm/s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的速度沿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边运动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当其中一点到达终点时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另一点也随之停止运动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则经过几秒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为顶点的三角形的面积占矩形面积的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385" name="yt_shape_11385" descr="{&quot;rangeId&quot;:1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46084"/>
                <a:ext cx="11111999" cy="2082365"/>
              </a:xfrm>
              <a:prstGeom prst="rect">
                <a:avLst/>
              </a:prstGeom>
              <a:blipFill>
                <a:blip r:embed="rId2"/>
                <a:stretch>
                  <a:fillRect l="-1701" t="-2639" r="-32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387" name="yt_shape_11387" title="H_126.2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8408" y="3717032"/>
            <a:ext cx="1649689" cy="1603224"/>
            <a:chOff x="0" y="0"/>
            <a:chExt cx="1649689" cy="1603224"/>
          </a:xfrm>
        </p:grpSpPr>
        <p:pic>
          <p:nvPicPr>
            <p:cNvPr id="2" name="yt_image_1138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49689" cy="1207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89" name="yt_shape_11389"/>
            <p:cNvSpPr txBox="1"/>
            <p:nvPr/>
          </p:nvSpPr>
          <p:spPr>
            <a:xfrm>
              <a:off x="215380" y="12432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1391" name="yt_shape_11391"/>
              <p:cNvSpPr txBox="1"/>
              <p:nvPr/>
            </p:nvSpPr>
            <p:spPr>
              <a:xfrm>
                <a:off x="539882" y="3284984"/>
                <a:ext cx="8832546" cy="13232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设经过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为顶点的三角形的面积占矩形面积的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391" name="yt_shape_113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3284984"/>
                <a:ext cx="8832546" cy="1323247"/>
              </a:xfrm>
              <a:prstGeom prst="rect">
                <a:avLst/>
              </a:prstGeom>
              <a:blipFill>
                <a:blip r:embed="rId4"/>
                <a:stretch>
                  <a:fillRect l="-2141" r="-1105" b="-6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683887477546">
            <a:extLst>
              <a:ext uri="{FF2B5EF4-FFF2-40B4-BE49-F238E27FC236}">
                <a16:creationId xmlns:a16="http://schemas.microsoft.com/office/drawing/2014/main" id="{43210DF6-9A45-869B-08D1-C941BCD89797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3" name="yt_shape_11393">
            <a:extLst>
              <a:ext uri="{FF2B5EF4-FFF2-40B4-BE49-F238E27FC236}">
                <a16:creationId xmlns:a16="http://schemas.microsoft.com/office/drawing/2014/main" id="{2387748E-E859-BECC-E453-D449AF76704B}"/>
              </a:ext>
            </a:extLst>
          </p:cNvPr>
          <p:cNvSpPr txBox="1"/>
          <p:nvPr/>
        </p:nvSpPr>
        <p:spPr>
          <a:xfrm>
            <a:off x="539882" y="4672960"/>
            <a:ext cx="410208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均符合题意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394">
                <a:extLst>
                  <a:ext uri="{FF2B5EF4-FFF2-40B4-BE49-F238E27FC236}">
                    <a16:creationId xmlns:a16="http://schemas.microsoft.com/office/drawing/2014/main" id="{C75B0E64-1A05-F226-DDC1-1E0A684880F5}"/>
                  </a:ext>
                </a:extLst>
              </p:cNvPr>
              <p:cNvSpPr txBox="1"/>
              <p:nvPr/>
            </p:nvSpPr>
            <p:spPr>
              <a:xfrm>
                <a:off x="539882" y="6112526"/>
                <a:ext cx="9124293" cy="641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经过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为顶点的三角形的面积占矩形面积的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1394">
                <a:extLst>
                  <a:ext uri="{FF2B5EF4-FFF2-40B4-BE49-F238E27FC236}">
                    <a16:creationId xmlns:a16="http://schemas.microsoft.com/office/drawing/2014/main" id="{C75B0E64-1A05-F226-DDC1-1E0A684880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6112526"/>
                <a:ext cx="9124293" cy="641971"/>
              </a:xfrm>
              <a:prstGeom prst="rect">
                <a:avLst/>
              </a:prstGeom>
              <a:blipFill>
                <a:blip r:embed="rId6"/>
                <a:stretch>
                  <a:fillRect l="-2072" r="-100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91" grpId="0" build="allAtOnce"/>
      <p:bldP spid="3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8" name="yt_shape_11338"/>
          <p:cNvSpPr txBox="1"/>
          <p:nvPr/>
        </p:nvSpPr>
        <p:spPr>
          <a:xfrm>
            <a:off x="540000" y="900000"/>
            <a:ext cx="407803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几何图形面积问题</a:t>
            </a:r>
          </a:p>
        </p:txBody>
      </p:sp>
      <p:sp>
        <p:nvSpPr>
          <p:cNvPr id="11339" name="yt_shape_11339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现要在一个长为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的矩形花园中修建等宽的小道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剩余的地方种植花草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要使种植花草的面积为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864m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那么小道的宽度应是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343" name="yt_shape_11343"/>
          <p:cNvSpPr txBox="1"/>
          <p:nvPr/>
        </p:nvSpPr>
        <p:spPr>
          <a:xfrm>
            <a:off x="540000" y="419472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40" name="yt_shape_11340" title="H_128.78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5395" y="2508671"/>
            <a:ext cx="1821209" cy="1635624"/>
            <a:chOff x="0" y="0"/>
            <a:chExt cx="1821209" cy="1635624"/>
          </a:xfrm>
        </p:grpSpPr>
        <p:pic>
          <p:nvPicPr>
            <p:cNvPr id="2" name="yt_image_1134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21209" cy="1239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42" name="yt_shape_11342"/>
            <p:cNvSpPr txBox="1"/>
            <p:nvPr/>
          </p:nvSpPr>
          <p:spPr>
            <a:xfrm>
              <a:off x="377323" y="12756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477450">
            <a:extLst>
              <a:ext uri="{FF2B5EF4-FFF2-40B4-BE49-F238E27FC236}">
                <a16:creationId xmlns:a16="http://schemas.microsoft.com/office/drawing/2014/main" id="{71BE9DEA-644E-E3E6-3740-B1B4F2D0FE4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85F215E-81CF-575B-EAFF-653DBFE9922C}"/>
              </a:ext>
            </a:extLst>
          </p:cNvPr>
          <p:cNvSpPr txBox="1"/>
          <p:nvPr/>
        </p:nvSpPr>
        <p:spPr>
          <a:xfrm>
            <a:off x="10084646" y="182555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4" name="yt_shape_11344"/>
          <p:cNvSpPr txBox="1"/>
          <p:nvPr/>
        </p:nvSpPr>
        <p:spPr>
          <a:xfrm>
            <a:off x="540000" y="900000"/>
            <a:ext cx="79156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将一条长为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的铁丝剪成两段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分别弯成两个正方形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345" name="yt_shape_11345"/>
          <p:cNvSpPr txBox="1"/>
          <p:nvPr/>
        </p:nvSpPr>
        <p:spPr>
          <a:xfrm>
            <a:off x="540000" y="1379303"/>
            <a:ext cx="90954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若这两个正方形的面积之和为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分别求这两段铁丝的长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46" name="yt_shape_11346"/>
              <p:cNvSpPr txBox="1"/>
              <p:nvPr/>
            </p:nvSpPr>
            <p:spPr>
              <a:xfrm>
                <a:off x="540000" y="1858606"/>
                <a:ext cx="10409901" cy="35082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设其中一段铁丝的长为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则另一段铁丝的长为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整理得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这两段铁丝的长分别为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16cm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46" name="yt_shape_11346" descr="{&quot;rangeId&quot;:2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10409901" cy="3508204"/>
              </a:xfrm>
              <a:prstGeom prst="rect">
                <a:avLst/>
              </a:prstGeom>
              <a:blipFill>
                <a:blip r:embed="rId2"/>
                <a:stretch>
                  <a:fillRect l="-1816" t="-1565" r="-586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4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8" name="yt_shape_11348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这两个正方形的面积之和能否为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分别求这两段铁丝的长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49" name="yt_shape_11349"/>
              <p:cNvSpPr txBox="1"/>
              <p:nvPr/>
            </p:nvSpPr>
            <p:spPr>
              <a:xfrm>
                <a:off x="540000" y="1842955"/>
                <a:ext cx="10563789" cy="30280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这两个正方形的面积之和不能为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设其中一段铁丝的长为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则另一段铁丝的长为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整理得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该方程没有实数根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即这两个正方形的面积之和不能为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49" name="yt_shape_11349" descr="{&quot;rangeId&quot;:2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2955"/>
                <a:ext cx="10563789" cy="3028073"/>
              </a:xfrm>
              <a:prstGeom prst="rect">
                <a:avLst/>
              </a:prstGeom>
              <a:blipFill>
                <a:blip r:embed="rId2"/>
                <a:stretch>
                  <a:fillRect l="-1790" t="-1610" r="-577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3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3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4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1" name="yt_shape_11351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遂宁市射洪中学月考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某农场要建一个饲养场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两面靠墙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位置的墙最大可用长度为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位置的墙最大可用长度为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另两边用木栏围成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中间也用木栏隔开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分成两个场地及一处通道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上各留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米宽的门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不用木栏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建成后木栏总长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355" name="yt_shape_11355"/>
          <p:cNvSpPr txBox="1"/>
          <p:nvPr/>
        </p:nvSpPr>
        <p:spPr>
          <a:xfrm>
            <a:off x="540000" y="449938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52" name="yt_shape_11352" title="H_116.2885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4613" y="2972062"/>
            <a:ext cx="2082772" cy="1476864"/>
            <a:chOff x="0" y="0"/>
            <a:chExt cx="2082772" cy="1476864"/>
          </a:xfrm>
        </p:grpSpPr>
        <p:pic>
          <p:nvPicPr>
            <p:cNvPr id="2" name="yt_image_1135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82772" cy="1080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54" name="yt_shape_11354"/>
            <p:cNvSpPr txBox="1"/>
            <p:nvPr/>
          </p:nvSpPr>
          <p:spPr>
            <a:xfrm>
              <a:off x="508105" y="11168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356" name="yt_shape_11356"/>
          <p:cNvSpPr txBox="1"/>
          <p:nvPr/>
        </p:nvSpPr>
        <p:spPr>
          <a:xfrm>
            <a:off x="540000" y="4872828"/>
            <a:ext cx="92413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若饲养场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239DCD-55CA-BF54-2619-EED995AA1208}"/>
              </a:ext>
            </a:extLst>
          </p:cNvPr>
          <p:cNvSpPr txBox="1"/>
          <p:nvPr/>
        </p:nvSpPr>
        <p:spPr>
          <a:xfrm>
            <a:off x="8458926" y="482602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7" name="yt_shape_11357"/>
          <p:cNvSpPr txBox="1"/>
          <p:nvPr/>
        </p:nvSpPr>
        <p:spPr>
          <a:xfrm>
            <a:off x="540000" y="900000"/>
            <a:ext cx="87716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若饲养场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358" name="yt_shape_11358"/>
          <p:cNvSpPr txBox="1"/>
          <p:nvPr/>
        </p:nvSpPr>
        <p:spPr>
          <a:xfrm>
            <a:off x="540000" y="1379303"/>
            <a:ext cx="75565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的长为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的长为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359" name="yt_shape_11359"/>
          <p:cNvSpPr txBox="1"/>
          <p:nvPr/>
        </p:nvSpPr>
        <p:spPr>
          <a:xfrm>
            <a:off x="540000" y="1858606"/>
            <a:ext cx="47352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360" name="yt_shape_11360"/>
          <p:cNvSpPr txBox="1"/>
          <p:nvPr/>
        </p:nvSpPr>
        <p:spPr>
          <a:xfrm>
            <a:off x="540000" y="2337909"/>
            <a:ext cx="36067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361" name="yt_shape_11361"/>
          <p:cNvSpPr txBox="1"/>
          <p:nvPr/>
        </p:nvSpPr>
        <p:spPr>
          <a:xfrm>
            <a:off x="540000" y="2817212"/>
            <a:ext cx="781303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符合题意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362" name="yt_shape_11362"/>
          <p:cNvSpPr txBox="1"/>
          <p:nvPr/>
        </p:nvSpPr>
        <p:spPr>
          <a:xfrm>
            <a:off x="540000" y="3776647"/>
            <a:ext cx="28902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58" grpId="0" build="allAtOnce"/>
      <p:bldP spid="11359" grpId="0" build="allAtOnce"/>
      <p:bldP spid="11360" grpId="0" build="allAtOnce"/>
      <p:bldP spid="11361" grpId="0" build="allAtOnce"/>
      <p:bldP spid="1136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3" name="yt_shape_11363"/>
          <p:cNvSpPr txBox="1"/>
          <p:nvPr/>
        </p:nvSpPr>
        <p:spPr>
          <a:xfrm>
            <a:off x="540000" y="900000"/>
            <a:ext cx="407803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增长率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利润问题</a:t>
            </a:r>
          </a:p>
        </p:txBody>
      </p:sp>
      <p:sp>
        <p:nvSpPr>
          <p:cNvPr id="11364" name="yt_shape_11364"/>
          <p:cNvSpPr txBox="1"/>
          <p:nvPr/>
        </p:nvSpPr>
        <p:spPr>
          <a:xfrm>
            <a:off x="540119" y="13968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巴中中学月考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国土资源部提出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保经济增长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保耕地红线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行动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坚持实行最严格的耕地保护制度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某村响应国家号召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年有耕地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经过改造后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年有耕地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365" name="yt_shape_11365"/>
          <p:cNvSpPr txBox="1"/>
          <p:nvPr/>
        </p:nvSpPr>
        <p:spPr>
          <a:xfrm>
            <a:off x="540000" y="2836438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求该村耕地两年平均增长率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366" name="yt_shape_11366"/>
          <p:cNvSpPr txBox="1"/>
          <p:nvPr/>
        </p:nvSpPr>
        <p:spPr>
          <a:xfrm>
            <a:off x="540000" y="3315741"/>
            <a:ext cx="765914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设该村耕地两年平均增长率为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不符合题意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该村耕地两年平均增长率为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367" name="yt_shape_11367"/>
          <p:cNvSpPr txBox="1"/>
          <p:nvPr/>
        </p:nvSpPr>
        <p:spPr>
          <a:xfrm>
            <a:off x="540000" y="5235439"/>
            <a:ext cx="78483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中平均增长率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年该村耕地拥有量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368" name="yt_shape_11368"/>
          <p:cNvSpPr txBox="1"/>
          <p:nvPr/>
        </p:nvSpPr>
        <p:spPr>
          <a:xfrm>
            <a:off x="540000" y="5714742"/>
            <a:ext cx="59503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亩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369" name="yt_shape_11369"/>
          <p:cNvSpPr txBox="1"/>
          <p:nvPr/>
        </p:nvSpPr>
        <p:spPr>
          <a:xfrm>
            <a:off x="540000" y="6194045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年该村拥有耕地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亩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887477502">
            <a:extLst>
              <a:ext uri="{FF2B5EF4-FFF2-40B4-BE49-F238E27FC236}">
                <a16:creationId xmlns:a16="http://schemas.microsoft.com/office/drawing/2014/main" id="{3D4BD375-2693-DFE0-9B68-9CF5D1B7861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3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" grpId="0" build="allAtOnce"/>
      <p:bldP spid="11368" grpId="0" build="allAtOnce"/>
      <p:bldP spid="1136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0" name="yt_shape_11370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年北京冬奥会吉祥物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冰墩墩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意喻敦厚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健康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活泼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象征着冬奥会运动员强壮的身体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坚韧的意志和鼓舞人心的奥林匹克精神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为满足市场需求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某超市购进一批吉祥物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冰墩墩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进价为每个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第一天以每个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元的价格售出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为了让更多的消费者拥有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冰墩墩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从第二天起降价销售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根据市场调查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单价每降低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每天可多售出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371" name="yt_shape_11371"/>
          <p:cNvSpPr txBox="1"/>
          <p:nvPr/>
        </p:nvSpPr>
        <p:spPr>
          <a:xfrm>
            <a:off x="540119" y="3299829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当售价小于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试求出第二天起每天的销售量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与每个售价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1372"/>
          <p:cNvSpPr txBox="1"/>
          <p:nvPr/>
        </p:nvSpPr>
        <p:spPr>
          <a:xfrm>
            <a:off x="540119" y="4395148"/>
            <a:ext cx="8004153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第二天起每天的销售量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与每个售价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之间的函数关系式为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1373" name="yt_shape_1137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0416" y="3891629"/>
            <a:ext cx="1547278" cy="2066371"/>
            <a:chOff x="0" y="0"/>
            <a:chExt cx="1547278" cy="2066371"/>
          </a:xfrm>
        </p:grpSpPr>
        <p:pic>
          <p:nvPicPr>
            <p:cNvPr id="3" name="yt_image_11373" descr="{&quot;rangeId&quot;:0,&quot;⚘_2&quot;:1}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47278" cy="16018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75" name="yt_shape_11375"/>
            <p:cNvSpPr txBox="1"/>
            <p:nvPr/>
          </p:nvSpPr>
          <p:spPr>
            <a:xfrm>
              <a:off x="253030" y="1637856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7" name="yt_shape_11377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如果前两天共获利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且第二天销售数量不低于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则第二天每个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冰墩墩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的销售价格为多少元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4" name="yt_shape_11378"/>
          <p:cNvSpPr txBox="1"/>
          <p:nvPr/>
        </p:nvSpPr>
        <p:spPr>
          <a:xfrm>
            <a:off x="540000" y="1995319"/>
            <a:ext cx="8428589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设第二天每个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冰墩墩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的售价为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第二天销售数量不低于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1379" name="yt_shape_1137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04721" y="1995319"/>
            <a:ext cx="1547278" cy="2066371"/>
            <a:chOff x="0" y="0"/>
            <a:chExt cx="1547278" cy="2066371"/>
          </a:xfrm>
        </p:grpSpPr>
        <p:pic>
          <p:nvPicPr>
            <p:cNvPr id="5" name="yt_image_11379" descr="{&quot;rangeId&quot;:0,&quot;⚘_2&quot;:1}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47278" cy="16018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81" name="yt_shape_11381"/>
            <p:cNvSpPr txBox="1"/>
            <p:nvPr/>
          </p:nvSpPr>
          <p:spPr>
            <a:xfrm>
              <a:off x="253030" y="1637856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383" name="yt_shape_11383"/>
          <p:cNvSpPr txBox="1"/>
          <p:nvPr/>
        </p:nvSpPr>
        <p:spPr>
          <a:xfrm>
            <a:off x="540000" y="5354681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第二天每个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冰墩墩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的销售价格为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3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138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1626</Words>
  <Application>Microsoft Office PowerPoint</Application>
  <PresentationFormat>宽屏</PresentationFormat>
  <Paragraphs>78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2023-05-13T13:18:44Z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