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70" r:id="rId4"/>
    <p:sldId id="374" r:id="rId5"/>
    <p:sldId id="376" r:id="rId6"/>
    <p:sldId id="387" r:id="rId7"/>
    <p:sldId id="377" r:id="rId8"/>
    <p:sldId id="379" r:id="rId9"/>
    <p:sldId id="380" r:id="rId10"/>
    <p:sldId id="385" r:id="rId11"/>
    <p:sldId id="389" r:id="rId12"/>
    <p:sldId id="390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bin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02" name="yt_image_10502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500" y="825199"/>
            <a:ext cx="2603672" cy="886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04" name="yt_shape_10504"/>
          <p:cNvSpPr txBox="1"/>
          <p:nvPr/>
        </p:nvSpPr>
        <p:spPr>
          <a:xfrm>
            <a:off x="540000" y="1697995"/>
            <a:ext cx="487312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二次根式有意义的条件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05" name="yt_shape_10505"/>
              <p:cNvSpPr txBox="1"/>
              <p:nvPr/>
            </p:nvSpPr>
            <p:spPr>
              <a:xfrm>
                <a:off x="540119" y="2194867"/>
                <a:ext cx="11111999" cy="9498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绥化市中考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若式子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在实数范围内有意义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505" name="yt_shape_10505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94867"/>
                <a:ext cx="11111999" cy="949812"/>
              </a:xfrm>
              <a:prstGeom prst="rect">
                <a:avLst/>
              </a:prstGeom>
              <a:blipFill>
                <a:blip r:embed="rId3"/>
                <a:stretch>
                  <a:fillRect l="-1701" t="-1923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507" name="yt_table_10507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6860478"/>
              </p:ext>
            </p:extLst>
          </p:nvPr>
        </p:nvGraphicFramePr>
        <p:xfrm>
          <a:off x="540000" y="3347831"/>
          <a:ext cx="6416993" cy="848742"/>
        </p:xfrm>
        <a:graphic>
          <a:graphicData uri="http://schemas.openxmlformats.org/drawingml/2006/table">
            <a:tbl>
              <a:tblPr/>
              <a:tblGrid>
                <a:gridCol w="3665855">
                  <a:extLst>
                    <a:ext uri="{9D8B030D-6E8A-4147-A177-3AD203B41FA5}">
                      <a16:colId xmlns:a16="http://schemas.microsoft.com/office/drawing/2014/main" val="10071"/>
                    </a:ext>
                  </a:extLst>
                </a:gridCol>
                <a:gridCol w="2751138">
                  <a:extLst>
                    <a:ext uri="{9D8B030D-6E8A-4147-A177-3AD203B41FA5}">
                      <a16:colId xmlns:a16="http://schemas.microsoft.com/office/drawing/2014/main" val="100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509" name="yt_shape_10509"/>
              <p:cNvSpPr txBox="1"/>
              <p:nvPr/>
            </p:nvSpPr>
            <p:spPr>
              <a:xfrm>
                <a:off x="540000" y="4247173"/>
                <a:ext cx="10916515" cy="7085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菏泽市中考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在实数范围内有意义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509" name="yt_shape_10509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47173"/>
                <a:ext cx="10916515" cy="708592"/>
              </a:xfrm>
              <a:prstGeom prst="rect">
                <a:avLst/>
              </a:prstGeom>
              <a:blipFill>
                <a:blip r:embed="rId4"/>
                <a:stretch>
                  <a:fillRect l="-1732" r="-56" b="-103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7390644">
            <a:extLst>
              <a:ext uri="{FF2B5EF4-FFF2-40B4-BE49-F238E27FC236}">
                <a16:creationId xmlns:a16="http://schemas.microsoft.com/office/drawing/2014/main" id="{B1573E86-7E01-1016-D2CC-6428C34B09EB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3729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40E82FB-99F9-4E2A-BE01-04192CFDAC0C}"/>
              </a:ext>
            </a:extLst>
          </p:cNvPr>
          <p:cNvSpPr txBox="1"/>
          <p:nvPr/>
        </p:nvSpPr>
        <p:spPr>
          <a:xfrm>
            <a:off x="1059708" y="26643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7FBBB9-B9B8-7968-DD95-B9028EB07E76}"/>
              </a:ext>
            </a:extLst>
          </p:cNvPr>
          <p:cNvSpPr txBox="1"/>
          <p:nvPr/>
        </p:nvSpPr>
        <p:spPr>
          <a:xfrm>
            <a:off x="10135389" y="4200367"/>
            <a:ext cx="1077024" cy="79535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8" name="yt_shape_10568"/>
          <p:cNvSpPr txBox="1"/>
          <p:nvPr/>
        </p:nvSpPr>
        <p:spPr>
          <a:xfrm>
            <a:off x="540000" y="900000"/>
            <a:ext cx="2539157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9be3a0f4-b5f7-4efc-b749-7a7fb67d5ab9.png&quot;}"/>
            </a:endParaRPr>
          </a:p>
        </p:txBody>
      </p:sp>
      <p:sp>
        <p:nvSpPr>
          <p:cNvPr id="10569" name="yt_shape_10569"/>
          <p:cNvSpPr txBox="1"/>
          <p:nvPr/>
        </p:nvSpPr>
        <p:spPr>
          <a:xfrm>
            <a:off x="540000" y="1652711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宜宾市东辰学校期中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观察下列各式的特点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70" name="yt_shape_10570"/>
              <p:cNvSpPr txBox="1"/>
              <p:nvPr/>
            </p:nvSpPr>
            <p:spPr>
              <a:xfrm>
                <a:off x="540000" y="2132014"/>
                <a:ext cx="2501069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70" name="yt_shape_10570" descr="{&quot;rangeId&quot;:2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32014"/>
                <a:ext cx="2501069" cy="466666"/>
              </a:xfrm>
              <a:prstGeom prst="rect">
                <a:avLst/>
              </a:prstGeom>
              <a:blipFill>
                <a:blip r:embed="rId2"/>
                <a:stretch>
                  <a:fillRect t="-5263" r="-6098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72" name="yt_shape_10572"/>
              <p:cNvSpPr txBox="1"/>
              <p:nvPr/>
            </p:nvSpPr>
            <p:spPr>
              <a:xfrm>
                <a:off x="540000" y="2649468"/>
                <a:ext cx="2501069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72" name="yt_shape_10572" descr="{&quot;rangeId&quot;:2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49468"/>
                <a:ext cx="2501069" cy="466666"/>
              </a:xfrm>
              <a:prstGeom prst="rect">
                <a:avLst/>
              </a:prstGeom>
              <a:blipFill>
                <a:blip r:embed="rId3"/>
                <a:stretch>
                  <a:fillRect t="-5263" r="-6098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74" name="yt_shape_10574"/>
              <p:cNvSpPr txBox="1"/>
              <p:nvPr/>
            </p:nvSpPr>
            <p:spPr>
              <a:xfrm>
                <a:off x="540000" y="3166922"/>
                <a:ext cx="2282933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74" name="yt_shape_10574" descr="{&quot;rangeId&quot;:2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66922"/>
                <a:ext cx="2282933" cy="469167"/>
              </a:xfrm>
              <a:prstGeom prst="rect">
                <a:avLst/>
              </a:prstGeom>
              <a:blipFill>
                <a:blip r:embed="rId4"/>
                <a:stretch>
                  <a:fillRect l="-8289" t="-3947" r="-6952" b="-40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76" name="yt_shape_10576"/>
              <p:cNvSpPr txBox="1"/>
              <p:nvPr/>
            </p:nvSpPr>
            <p:spPr>
              <a:xfrm>
                <a:off x="540000" y="3686877"/>
                <a:ext cx="2501069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76" name="yt_shape_10576" descr="{&quot;rangeId&quot;:2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86877"/>
                <a:ext cx="2501069" cy="469167"/>
              </a:xfrm>
              <a:prstGeom prst="rect">
                <a:avLst/>
              </a:prstGeom>
              <a:blipFill>
                <a:blip r:embed="rId5"/>
                <a:stretch>
                  <a:fillRect t="-3896" r="-6098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578" name="yt_shape_10578"/>
          <p:cNvSpPr txBox="1"/>
          <p:nvPr/>
        </p:nvSpPr>
        <p:spPr>
          <a:xfrm>
            <a:off x="540000" y="4206832"/>
            <a:ext cx="61555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……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579" name="yt_shape_10579"/>
              <p:cNvSpPr txBox="1"/>
              <p:nvPr/>
            </p:nvSpPr>
            <p:spPr>
              <a:xfrm>
                <a:off x="540119" y="4669656"/>
                <a:ext cx="922828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根据以上规律可知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2022</m:t>
                        </m:r>
                      </m:e>
                    </m:rad>
                  </m:oMath>
                </a14:m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579" name="yt_shape_105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669656"/>
                <a:ext cx="9228289" cy="953915"/>
              </a:xfrm>
              <a:prstGeom prst="rect">
                <a:avLst/>
              </a:prstGeom>
              <a:blipFill>
                <a:blip r:embed="rId6"/>
                <a:stretch>
                  <a:fillRect l="-2049" t="-3822" b="-146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7390830">
            <a:extLst>
              <a:ext uri="{FF2B5EF4-FFF2-40B4-BE49-F238E27FC236}">
                <a16:creationId xmlns:a16="http://schemas.microsoft.com/office/drawing/2014/main" id="{05E6BFDB-9413-CAEB-413E-970E4C7E4CEA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483"/>
            <a:ext cx="2387664" cy="6361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4EA74A7-F4CC-EA82-AA0E-EB0111C3E111}"/>
              </a:ext>
            </a:extLst>
          </p:cNvPr>
          <p:cNvSpPr txBox="1"/>
          <p:nvPr/>
        </p:nvSpPr>
        <p:spPr>
          <a:xfrm>
            <a:off x="5549412" y="4622850"/>
            <a:ext cx="78968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3FA74C3-E952-A30F-08A4-5C1DDB8D961A}"/>
                  </a:ext>
                </a:extLst>
              </p:cNvPr>
              <p:cNvSpPr txBox="1"/>
              <p:nvPr/>
            </p:nvSpPr>
            <p:spPr>
              <a:xfrm>
                <a:off x="6159012" y="4622850"/>
                <a:ext cx="105333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radPr>
                        <m:deg/>
                        <m:e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2024</m:t>
                          </m:r>
                        </m:e>
                      </m:rad>
                    </m:oMath>
                  </m:oMathPara>
                </a14:m>
                <a:endParaRPr lang="zh-CN" altLang="en-US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3FA74C3-E952-A30F-08A4-5C1DDB8D96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9012" y="4622850"/>
                <a:ext cx="1053339" cy="61393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82" name="yt_shape_10582"/>
              <p:cNvSpPr txBox="1"/>
              <p:nvPr/>
            </p:nvSpPr>
            <p:spPr>
              <a:xfrm>
                <a:off x="540000" y="900000"/>
                <a:ext cx="7337714" cy="43542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观察下列式子的化简过程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)(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)(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)(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……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根据观察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请写出式子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的化简过程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582" name="yt_shape_10582" descr="{&quot;rangeId&quot;:2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337714" cy="4354269"/>
              </a:xfrm>
              <a:prstGeom prst="rect">
                <a:avLst/>
              </a:prstGeom>
              <a:blipFill>
                <a:blip r:embed="rId2"/>
                <a:stretch>
                  <a:fillRect l="-2577" t="-1261" r="-1579" b="-2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592">
                <a:extLst>
                  <a:ext uri="{FF2B5EF4-FFF2-40B4-BE49-F238E27FC236}">
                    <a16:creationId xmlns:a16="http://schemas.microsoft.com/office/drawing/2014/main" id="{FF802C61-B4BE-5D26-879F-1B08187D0477}"/>
                  </a:ext>
                </a:extLst>
              </p:cNvPr>
              <p:cNvSpPr txBox="1"/>
              <p:nvPr/>
            </p:nvSpPr>
            <p:spPr>
              <a:xfrm>
                <a:off x="540000" y="5157192"/>
                <a:ext cx="6573018" cy="13437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e>
                        </m:rad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)(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den>
                    </m:f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2" name="yt_shape_10592">
                <a:extLst>
                  <a:ext uri="{FF2B5EF4-FFF2-40B4-BE49-F238E27FC236}">
                    <a16:creationId xmlns:a16="http://schemas.microsoft.com/office/drawing/2014/main" id="{FF802C61-B4BE-5D26-879F-1B08187D04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57192"/>
                <a:ext cx="6573018" cy="1343701"/>
              </a:xfrm>
              <a:prstGeom prst="rect">
                <a:avLst/>
              </a:prstGeom>
              <a:blipFill>
                <a:blip r:embed="rId3"/>
                <a:stretch>
                  <a:fillRect l="-2876" b="-113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594" name="yt_shape_10594"/>
              <p:cNvSpPr txBox="1"/>
              <p:nvPr/>
            </p:nvSpPr>
            <p:spPr>
              <a:xfrm>
                <a:off x="540000" y="1124744"/>
                <a:ext cx="11111999" cy="150053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根据上面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得出的规律计算下面的算式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u="none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宋体" pitchFamily="24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en-US" altLang="zh-CN" sz="2400" i="1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e>
                            </m:rad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+1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>
                            <a:solidFill>
                              <a:srgbClr val="000000"/>
                            </a:solidFill>
                            <a:latin typeface="宋体" pitchFamily="24"/>
                            <a:ea typeface="宋体" pitchFamily="24"/>
                            <a:cs typeface="宋体" pitchFamily="24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en-US" altLang="zh-CN" sz="2400" i="1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e>
                            </m:rad>
                            <m:r>
                              <a:rPr lang="zh-CN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i="1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e>
                            </m:rad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3100" b="0" i="0" u="none" spc="2200">
                    <a:noFill/>
                    <a:effectLst/>
                    <a:latin typeface="NEU-BZ-S92" pitchFamily="31"/>
                    <a:ea typeface="宋体" pitchFamily="31"/>
                    <a:cs typeface="宋体" pitchFamily="31"/>
                    <a:sym typeface="Finished"/>
                  </a:rPr>
                  <a:t>⁠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en-US" altLang="zh-CN" sz="2400" i="1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e>
                            </m:rad>
                            <m:r>
                              <a:rPr lang="zh-CN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i="1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e>
                            </m:rad>
                          </m:den>
                        </m:f>
                        <m:r>
                          <m:rPr>
                            <m:nor/>
                          </m:rPr>
                          <a:rPr lang="zh-CN" altLang="zh-CN" sz="2400">
                            <a:solidFill>
                              <a:srgbClr val="000000"/>
                            </a:solidFill>
                            <a:latin typeface="宋体" pitchFamily="24"/>
                            <a:ea typeface="宋体" pitchFamily="24"/>
                            <a:cs typeface="宋体" pitchFamily="24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en-US" altLang="zh-CN" sz="2400" i="1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</m:e>
                            </m:rad>
                            <m:r>
                              <a:rPr lang="zh-CN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i="1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e>
                            </m:rad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＋…＋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en-US" altLang="zh-CN" sz="2400" i="1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2021</m:t>
                                </m:r>
                              </m:e>
                            </m:rad>
                            <m:r>
                              <a:rPr lang="zh-CN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i="1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2020</m:t>
                                </m:r>
                              </m:e>
                            </m:rad>
                          </m:den>
                        </m:f>
                        <m:r>
                          <m:rPr>
                            <m:nor/>
                          </m:rPr>
                          <a:rPr lang="zh-CN" altLang="zh-CN" sz="2400">
                            <a:solidFill>
                              <a:srgbClr val="000000"/>
                            </a:solidFill>
                            <a:latin typeface="宋体" pitchFamily="24"/>
                            <a:ea typeface="宋体" pitchFamily="24"/>
                            <a:cs typeface="宋体" pitchFamily="24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en-US" altLang="zh-CN" sz="2400" i="1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2022</m:t>
                                </m:r>
                              </m:e>
                            </m:rad>
                            <m:r>
                              <a:rPr lang="zh-CN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i="1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2021</m:t>
                                </m:r>
                              </m:e>
                            </m:rad>
                          </m:den>
                        </m:f>
                      </m:e>
                    </m:d>
                  </m:oMath>
                </a14:m>
                <a:r>
                  <a:rPr lang="zh-CN" altLang="zh-CN" sz="3100" b="0" i="0" u="none" spc="2200">
                    <a:noFill/>
                    <a:effectLst/>
                    <a:latin typeface="NEU-BZ-S92" pitchFamily="31"/>
                    <a:ea typeface="宋体" pitchFamily="31"/>
                    <a:cs typeface="宋体" pitchFamily="31"/>
                    <a:sym typeface="Finished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594" name="yt_shape_105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24744"/>
                <a:ext cx="11111999" cy="1500539"/>
              </a:xfrm>
              <a:prstGeom prst="rect">
                <a:avLst/>
              </a:prstGeom>
              <a:blipFill>
                <a:blip r:embed="rId2"/>
                <a:stretch>
                  <a:fillRect l="-1701" b="-20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596" name="yt_shape_10596"/>
              <p:cNvSpPr txBox="1"/>
              <p:nvPr/>
            </p:nvSpPr>
            <p:spPr>
              <a:xfrm>
                <a:off x="540000" y="2852936"/>
                <a:ext cx="11111999" cy="25712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）｜＋｜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）｜＋…＋｜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）｜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）＋…＋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2021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596" name="yt_shape_105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52936"/>
                <a:ext cx="11111999" cy="2571217"/>
              </a:xfrm>
              <a:prstGeom prst="rect">
                <a:avLst/>
              </a:prstGeom>
              <a:blipFill>
                <a:blip r:embed="rId3"/>
                <a:stretch>
                  <a:fillRect l="-1701" t="-711" b="-63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5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5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9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1" name="yt_shape_10511"/>
          <p:cNvSpPr txBox="1"/>
          <p:nvPr/>
        </p:nvSpPr>
        <p:spPr>
          <a:xfrm>
            <a:off x="540000" y="900000"/>
            <a:ext cx="579645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最简二次根式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同类二次根式</a:t>
            </a:r>
          </a:p>
        </p:txBody>
      </p:sp>
      <p:sp>
        <p:nvSpPr>
          <p:cNvPr id="10512" name="yt_shape_10512"/>
          <p:cNvSpPr txBox="1"/>
          <p:nvPr/>
        </p:nvSpPr>
        <p:spPr>
          <a:xfrm>
            <a:off x="540000" y="1396872"/>
            <a:ext cx="100716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洛阳市涧西区期末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下列二次根式中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是最简二次根式的是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13" name="yt_table_10513" title="H_108.1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51315960"/>
                  </p:ext>
                </p:extLst>
              </p:nvPr>
            </p:nvGraphicFramePr>
            <p:xfrm>
              <a:off x="540000" y="2028539"/>
              <a:ext cx="4962526" cy="1373886"/>
            </p:xfrm>
            <a:graphic>
              <a:graphicData uri="http://schemas.openxmlformats.org/drawingml/2006/table">
                <a:tbl>
                  <a:tblPr/>
                  <a:tblGrid>
                    <a:gridCol w="3560636">
                      <a:extLst>
                        <a:ext uri="{9D8B030D-6E8A-4147-A177-3AD203B41FA5}">
                          <a16:colId xmlns:a16="http://schemas.microsoft.com/office/drawing/2014/main" val="10073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07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0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.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8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513" name="yt_table_10513" descr="{&quot;rangeId&quot;:5,&quot;type&quot;:&quot;Option&quot;}" title="H_108.1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51315960"/>
                  </p:ext>
                </p:extLst>
              </p:nvPr>
            </p:nvGraphicFramePr>
            <p:xfrm>
              <a:off x="540000" y="2028539"/>
              <a:ext cx="4962526" cy="1373886"/>
            </p:xfrm>
            <a:graphic>
              <a:graphicData uri="http://schemas.openxmlformats.org/drawingml/2006/table">
                <a:tbl>
                  <a:tblPr/>
                  <a:tblGrid>
                    <a:gridCol w="3560636">
                      <a:extLst>
                        <a:ext uri="{9D8B030D-6E8A-4147-A177-3AD203B41FA5}">
                          <a16:colId xmlns:a16="http://schemas.microsoft.com/office/drawing/2014/main" val="10073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074"/>
                        </a:ext>
                      </a:extLst>
                    </a:gridCol>
                  </a:tblGrid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39316" b="-701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54348" b="-7019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1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98684" r="-39316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54348" t="-198684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514" name="yt_shape_10514"/>
          <p:cNvSpPr txBox="1"/>
          <p:nvPr/>
        </p:nvSpPr>
        <p:spPr>
          <a:xfrm>
            <a:off x="540000" y="3452910"/>
            <a:ext cx="97462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郸城县月考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下列二次根式中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是同类二次根式的一组是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15" name="yt_table_10515" title="H_109.11503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77054115"/>
                  </p:ext>
                </p:extLst>
              </p:nvPr>
            </p:nvGraphicFramePr>
            <p:xfrm>
              <a:off x="540000" y="4084577"/>
              <a:ext cx="6722682" cy="1385761"/>
            </p:xfrm>
            <a:graphic>
              <a:graphicData uri="http://schemas.openxmlformats.org/drawingml/2006/table">
                <a:tbl>
                  <a:tblPr/>
                  <a:tblGrid>
                    <a:gridCol w="3560636">
                      <a:extLst>
                        <a:ext uri="{9D8B030D-6E8A-4147-A177-3AD203B41FA5}">
                          <a16:colId xmlns:a16="http://schemas.microsoft.com/office/drawing/2014/main" val="10075"/>
                        </a:ext>
                      </a:extLst>
                    </a:gridCol>
                    <a:gridCol w="3162046">
                      <a:extLst>
                        <a:ext uri="{9D8B030D-6E8A-4147-A177-3AD203B41FA5}">
                          <a16:colId xmlns:a16="http://schemas.microsoft.com/office/drawing/2014/main" val="1007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和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8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和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𝑏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和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+1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和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515" name="yt_table_10515" descr="{&quot;rangeId&quot;:6,&quot;type&quot;:&quot;Option&quot;}" title="H_109.11503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77054115"/>
                  </p:ext>
                </p:extLst>
              </p:nvPr>
            </p:nvGraphicFramePr>
            <p:xfrm>
              <a:off x="540000" y="4084577"/>
              <a:ext cx="6722682" cy="1385761"/>
            </p:xfrm>
            <a:graphic>
              <a:graphicData uri="http://schemas.openxmlformats.org/drawingml/2006/table">
                <a:tbl>
                  <a:tblPr/>
                  <a:tblGrid>
                    <a:gridCol w="3560636">
                      <a:extLst>
                        <a:ext uri="{9D8B030D-6E8A-4147-A177-3AD203B41FA5}">
                          <a16:colId xmlns:a16="http://schemas.microsoft.com/office/drawing/2014/main" val="10075"/>
                        </a:ext>
                      </a:extLst>
                    </a:gridCol>
                    <a:gridCol w="3162046">
                      <a:extLst>
                        <a:ext uri="{9D8B030D-6E8A-4147-A177-3AD203B41FA5}">
                          <a16:colId xmlns:a16="http://schemas.microsoft.com/office/drawing/2014/main" val="10076"/>
                        </a:ext>
                      </a:extLst>
                    </a:gridCol>
                  </a:tblGrid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88718" b="-7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2717" b="-7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3"/>
                      </a:ext>
                    </a:extLst>
                  </a:tr>
                  <a:tr h="47402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92308" r="-88718" b="-3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2717" t="-192308" b="-384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16" name="yt_shape_10516"/>
              <p:cNvSpPr txBox="1"/>
              <p:nvPr/>
            </p:nvSpPr>
            <p:spPr>
              <a:xfrm>
                <a:off x="540119" y="5520820"/>
                <a:ext cx="11111999" cy="72205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洛宁县期末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若最简二次根式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是同类二次根式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516" name="yt_shape_10516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520820"/>
                <a:ext cx="11111999" cy="722057"/>
              </a:xfrm>
              <a:prstGeom prst="rect">
                <a:avLst/>
              </a:prstGeom>
              <a:blipFill>
                <a:blip r:embed="rId4"/>
                <a:stretch>
                  <a:fillRect l="-1701" r="-659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7390674">
            <a:extLst>
              <a:ext uri="{FF2B5EF4-FFF2-40B4-BE49-F238E27FC236}">
                <a16:creationId xmlns:a16="http://schemas.microsoft.com/office/drawing/2014/main" id="{1A657B5E-86D2-1265-C564-D40EC78E34DC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B322FBB-43A2-A72A-B014-0D556C4B3091}"/>
              </a:ext>
            </a:extLst>
          </p:cNvPr>
          <p:cNvSpPr txBox="1"/>
          <p:nvPr/>
        </p:nvSpPr>
        <p:spPr>
          <a:xfrm>
            <a:off x="9593989" y="135006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B23AB1-B4D0-D029-C62F-A5A2FF0A888E}"/>
              </a:ext>
            </a:extLst>
          </p:cNvPr>
          <p:cNvSpPr txBox="1"/>
          <p:nvPr/>
        </p:nvSpPr>
        <p:spPr>
          <a:xfrm>
            <a:off x="9289189" y="34061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4D97B5E-19F1-4A1A-D977-572B30D35408}"/>
              </a:ext>
            </a:extLst>
          </p:cNvPr>
          <p:cNvSpPr txBox="1"/>
          <p:nvPr/>
        </p:nvSpPr>
        <p:spPr>
          <a:xfrm>
            <a:off x="10842073" y="5474014"/>
            <a:ext cx="637285" cy="808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8" name="yt_shape_10518"/>
          <p:cNvSpPr txBox="1"/>
          <p:nvPr/>
        </p:nvSpPr>
        <p:spPr>
          <a:xfrm>
            <a:off x="540000" y="900000"/>
            <a:ext cx="487312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二次根式有意义的条件</a:t>
            </a:r>
          </a:p>
        </p:txBody>
      </p:sp>
      <p:sp>
        <p:nvSpPr>
          <p:cNvPr id="10519" name="yt_shape_10519"/>
          <p:cNvSpPr txBox="1"/>
          <p:nvPr/>
        </p:nvSpPr>
        <p:spPr>
          <a:xfrm>
            <a:off x="540000" y="1396872"/>
            <a:ext cx="42239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下列等式正确的是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20" name="yt_table_10520" title="H_78.1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9775689"/>
                  </p:ext>
                </p:extLst>
              </p:nvPr>
            </p:nvGraphicFramePr>
            <p:xfrm>
              <a:off x="540000" y="2028539"/>
              <a:ext cx="7474713" cy="992315"/>
            </p:xfrm>
            <a:graphic>
              <a:graphicData uri="http://schemas.openxmlformats.org/drawingml/2006/table">
                <a:tbl>
                  <a:tblPr/>
                  <a:tblGrid>
                    <a:gridCol w="4371023">
                      <a:extLst>
                        <a:ext uri="{9D8B030D-6E8A-4147-A177-3AD203B41FA5}">
                          <a16:colId xmlns:a16="http://schemas.microsoft.com/office/drawing/2014/main" val="10077"/>
                        </a:ext>
                      </a:extLst>
                    </a:gridCol>
                    <a:gridCol w="3103690">
                      <a:extLst>
                        <a:ext uri="{9D8B030D-6E8A-4147-A177-3AD203B41FA5}">
                          <a16:colId xmlns:a16="http://schemas.microsoft.com/office/drawing/2014/main" val="1007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(−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宋体" panose="02040503050406030204" pitchFamily="12" charset="0"/>
                                        </a:rPr>
                                        <m:t>）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6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0520" name="yt_table_10520" descr="{&quot;rangeId&quot;:9,&quot;type&quot;:&quot;Option&quot;}" title="H_78.1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9775689"/>
                  </p:ext>
                </p:extLst>
              </p:nvPr>
            </p:nvGraphicFramePr>
            <p:xfrm>
              <a:off x="540000" y="2028539"/>
              <a:ext cx="7474713" cy="992315"/>
            </p:xfrm>
            <a:graphic>
              <a:graphicData uri="http://schemas.openxmlformats.org/drawingml/2006/table">
                <a:tbl>
                  <a:tblPr/>
                  <a:tblGrid>
                    <a:gridCol w="4371023">
                      <a:extLst>
                        <a:ext uri="{9D8B030D-6E8A-4147-A177-3AD203B41FA5}">
                          <a16:colId xmlns:a16="http://schemas.microsoft.com/office/drawing/2014/main" val="10077"/>
                        </a:ext>
                      </a:extLst>
                    </a:gridCol>
                    <a:gridCol w="3103690">
                      <a:extLst>
                        <a:ext uri="{9D8B030D-6E8A-4147-A177-3AD203B41FA5}">
                          <a16:colId xmlns:a16="http://schemas.microsoft.com/office/drawing/2014/main" val="10078"/>
                        </a:ext>
                      </a:extLst>
                    </a:gridCol>
                  </a:tblGrid>
                  <a:tr h="5182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0891" b="-1255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1061" b="-12558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5"/>
                      </a:ext>
                    </a:extLst>
                  </a:tr>
                  <a:tr h="4740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10256" r="-70891" b="-3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1061" t="-110256" b="-384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21" name="yt_shape_10521"/>
              <p:cNvSpPr txBox="1"/>
              <p:nvPr/>
            </p:nvSpPr>
            <p:spPr>
              <a:xfrm>
                <a:off x="540000" y="3071423"/>
                <a:ext cx="9472530" cy="5361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的算术平方根是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521" name="yt_shape_10521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71423"/>
                <a:ext cx="9472530" cy="536172"/>
              </a:xfrm>
              <a:prstGeom prst="rect">
                <a:avLst/>
              </a:prstGeom>
              <a:blipFill>
                <a:blip r:embed="rId3"/>
                <a:stretch>
                  <a:fillRect l="-1996" r="-1030" b="-284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523" name="yt_table_10523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9080593"/>
              </p:ext>
            </p:extLst>
          </p:nvPr>
        </p:nvGraphicFramePr>
        <p:xfrm>
          <a:off x="540000" y="3810747"/>
          <a:ext cx="78098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07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8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81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0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7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525" name="yt_shape_10525"/>
              <p:cNvSpPr txBox="1"/>
              <p:nvPr/>
            </p:nvSpPr>
            <p:spPr>
              <a:xfrm>
                <a:off x="540119" y="4285812"/>
                <a:ext cx="9472411" cy="9667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在数轴上的位置如图所示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化简后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525" name="yt_shape_105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285812"/>
                <a:ext cx="9472411" cy="966740"/>
              </a:xfrm>
              <a:prstGeom prst="rect">
                <a:avLst/>
              </a:prstGeom>
              <a:blipFill>
                <a:blip r:embed="rId4"/>
                <a:stretch>
                  <a:fillRect l="-1996" t="-629" r="-129" b="-18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527" name="yt_shape_10527" title="H_53.2233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265649" y="5455704"/>
            <a:ext cx="3660701" cy="675936"/>
            <a:chOff x="0" y="0"/>
            <a:chExt cx="3660701" cy="675936"/>
          </a:xfrm>
        </p:grpSpPr>
        <p:pic>
          <p:nvPicPr>
            <p:cNvPr id="2" name="yt_image_10527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3660701" cy="2799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29" name="yt_shape_10529"/>
            <p:cNvSpPr txBox="1"/>
            <p:nvPr/>
          </p:nvSpPr>
          <p:spPr>
            <a:xfrm>
              <a:off x="1297069" y="3159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390708">
            <a:extLst>
              <a:ext uri="{FF2B5EF4-FFF2-40B4-BE49-F238E27FC236}">
                <a16:creationId xmlns:a16="http://schemas.microsoft.com/office/drawing/2014/main" id="{6D059140-619A-50F2-1FDF-2E33189C7364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E0CBB1C-3424-2720-9DE7-D0CE3CCB331D}"/>
              </a:ext>
            </a:extLst>
          </p:cNvPr>
          <p:cNvSpPr txBox="1"/>
          <p:nvPr/>
        </p:nvSpPr>
        <p:spPr>
          <a:xfrm>
            <a:off x="3802789" y="135006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2D520F7-C190-0068-D274-9F71B28FC91A}"/>
              </a:ext>
            </a:extLst>
          </p:cNvPr>
          <p:cNvSpPr txBox="1"/>
          <p:nvPr/>
        </p:nvSpPr>
        <p:spPr>
          <a:xfrm>
            <a:off x="9000644" y="3024617"/>
            <a:ext cx="400748" cy="62459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5EF9582-A57F-A53D-72CC-B9A4895F8230}"/>
              </a:ext>
            </a:extLst>
          </p:cNvPr>
          <p:cNvSpPr txBox="1"/>
          <p:nvPr/>
        </p:nvSpPr>
        <p:spPr>
          <a:xfrm>
            <a:off x="1074147" y="4690917"/>
            <a:ext cx="1105323" cy="6266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 15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1" name="yt_shape_10531"/>
          <p:cNvSpPr txBox="1"/>
          <p:nvPr/>
        </p:nvSpPr>
        <p:spPr>
          <a:xfrm>
            <a:off x="540000" y="900000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二次根式的运算</a:t>
            </a:r>
          </a:p>
        </p:txBody>
      </p:sp>
      <p:sp>
        <p:nvSpPr>
          <p:cNvPr id="10532" name="yt_shape_10532"/>
          <p:cNvSpPr txBox="1"/>
          <p:nvPr/>
        </p:nvSpPr>
        <p:spPr>
          <a:xfrm>
            <a:off x="540000" y="1396872"/>
            <a:ext cx="79172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洛宁县月考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下列二次根式的运算正确的是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33" name="yt_table_10533" title="H_216.5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29455540"/>
                  </p:ext>
                </p:extLst>
              </p:nvPr>
            </p:nvGraphicFramePr>
            <p:xfrm>
              <a:off x="540000" y="2028539"/>
              <a:ext cx="3448431" cy="2750249"/>
            </p:xfrm>
            <a:graphic>
              <a:graphicData uri="http://schemas.openxmlformats.org/drawingml/2006/table">
                <a:tbl>
                  <a:tblPr/>
                  <a:tblGrid>
                    <a:gridCol w="3448431">
                      <a:extLst>
                        <a:ext uri="{9D8B030D-6E8A-4147-A177-3AD203B41FA5}">
                          <a16:colId xmlns:a16="http://schemas.microsoft.com/office/drawing/2014/main" val="1008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27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÷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533" name="yt_table_10533" descr="{&quot;rangeId&quot;:13,&quot;type&quot;:&quot;Option&quot;}" title="H_216.5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29455540"/>
                  </p:ext>
                </p:extLst>
              </p:nvPr>
            </p:nvGraphicFramePr>
            <p:xfrm>
              <a:off x="540000" y="2028539"/>
              <a:ext cx="3448431" cy="2750249"/>
            </p:xfrm>
            <a:graphic>
              <a:graphicData uri="http://schemas.openxmlformats.org/drawingml/2006/table">
                <a:tbl>
                  <a:tblPr/>
                  <a:tblGrid>
                    <a:gridCol w="3448431">
                      <a:extLst>
                        <a:ext uri="{9D8B030D-6E8A-4147-A177-3AD203B41FA5}">
                          <a16:colId xmlns:a16="http://schemas.microsoft.com/office/drawing/2014/main" val="10083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632" b="-5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8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2632" b="-4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9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2667" b="-102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0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2667" b="-2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3887390734">
            <a:extLst>
              <a:ext uri="{FF2B5EF4-FFF2-40B4-BE49-F238E27FC236}">
                <a16:creationId xmlns:a16="http://schemas.microsoft.com/office/drawing/2014/main" id="{7FB1B1F0-F9FC-FE73-0220-2B5292BEE66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3D819DD-E844-EE7F-8916-C7E522E57AC4}"/>
              </a:ext>
            </a:extLst>
          </p:cNvPr>
          <p:cNvSpPr txBox="1"/>
          <p:nvPr/>
        </p:nvSpPr>
        <p:spPr>
          <a:xfrm>
            <a:off x="7460389" y="135006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4" name="yt_shape_10534"/>
          <p:cNvSpPr txBox="1"/>
          <p:nvPr/>
        </p:nvSpPr>
        <p:spPr>
          <a:xfrm>
            <a:off x="540000" y="900000"/>
            <a:ext cx="13849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35" name="yt_shape_10535"/>
              <p:cNvSpPr txBox="1"/>
              <p:nvPr/>
            </p:nvSpPr>
            <p:spPr>
              <a:xfrm>
                <a:off x="540000" y="1379303"/>
                <a:ext cx="3033138" cy="7714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15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60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535" name="yt_shape_10535" descr="{&quot;rangeId&quot;:2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3033138" cy="771430"/>
              </a:xfrm>
              <a:prstGeom prst="rect">
                <a:avLst/>
              </a:prstGeom>
              <a:blipFill>
                <a:blip r:embed="rId2"/>
                <a:stretch>
                  <a:fillRect l="-6237" r="-5030" b="-94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37" name="yt_shape_10537"/>
              <p:cNvSpPr txBox="1"/>
              <p:nvPr/>
            </p:nvSpPr>
            <p:spPr>
              <a:xfrm>
                <a:off x="540000" y="2201521"/>
                <a:ext cx="3480376" cy="25536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15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15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</a:p>
            </p:txBody>
          </p:sp>
        </mc:Choice>
        <mc:Fallback xmlns="">
          <p:sp>
            <p:nvSpPr>
              <p:cNvPr id="10537" name="yt_shape_10537" descr="{&quot;rangeId&quot;:2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01521"/>
                <a:ext cx="3480376" cy="2553648"/>
              </a:xfrm>
              <a:prstGeom prst="rect">
                <a:avLst/>
              </a:prstGeom>
              <a:blipFill>
                <a:blip r:embed="rId3"/>
                <a:stretch>
                  <a:fillRect l="-5429" b="-6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539">
                <a:extLst>
                  <a:ext uri="{FF2B5EF4-FFF2-40B4-BE49-F238E27FC236}">
                    <a16:creationId xmlns:a16="http://schemas.microsoft.com/office/drawing/2014/main" id="{8EA021F3-B700-6842-6F52-BB8427051C28}"/>
                  </a:ext>
                </a:extLst>
              </p:cNvPr>
              <p:cNvSpPr txBox="1"/>
              <p:nvPr/>
            </p:nvSpPr>
            <p:spPr>
              <a:xfrm>
                <a:off x="623392" y="4805957"/>
                <a:ext cx="2714205" cy="7085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2" name="yt_shape_10539">
                <a:extLst>
                  <a:ext uri="{FF2B5EF4-FFF2-40B4-BE49-F238E27FC236}">
                    <a16:creationId xmlns:a16="http://schemas.microsoft.com/office/drawing/2014/main" id="{8EA021F3-B700-6842-6F52-BB8427051C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4805957"/>
                <a:ext cx="2714205" cy="708527"/>
              </a:xfrm>
              <a:prstGeom prst="rect">
                <a:avLst/>
              </a:prstGeom>
              <a:blipFill>
                <a:blip r:embed="rId4"/>
                <a:stretch>
                  <a:fillRect l="-6726" r="-5605" b="-102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541">
                <a:extLst>
                  <a:ext uri="{FF2B5EF4-FFF2-40B4-BE49-F238E27FC236}">
                    <a16:creationId xmlns:a16="http://schemas.microsoft.com/office/drawing/2014/main" id="{84D3FB3B-AA5E-72F8-9413-7ACC23F107FF}"/>
                  </a:ext>
                </a:extLst>
              </p:cNvPr>
              <p:cNvSpPr txBox="1"/>
              <p:nvPr/>
            </p:nvSpPr>
            <p:spPr>
              <a:xfrm>
                <a:off x="623392" y="5565272"/>
                <a:ext cx="3270511" cy="9935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3" name="yt_shape_10541">
                <a:extLst>
                  <a:ext uri="{FF2B5EF4-FFF2-40B4-BE49-F238E27FC236}">
                    <a16:creationId xmlns:a16="http://schemas.microsoft.com/office/drawing/2014/main" id="{84D3FB3B-AA5E-72F8-9413-7ACC23F107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5565272"/>
                <a:ext cx="3270511" cy="993542"/>
              </a:xfrm>
              <a:prstGeom prst="rect">
                <a:avLst/>
              </a:prstGeom>
              <a:blipFill>
                <a:blip r:embed="rId5"/>
                <a:stretch>
                  <a:fillRect l="-5587" t="-2454" b="-17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5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5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5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37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543" name="yt_shape_10543"/>
              <p:cNvSpPr txBox="1"/>
              <p:nvPr/>
            </p:nvSpPr>
            <p:spPr>
              <a:xfrm>
                <a:off x="479376" y="1052736"/>
                <a:ext cx="4570675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543" name="yt_shape_105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052736"/>
                <a:ext cx="4570675" cy="920637"/>
              </a:xfrm>
              <a:prstGeom prst="rect">
                <a:avLst/>
              </a:prstGeom>
              <a:blipFill>
                <a:blip r:embed="rId2"/>
                <a:stretch>
                  <a:fillRect l="-4139" r="-3071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545" name="yt_shape_10545"/>
              <p:cNvSpPr txBox="1"/>
              <p:nvPr/>
            </p:nvSpPr>
            <p:spPr>
              <a:xfrm>
                <a:off x="479376" y="2024161"/>
                <a:ext cx="5320944" cy="25294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0545" name="yt_shape_105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024161"/>
                <a:ext cx="5320944" cy="2529410"/>
              </a:xfrm>
              <a:prstGeom prst="rect">
                <a:avLst/>
              </a:prstGeom>
              <a:blipFill>
                <a:blip r:embed="rId3"/>
                <a:stretch>
                  <a:fillRect l="-3555" b="-65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547">
                <a:extLst>
                  <a:ext uri="{FF2B5EF4-FFF2-40B4-BE49-F238E27FC236}">
                    <a16:creationId xmlns:a16="http://schemas.microsoft.com/office/drawing/2014/main" id="{AD367668-A507-EF7A-C29E-78E2148110FE}"/>
                  </a:ext>
                </a:extLst>
              </p:cNvPr>
              <p:cNvSpPr txBox="1"/>
              <p:nvPr/>
            </p:nvSpPr>
            <p:spPr>
              <a:xfrm>
                <a:off x="479376" y="4797152"/>
                <a:ext cx="6117700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0547">
                <a:extLst>
                  <a:ext uri="{FF2B5EF4-FFF2-40B4-BE49-F238E27FC236}">
                    <a16:creationId xmlns:a16="http://schemas.microsoft.com/office/drawing/2014/main" id="{AD367668-A507-EF7A-C29E-78E2148110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797152"/>
                <a:ext cx="6117700" cy="469167"/>
              </a:xfrm>
              <a:prstGeom prst="rect">
                <a:avLst/>
              </a:prstGeom>
              <a:blipFill>
                <a:blip r:embed="rId4"/>
                <a:stretch>
                  <a:fillRect l="-3091" t="-3896" r="-1894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549">
                <a:extLst>
                  <a:ext uri="{FF2B5EF4-FFF2-40B4-BE49-F238E27FC236}">
                    <a16:creationId xmlns:a16="http://schemas.microsoft.com/office/drawing/2014/main" id="{AC92D10B-1F57-FF8B-F8F7-1727AC4ED30D}"/>
                  </a:ext>
                </a:extLst>
              </p:cNvPr>
              <p:cNvSpPr txBox="1"/>
              <p:nvPr/>
            </p:nvSpPr>
            <p:spPr>
              <a:xfrm>
                <a:off x="479376" y="5317107"/>
                <a:ext cx="3449791" cy="9909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3" name="yt_shape_10549">
                <a:extLst>
                  <a:ext uri="{FF2B5EF4-FFF2-40B4-BE49-F238E27FC236}">
                    <a16:creationId xmlns:a16="http://schemas.microsoft.com/office/drawing/2014/main" id="{AC92D10B-1F57-FF8B-F8F7-1727AC4ED3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317107"/>
                <a:ext cx="3449791" cy="990977"/>
              </a:xfrm>
              <a:prstGeom prst="rect">
                <a:avLst/>
              </a:prstGeom>
              <a:blipFill>
                <a:blip r:embed="rId5"/>
                <a:stretch>
                  <a:fillRect l="-5477" t="-1840" b="-17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5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5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5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5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1" name="yt_shape_10551"/>
          <p:cNvSpPr txBox="1"/>
          <p:nvPr/>
        </p:nvSpPr>
        <p:spPr>
          <a:xfrm>
            <a:off x="540000" y="900000"/>
            <a:ext cx="456535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二次根式的实际应用</a:t>
            </a:r>
          </a:p>
        </p:txBody>
      </p:sp>
      <p:sp>
        <p:nvSpPr>
          <p:cNvPr id="10552" name="yt_shape_10552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内江六中月考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矩形内有两个相邻的正方形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其面积分别为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则图中阴影部分的面积为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556" name="yt_table_10556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70463248"/>
                  </p:ext>
                </p:extLst>
              </p:nvPr>
            </p:nvGraphicFramePr>
            <p:xfrm>
              <a:off x="603892" y="4321405"/>
              <a:ext cx="7860920" cy="462153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084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085"/>
                        </a:ext>
                      </a:extLst>
                    </a:gridCol>
                    <a:gridCol w="2392807">
                      <a:extLst>
                        <a:ext uri="{9D8B030D-6E8A-4147-A177-3AD203B41FA5}">
                          <a16:colId xmlns:a16="http://schemas.microsoft.com/office/drawing/2014/main" val="10086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08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556" name="yt_table_10556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70463248"/>
                  </p:ext>
                </p:extLst>
              </p:nvPr>
            </p:nvGraphicFramePr>
            <p:xfrm>
              <a:off x="603892" y="4321405"/>
              <a:ext cx="7860920" cy="462153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084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085"/>
                        </a:ext>
                      </a:extLst>
                    </a:gridCol>
                    <a:gridCol w="2392807">
                      <a:extLst>
                        <a:ext uri="{9D8B030D-6E8A-4147-A177-3AD203B41FA5}">
                          <a16:colId xmlns:a16="http://schemas.microsoft.com/office/drawing/2014/main" val="10086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087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6494" r="-236815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1934" t="-6494" r="-46310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553" name="yt_shape_10553_skip" title="H_123.635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3487" y="2515737"/>
            <a:ext cx="1865026" cy="1570176"/>
            <a:chOff x="0" y="0"/>
            <a:chExt cx="1865026" cy="1570176"/>
          </a:xfrm>
        </p:grpSpPr>
        <p:pic>
          <p:nvPicPr>
            <p:cNvPr id="2" name="yt_image_10553">
              <a:extLst>
                <a:ext uri="">
  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65026" cy="11741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55" name="yt_shape_10555"/>
            <p:cNvSpPr txBox="1"/>
            <p:nvPr/>
          </p:nvSpPr>
          <p:spPr>
            <a:xfrm>
              <a:off x="323049" y="121017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390774">
            <a:extLst>
              <a:ext uri="{FF2B5EF4-FFF2-40B4-BE49-F238E27FC236}">
                <a16:creationId xmlns:a16="http://schemas.microsoft.com/office/drawing/2014/main" id="{54602724-4CFD-BD5A-2CC8-6E2B44782AD0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8F98F41-08D5-A65B-DE50-B4F45BF0F40D}"/>
              </a:ext>
            </a:extLst>
          </p:cNvPr>
          <p:cNvSpPr txBox="1"/>
          <p:nvPr/>
        </p:nvSpPr>
        <p:spPr>
          <a:xfrm>
            <a:off x="4107708" y="18255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57" name="yt_shape_10557"/>
              <p:cNvSpPr txBox="1"/>
              <p:nvPr/>
            </p:nvSpPr>
            <p:spPr>
              <a:xfrm>
                <a:off x="540119" y="900000"/>
                <a:ext cx="11111999" cy="24230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星期天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小明的妈妈和小明做了一个游戏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小明的妈妈说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你现在学习了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‘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二次根式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’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若用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表示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的整数部分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表示它的小数部分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我这个包里的钱数是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元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你猜一下这个包里的钱数是多少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？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若猜对了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包里的钱就给你当零花钱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.”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你能帮小明得到他妈妈包里的钱吗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？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你知道小明的妈妈包里有多少钱吗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？</a:t>
                </a:r>
              </a:p>
            </p:txBody>
          </p:sp>
        </mc:Choice>
        <mc:Fallback xmlns="">
          <p:sp>
            <p:nvSpPr>
              <p:cNvPr id="10557" name="yt_shape_10557" descr="{&quot;rangeId&quot;:17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423099"/>
              </a:xfrm>
              <a:prstGeom prst="rect">
                <a:avLst/>
              </a:prstGeom>
              <a:blipFill>
                <a:blip r:embed="rId2"/>
                <a:stretch>
                  <a:fillRect l="-1701" t="-2267" r="-878" b="-65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59" name="yt_shape_10559"/>
              <p:cNvSpPr txBox="1"/>
              <p:nvPr/>
            </p:nvSpPr>
            <p:spPr>
              <a:xfrm>
                <a:off x="540000" y="3373887"/>
                <a:ext cx="8544519" cy="25301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的整数部分是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从而小数部分为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所以小明的妈妈包里有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559" name="yt_shape_10559" descr="{&quot;rangeId&quot;:1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73887"/>
                <a:ext cx="8544519" cy="2530116"/>
              </a:xfrm>
              <a:prstGeom prst="rect">
                <a:avLst/>
              </a:prstGeom>
              <a:blipFill>
                <a:blip r:embed="rId3"/>
                <a:stretch>
                  <a:fillRect l="-2213" t="-721" r="-1213" b="-64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5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5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5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5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1" name="yt_shape_10561"/>
          <p:cNvSpPr txBox="1"/>
          <p:nvPr/>
        </p:nvSpPr>
        <p:spPr>
          <a:xfrm>
            <a:off x="540000" y="900000"/>
            <a:ext cx="2551981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9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9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57812a7c-deaa-431e-89a3-186733645ded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62" name="yt_shape_10562"/>
              <p:cNvSpPr txBox="1"/>
              <p:nvPr/>
            </p:nvSpPr>
            <p:spPr>
              <a:xfrm>
                <a:off x="540000" y="1652711"/>
                <a:ext cx="3804118" cy="7085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62" name="yt_shape_10562" descr="{&quot;rangeId&quot;:1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52711"/>
                <a:ext cx="3804118" cy="708527"/>
              </a:xfrm>
              <a:prstGeom prst="rect">
                <a:avLst/>
              </a:prstGeom>
              <a:blipFill>
                <a:blip r:embed="rId2"/>
                <a:stretch>
                  <a:fillRect l="-4968" r="-1763" b="-112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564" name="yt_shape_10564"/>
              <p:cNvSpPr txBox="1"/>
              <p:nvPr/>
            </p:nvSpPr>
            <p:spPr>
              <a:xfrm>
                <a:off x="540119" y="2412026"/>
                <a:ext cx="11532545" cy="4655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若式子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有意义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564" name="yt_shape_105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12026"/>
                <a:ext cx="11532545" cy="465512"/>
              </a:xfrm>
              <a:prstGeom prst="rect">
                <a:avLst/>
              </a:prstGeom>
              <a:blipFill>
                <a:blip r:embed="rId3"/>
                <a:stretch>
                  <a:fillRect l="-1639" t="-526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566" name="yt_shape_10566"/>
              <p:cNvSpPr txBox="1"/>
              <p:nvPr/>
            </p:nvSpPr>
            <p:spPr>
              <a:xfrm>
                <a:off x="520590" y="2924344"/>
                <a:ext cx="8476423" cy="8585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化简二次根式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的正确结果为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e>
                    </m:rad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566" name="yt_shape_105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590" y="2924344"/>
                <a:ext cx="8476423" cy="858568"/>
              </a:xfrm>
              <a:prstGeom prst="rect">
                <a:avLst/>
              </a:prstGeom>
              <a:blipFill>
                <a:blip r:embed="rId4"/>
                <a:stretch>
                  <a:fillRect l="-2157" r="-359" b="-99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7390803">
            <a:extLst>
              <a:ext uri="{FF2B5EF4-FFF2-40B4-BE49-F238E27FC236}">
                <a16:creationId xmlns:a16="http://schemas.microsoft.com/office/drawing/2014/main" id="{4F87BB9F-3FBE-9BE8-73CD-C5C7E8B1AC60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52"/>
            <a:ext cx="2400364" cy="63523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9398F9F-C600-2CE2-8432-8B2AF22DA9A5}"/>
              </a:ext>
            </a:extLst>
          </p:cNvPr>
          <p:cNvSpPr txBox="1"/>
          <p:nvPr/>
        </p:nvSpPr>
        <p:spPr>
          <a:xfrm>
            <a:off x="3531517" y="1605905"/>
            <a:ext cx="637286" cy="79528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3F259A-E56D-DCDB-FB12-164B37B9800D}"/>
              </a:ext>
            </a:extLst>
          </p:cNvPr>
          <p:cNvSpPr txBox="1"/>
          <p:nvPr/>
        </p:nvSpPr>
        <p:spPr>
          <a:xfrm>
            <a:off x="9140210" y="2365220"/>
            <a:ext cx="2126361" cy="61386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8E76953-B450-F735-FABD-E4DF448749B3}"/>
                  </a:ext>
                </a:extLst>
              </p:cNvPr>
              <p:cNvSpPr txBox="1"/>
              <p:nvPr/>
            </p:nvSpPr>
            <p:spPr>
              <a:xfrm>
                <a:off x="7300726" y="2924344"/>
                <a:ext cx="1469708" cy="9438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8E76953-B450-F735-FABD-E4DF448749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0726" y="2924344"/>
                <a:ext cx="1469708" cy="943877"/>
              </a:xfrm>
              <a:prstGeom prst="rect">
                <a:avLst/>
              </a:prstGeom>
              <a:blipFill>
                <a:blip r:embed="rId6"/>
                <a:stretch>
                  <a:fillRect l="-6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B8F9B17-3CE5-CB83-78A5-659D2BD5430C}"/>
              </a:ext>
            </a:extLst>
          </p:cNvPr>
          <p:cNvCxnSpPr/>
          <p:nvPr/>
        </p:nvCxnSpPr>
        <p:spPr>
          <a:xfrm>
            <a:off x="7084702" y="3656759"/>
            <a:ext cx="159448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1123</Words>
  <Application>Microsoft Office PowerPoint</Application>
  <PresentationFormat>宽屏</PresentationFormat>
  <Paragraphs>107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44</cp:revision>
  <dcterms:created xsi:type="dcterms:W3CDTF">2023-05-05T05:33:04Z</dcterms:created>
  <dcterms:modified xsi:type="dcterms:W3CDTF">2023-05-13T10:47:37Z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