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2"/>
    <p:sldId id="364" r:id="rId3"/>
    <p:sldId id="367" r:id="rId4"/>
    <p:sldId id="386" r:id="rId5"/>
    <p:sldId id="368" r:id="rId6"/>
    <p:sldId id="372" r:id="rId7"/>
    <p:sldId id="373" r:id="rId8"/>
    <p:sldId id="375" r:id="rId9"/>
    <p:sldId id="377" r:id="rId10"/>
    <p:sldId id="379" r:id="rId11"/>
    <p:sldId id="381" r:id="rId12"/>
    <p:sldId id="382" r:id="rId13"/>
    <p:sldId id="384" r:id="rId14"/>
  </p:sldIdLst>
  <p:sldSz cx="12192000" cy="6858000"/>
  <p:notesSz cx="6858000" cy="9144000"/>
  <p:defaultTextStyle>
    <a:defPPr>
      <a:defRPr lang="zh-CN"/>
    </a:defPPr>
    <a:lvl1pPr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87" d="100"/>
          <a:sy n="87" d="100"/>
        </p:scale>
        <p:origin x="785" y="79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5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1.png"/><Relationship Id="rId4" Type="http://schemas.openxmlformats.org/officeDocument/2006/relationships/image" Target="../media/image27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290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3" Type="http://schemas.openxmlformats.org/officeDocument/2006/relationships/image" Target="../media/image30.bin"/><Relationship Id="rId7" Type="http://schemas.openxmlformats.org/officeDocument/2006/relationships/image" Target="../media/image36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5.png"/><Relationship Id="rId5" Type="http://schemas.openxmlformats.org/officeDocument/2006/relationships/image" Target="../media/image34.bin"/><Relationship Id="rId4" Type="http://schemas.openxmlformats.org/officeDocument/2006/relationships/image" Target="../media/image3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10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7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0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6.png"/><Relationship Id="rId4" Type="http://schemas.openxmlformats.org/officeDocument/2006/relationships/image" Target="../media/image25.bin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0_1.5_2.5_1.5_1.5_数学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496" name="yt_image_13496" title="H_50.9726">
            <a:extLst>
              <a:ext uri="">
                <a16:creationId xmlns:a14="http://schemas.microsoft.com/office/drawing/2010/main" xmlns:mc="http://schemas.openxmlformats.org/markup-compatibility/2006" xmlns:p14="http://schemas.microsoft.com/office/powerpoint/2010/main" xmlns:a16="http://schemas.microsoft.com/office/drawing/2014/main" xmlns:m="http://schemas.openxmlformats.org/officeDocument/2006/math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089963" cy="647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498" name="yt_shape_13498"/>
          <p:cNvSpPr txBox="1"/>
          <p:nvPr/>
        </p:nvSpPr>
        <p:spPr>
          <a:xfrm>
            <a:off x="540000" y="1597997"/>
            <a:ext cx="4924425" cy="41203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特殊角的三角函数值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完成下表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）：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2" name="yt_table_13499" title="H_373.15015">
                <a:extLst>
                  <a:ext uri="{FF2B5EF4-FFF2-40B4-BE49-F238E27FC236}">
                    <a16:creationId xmlns:a16="http://schemas.microsoft.com/office/drawing/2014/main" id="{722167E8-BCAA-B619-B775-B1CF98DFD0B8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626281416"/>
                  </p:ext>
                </p:extLst>
              </p:nvPr>
            </p:nvGraphicFramePr>
            <p:xfrm>
              <a:off x="540000" y="2188893"/>
              <a:ext cx="11111998" cy="3769107"/>
            </p:xfrm>
            <a:graphic>
              <a:graphicData uri="http://schemas.openxmlformats.org/drawingml/2006/table">
                <a:tbl>
                  <a:tblPr>
                    <a:tableStyleId>{5940675A-B579-460E-94D1-54222C63F5DA}</a:tableStyleId>
                  </a:tblPr>
                  <a:tblGrid>
                    <a:gridCol w="5851030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1753656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1753656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1753656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</a:tblGrid>
                  <a:tr h="467999"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00000"/>
                            </a:lnSpc>
                          </a:pPr>
                          <a:r>
                            <a:rPr lang="zh-CN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　　　　　　　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                 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角度</a:t>
                          </a:r>
                        </a:p>
                        <a:p>
                          <a:pPr algn="ctr" eaLnBrk="1" latinLnBrk="0" hangingPunct="0">
                            <a:lnSpc>
                              <a:spcPct val="10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      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三角函数值</a:t>
                          </a:r>
                        </a:p>
                        <a:p>
                          <a:pPr algn="l" eaLnBrk="1" latinLnBrk="0" hangingPunct="0">
                            <a:lnSpc>
                              <a:spcPct val="100000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三角函数</a:t>
                          </a:r>
                          <a:r>
                            <a:rPr lang="zh-CN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　　　　　　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0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30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°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0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45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°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0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60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°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0"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0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sin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α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00000"/>
                            </a:lnSpc>
                          </a:pPr>
                          <a:endParaRPr/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00000"/>
                            </a:lnSpc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en-US" altLang="zh-CN" sz="2400" b="0" i="1" smtClean="0">
                                        <a:solidFill>
                                          <a:srgbClr val="FE0000">
                                            <a:alpha val="0"/>
                                          </a:srgbClr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Cambria Math" panose="02040503050406030204" pitchFamily="12" charset="0"/>
                                      </a:rPr>
                                    </m:ctrlPr>
                                  </m:fPr>
                                  <m:num>
                                    <m:rad>
                                      <m:radPr>
                                        <m:degHide m:val="on"/>
                                        <m:ctrlPr>
                                          <a:rPr lang="en-US" altLang="zh-CN" sz="2400" b="0" i="1" smtClean="0">
                                            <a:solidFill>
                                              <a:srgbClr val="FE0000">
                                                <a:alpha val="0"/>
                                              </a:srgbClr>
                                            </a:solidFill>
                                            <a:effectLst/>
                                            <a:latin typeface="Cambria Math" panose="02040503050406030204" pitchFamily="18" charset="0"/>
                                            <a:ea typeface="Cambria Math" panose="02040503050406030204" pitchFamily="12" charset="0"/>
                                          </a:rPr>
                                        </m:ctrlPr>
                                      </m:radPr>
                                      <m:deg/>
                                      <m:e>
                                        <m:r>
                                          <a:rPr lang="en-US" altLang="zh-CN" sz="2400" b="0" i="0" smtClean="0">
                                            <a:solidFill>
                                              <a:srgbClr val="FE0000">
                                                <a:alpha val="0"/>
                                              </a:srgbClr>
                                            </a:solidFill>
                                            <a:effectLst/>
                                            <a:latin typeface="Cambria Math" panose="02040503050406030204" pitchFamily="12" charset="0"/>
                                            <a:ea typeface="Cambria Math" panose="02040503050406030204" pitchFamily="12" charset="0"/>
                                          </a:rPr>
                                          <m:t>2</m:t>
                                        </m:r>
                                      </m:e>
                                    </m:rad>
                                  </m:num>
                                  <m:den>
                                    <m:r>
                                      <a:rPr lang="en-US" altLang="zh-CN" sz="2400" b="0" i="0" smtClean="0">
                                        <a:solidFill>
                                          <a:srgbClr val="FE0000">
                                            <a:alpha val="0"/>
                                          </a:srgbClr>
                                        </a:solidFill>
                                        <a:effectLst/>
                                        <a:latin typeface="Cambria Math" panose="02040503050406030204" pitchFamily="12" charset="0"/>
                                        <a:ea typeface="Cambria Math" panose="02040503050406030204" pitchFamily="12" charset="0"/>
                                      </a:rPr>
                                      <m:t>2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/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00000"/>
                            </a:lnSpc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en-US" altLang="zh-CN" sz="2400" b="0" i="1" smtClean="0">
                                        <a:solidFill>
                                          <a:srgbClr val="FE0000">
                                            <a:alpha val="0"/>
                                          </a:srgbClr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Cambria Math" panose="02040503050406030204" pitchFamily="12" charset="0"/>
                                      </a:rPr>
                                    </m:ctrlPr>
                                  </m:fPr>
                                  <m:num>
                                    <m:rad>
                                      <m:radPr>
                                        <m:degHide m:val="on"/>
                                        <m:ctrlPr>
                                          <a:rPr lang="en-US" altLang="zh-CN" sz="2400" b="0" i="1" smtClean="0">
                                            <a:solidFill>
                                              <a:srgbClr val="FE0000">
                                                <a:alpha val="0"/>
                                              </a:srgbClr>
                                            </a:solidFill>
                                            <a:effectLst/>
                                            <a:latin typeface="Cambria Math" panose="02040503050406030204" pitchFamily="18" charset="0"/>
                                            <a:ea typeface="Cambria Math" panose="02040503050406030204" pitchFamily="12" charset="0"/>
                                          </a:rPr>
                                        </m:ctrlPr>
                                      </m:radPr>
                                      <m:deg/>
                                      <m:e>
                                        <m:r>
                                          <a:rPr lang="en-US" altLang="zh-CN" sz="2400" b="0" i="0" smtClean="0">
                                            <a:solidFill>
                                              <a:srgbClr val="FE0000">
                                                <a:alpha val="0"/>
                                              </a:srgbClr>
                                            </a:solidFill>
                                            <a:effectLst/>
                                            <a:latin typeface="Cambria Math" panose="02040503050406030204" pitchFamily="12" charset="0"/>
                                            <a:ea typeface="Cambria Math" panose="02040503050406030204" pitchFamily="12" charset="0"/>
                                          </a:rPr>
                                          <m:t>3</m:t>
                                        </m:r>
                                      </m:e>
                                    </m:rad>
                                  </m:num>
                                  <m:den>
                                    <m:r>
                                      <a:rPr lang="en-US" altLang="zh-CN" sz="2400" b="0" i="0" smtClean="0">
                                        <a:solidFill>
                                          <a:srgbClr val="FE0000">
                                            <a:alpha val="0"/>
                                          </a:srgbClr>
                                        </a:solidFill>
                                        <a:effectLst/>
                                        <a:latin typeface="Cambria Math" panose="02040503050406030204" pitchFamily="12" charset="0"/>
                                        <a:ea typeface="Cambria Math" panose="02040503050406030204" pitchFamily="12" charset="0"/>
                                      </a:rPr>
                                      <m:t>2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/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467999"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0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cos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α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00000"/>
                            </a:lnSpc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en-US" altLang="zh-CN" sz="2400" b="0" i="1" smtClean="0">
                                        <a:solidFill>
                                          <a:srgbClr val="FE0000">
                                            <a:alpha val="0"/>
                                          </a:srgbClr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Cambria Math" panose="02040503050406030204" pitchFamily="12" charset="0"/>
                                      </a:rPr>
                                    </m:ctrlPr>
                                  </m:fPr>
                                  <m:num>
                                    <m:rad>
                                      <m:radPr>
                                        <m:degHide m:val="on"/>
                                        <m:ctrlPr>
                                          <a:rPr lang="en-US" altLang="zh-CN" sz="2400" b="0" i="1" smtClean="0">
                                            <a:solidFill>
                                              <a:srgbClr val="FE0000">
                                                <a:alpha val="0"/>
                                              </a:srgbClr>
                                            </a:solidFill>
                                            <a:effectLst/>
                                            <a:latin typeface="Cambria Math" panose="02040503050406030204" pitchFamily="18" charset="0"/>
                                            <a:ea typeface="Cambria Math" panose="02040503050406030204" pitchFamily="12" charset="0"/>
                                          </a:rPr>
                                        </m:ctrlPr>
                                      </m:radPr>
                                      <m:deg/>
                                      <m:e>
                                        <m:r>
                                          <a:rPr lang="en-US" altLang="zh-CN" sz="2400" b="0" i="0" smtClean="0">
                                            <a:solidFill>
                                              <a:srgbClr val="FE0000">
                                                <a:alpha val="0"/>
                                              </a:srgbClr>
                                            </a:solidFill>
                                            <a:effectLst/>
                                            <a:latin typeface="Cambria Math" panose="02040503050406030204" pitchFamily="12" charset="0"/>
                                            <a:ea typeface="Cambria Math" panose="02040503050406030204" pitchFamily="12" charset="0"/>
                                          </a:rPr>
                                          <m:t>3</m:t>
                                        </m:r>
                                      </m:e>
                                    </m:rad>
                                  </m:num>
                                  <m:den>
                                    <m:r>
                                      <a:rPr lang="en-US" altLang="zh-CN" sz="2400" b="0" i="0" smtClean="0">
                                        <a:solidFill>
                                          <a:srgbClr val="FE0000">
                                            <a:alpha val="0"/>
                                          </a:srgbClr>
                                        </a:solidFill>
                                        <a:effectLst/>
                                        <a:latin typeface="Cambria Math" panose="02040503050406030204" pitchFamily="12" charset="0"/>
                                        <a:ea typeface="Cambria Math" panose="02040503050406030204" pitchFamily="12" charset="0"/>
                                      </a:rPr>
                                      <m:t>2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/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00000"/>
                            </a:lnSpc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en-US" altLang="zh-CN" sz="2400" b="0" i="1" smtClean="0">
                                        <a:solidFill>
                                          <a:srgbClr val="FE0000">
                                            <a:alpha val="0"/>
                                          </a:srgbClr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Cambria Math" panose="02040503050406030204" pitchFamily="12" charset="0"/>
                                      </a:rPr>
                                    </m:ctrlPr>
                                  </m:fPr>
                                  <m:num>
                                    <m:rad>
                                      <m:radPr>
                                        <m:degHide m:val="on"/>
                                        <m:ctrlPr>
                                          <a:rPr lang="en-US" altLang="zh-CN" sz="2400" b="0" i="1" smtClean="0">
                                            <a:solidFill>
                                              <a:srgbClr val="FE0000">
                                                <a:alpha val="0"/>
                                              </a:srgbClr>
                                            </a:solidFill>
                                            <a:effectLst/>
                                            <a:latin typeface="Cambria Math" panose="02040503050406030204" pitchFamily="18" charset="0"/>
                                            <a:ea typeface="Cambria Math" panose="02040503050406030204" pitchFamily="12" charset="0"/>
                                          </a:rPr>
                                        </m:ctrlPr>
                                      </m:radPr>
                                      <m:deg/>
                                      <m:e>
                                        <m:r>
                                          <a:rPr lang="en-US" altLang="zh-CN" sz="2400" b="0" i="0" smtClean="0">
                                            <a:solidFill>
                                              <a:srgbClr val="FE0000">
                                                <a:alpha val="0"/>
                                              </a:srgbClr>
                                            </a:solidFill>
                                            <a:effectLst/>
                                            <a:latin typeface="Cambria Math" panose="02040503050406030204" pitchFamily="12" charset="0"/>
                                            <a:ea typeface="Cambria Math" panose="02040503050406030204" pitchFamily="12" charset="0"/>
                                          </a:rPr>
                                          <m:t>2</m:t>
                                        </m:r>
                                      </m:e>
                                    </m:rad>
                                  </m:num>
                                  <m:den>
                                    <m:r>
                                      <a:rPr lang="en-US" altLang="zh-CN" sz="2400" b="0" i="0" smtClean="0">
                                        <a:solidFill>
                                          <a:srgbClr val="FE0000">
                                            <a:alpha val="0"/>
                                          </a:srgbClr>
                                        </a:solidFill>
                                        <a:effectLst/>
                                        <a:latin typeface="Cambria Math" panose="02040503050406030204" pitchFamily="12" charset="0"/>
                                        <a:ea typeface="Cambria Math" panose="02040503050406030204" pitchFamily="12" charset="0"/>
                                      </a:rPr>
                                      <m:t>2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/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00000"/>
                            </a:lnSpc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en-US" altLang="zh-CN" sz="2400" b="0" i="1" smtClean="0">
                                        <a:solidFill>
                                          <a:srgbClr val="FE0000">
                                            <a:alpha val="0"/>
                                          </a:srgbClr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Cambria Math" panose="02040503050406030204" pitchFamily="12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altLang="zh-CN" sz="2400" b="0" i="0" smtClean="0">
                                        <a:solidFill>
                                          <a:srgbClr val="FE0000">
                                            <a:alpha val="0"/>
                                          </a:srgbClr>
                                        </a:solidFill>
                                        <a:effectLst/>
                                        <a:latin typeface="Cambria Math" panose="02040503050406030204" pitchFamily="12" charset="0"/>
                                        <a:ea typeface="Cambria Math" panose="02040503050406030204" pitchFamily="12" charset="0"/>
                                      </a:rPr>
                                      <m:t>1</m:t>
                                    </m:r>
                                  </m:num>
                                  <m:den>
                                    <m:r>
                                      <a:rPr lang="en-US" altLang="zh-CN" sz="2400" b="0" i="0" smtClean="0">
                                        <a:solidFill>
                                          <a:srgbClr val="FE0000">
                                            <a:alpha val="0"/>
                                          </a:srgbClr>
                                        </a:solidFill>
                                        <a:effectLst/>
                                        <a:latin typeface="Cambria Math" panose="02040503050406030204" pitchFamily="12" charset="0"/>
                                        <a:ea typeface="Cambria Math" panose="02040503050406030204" pitchFamily="12" charset="0"/>
                                      </a:rPr>
                                      <m:t>2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/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467999"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0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tan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α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00000"/>
                            </a:lnSpc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en-US" altLang="zh-CN" sz="2400" b="0" i="1" smtClean="0">
                                        <a:solidFill>
                                          <a:srgbClr val="FE0000">
                                            <a:alpha val="0"/>
                                          </a:srgbClr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Cambria Math" panose="02040503050406030204" pitchFamily="12" charset="0"/>
                                      </a:rPr>
                                    </m:ctrlPr>
                                  </m:fPr>
                                  <m:num>
                                    <m:rad>
                                      <m:radPr>
                                        <m:degHide m:val="on"/>
                                        <m:ctrlPr>
                                          <a:rPr lang="en-US" altLang="zh-CN" sz="2400" b="0" i="1" smtClean="0">
                                            <a:solidFill>
                                              <a:srgbClr val="FE0000">
                                                <a:alpha val="0"/>
                                              </a:srgbClr>
                                            </a:solidFill>
                                            <a:effectLst/>
                                            <a:latin typeface="Cambria Math" panose="02040503050406030204" pitchFamily="18" charset="0"/>
                                            <a:ea typeface="Cambria Math" panose="02040503050406030204" pitchFamily="12" charset="0"/>
                                          </a:rPr>
                                        </m:ctrlPr>
                                      </m:radPr>
                                      <m:deg/>
                                      <m:e>
                                        <m:r>
                                          <a:rPr lang="en-US" altLang="zh-CN" sz="2400" b="0" i="0" smtClean="0">
                                            <a:solidFill>
                                              <a:srgbClr val="FE0000">
                                                <a:alpha val="0"/>
                                              </a:srgbClr>
                                            </a:solidFill>
                                            <a:effectLst/>
                                            <a:latin typeface="Cambria Math" panose="02040503050406030204" pitchFamily="12" charset="0"/>
                                            <a:ea typeface="Cambria Math" panose="02040503050406030204" pitchFamily="12" charset="0"/>
                                          </a:rPr>
                                          <m:t>3</m:t>
                                        </m:r>
                                      </m:e>
                                    </m:rad>
                                  </m:num>
                                  <m:den>
                                    <m:r>
                                      <a:rPr lang="en-US" altLang="zh-CN" sz="2400" b="0" i="0" smtClean="0">
                                        <a:solidFill>
                                          <a:srgbClr val="FE0000">
                                            <a:alpha val="0"/>
                                          </a:srgbClr>
                                        </a:solidFill>
                                        <a:effectLst/>
                                        <a:latin typeface="Cambria Math" panose="02040503050406030204" pitchFamily="12" charset="0"/>
                                        <a:ea typeface="Cambria Math" panose="02040503050406030204" pitchFamily="12" charset="0"/>
                                      </a:rPr>
                                      <m:t>3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/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0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00000"/>
                            </a:lnSpc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ad>
                                  <m:radPr>
                                    <m:degHide m:val="on"/>
                                    <m:ctrlPr>
                                      <a:rPr lang="en-US" altLang="zh-CN" sz="2400" b="0" i="1" smtClean="0">
                                        <a:solidFill>
                                          <a:srgbClr val="FE0000">
                                            <a:alpha val="0"/>
                                          </a:srgbClr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Cambria Math" panose="02040503050406030204" pitchFamily="12" charset="0"/>
                                      </a:rPr>
                                    </m:ctrlPr>
                                  </m:radPr>
                                  <m:deg/>
                                  <m:e>
                                    <m:r>
                                      <a:rPr lang="en-US" altLang="zh-CN" sz="2400" b="0" i="0" smtClean="0">
                                        <a:solidFill>
                                          <a:srgbClr val="FE0000">
                                            <a:alpha val="0"/>
                                          </a:srgbClr>
                                        </a:solidFill>
                                        <a:effectLst/>
                                        <a:latin typeface="Cambria Math" panose="02040503050406030204" pitchFamily="12" charset="0"/>
                                        <a:ea typeface="Cambria Math" panose="02040503050406030204" pitchFamily="12" charset="0"/>
                                      </a:rPr>
                                      <m:t>3</m:t>
                                    </m:r>
                                  </m:e>
                                </m:rad>
                              </m:oMath>
                            </m:oMathPara>
                          </a14:m>
                          <a:endParaRPr/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2" name="yt_table_13499" title="H_373.15015">
                <a:extLst>
                  <a:ext uri="{FF2B5EF4-FFF2-40B4-BE49-F238E27FC236}">
                    <a16:creationId xmlns:a16="http://schemas.microsoft.com/office/drawing/2014/main" id="{722167E8-BCAA-B619-B775-B1CF98DFD0B8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626281416"/>
                  </p:ext>
                </p:extLst>
              </p:nvPr>
            </p:nvGraphicFramePr>
            <p:xfrm>
              <a:off x="540000" y="2188893"/>
              <a:ext cx="11111998" cy="3769107"/>
            </p:xfrm>
            <a:graphic>
              <a:graphicData uri="http://schemas.openxmlformats.org/drawingml/2006/table">
                <a:tbl>
                  <a:tblPr>
                    <a:tableStyleId>{5940675A-B579-460E-94D1-54222C63F5DA}</a:tableStyleId>
                  </a:tblPr>
                  <a:tblGrid>
                    <a:gridCol w="5851030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1753656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1753656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1753656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</a:tblGrid>
                  <a:tr h="1188720"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00000"/>
                            </a:lnSpc>
                          </a:pPr>
                          <a:r>
                            <a:rPr lang="zh-CN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　　　　　　　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                 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角度</a:t>
                          </a:r>
                        </a:p>
                        <a:p>
                          <a:pPr algn="ctr" eaLnBrk="1" latinLnBrk="0" hangingPunct="0">
                            <a:lnSpc>
                              <a:spcPct val="10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      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三角函数值</a:t>
                          </a:r>
                        </a:p>
                        <a:p>
                          <a:pPr algn="l" eaLnBrk="1" latinLnBrk="0" hangingPunct="0">
                            <a:lnSpc>
                              <a:spcPct val="100000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三角函数</a:t>
                          </a:r>
                          <a:r>
                            <a:rPr lang="zh-CN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　　　　　　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0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30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°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0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45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°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0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60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°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859727"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0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sin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α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00000"/>
                            </a:lnSpc>
                          </a:pPr>
                          <a:endParaRPr/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  <a:blipFill>
                          <a:blip r:embed="rId3"/>
                          <a:stretch>
                            <a:fillRect l="-433681" t="-146099" r="-100347" b="-20141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  <a:blipFill>
                          <a:blip r:embed="rId3"/>
                          <a:stretch>
                            <a:fillRect l="-533681" t="-146099" r="-347" b="-20141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859727"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0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cos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α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  <a:blipFill>
                          <a:blip r:embed="rId3"/>
                          <a:stretch>
                            <a:fillRect l="-333681" t="-244366" r="-200347" b="-1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  <a:blipFill>
                          <a:blip r:embed="rId3"/>
                          <a:stretch>
                            <a:fillRect l="-433681" t="-244366" r="-100347" b="-1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  <a:blipFill>
                          <a:blip r:embed="rId3"/>
                          <a:stretch>
                            <a:fillRect l="-533681" t="-244366" r="-347" b="-10000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860933"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0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tan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α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  <a:blipFill>
                          <a:blip r:embed="rId3"/>
                          <a:stretch>
                            <a:fillRect l="-333681" t="-346809" r="-200347" b="-70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0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  <a:blipFill>
                          <a:blip r:embed="rId3"/>
                          <a:stretch>
                            <a:fillRect l="-533681" t="-346809" r="-347" b="-709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27158631-7E3A-4703-85CE-184AD82F4256}"/>
                  </a:ext>
                </a:extLst>
              </p:cNvPr>
              <p:cNvSpPr txBox="1"/>
              <p:nvPr/>
            </p:nvSpPr>
            <p:spPr>
              <a:xfrm>
                <a:off x="7012059" y="3317054"/>
                <a:ext cx="308078" cy="101548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kumimoji="0" lang="en-US" altLang="zh-CN" sz="2000" b="0" i="1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2" charset="0"/>
                            </a:rPr>
                          </m:ctrlPr>
                        </m:fPr>
                        <m:num>
                          <m:r>
                            <a:rPr kumimoji="0" lang="en-US" altLang="zh-CN" sz="2000" b="0" i="0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2" charset="0"/>
                              <a:ea typeface="Cambria Math" panose="02040503050406030204" pitchFamily="12" charset="0"/>
                            </a:rPr>
                            <m:t>1</m:t>
                          </m:r>
                        </m:num>
                        <m:den>
                          <m:r>
                            <a:rPr kumimoji="0" lang="en-US" altLang="zh-CN" sz="2000" b="0" i="0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2" charset="0"/>
                              <a:ea typeface="Cambria Math" panose="02040503050406030204" pitchFamily="12" charset="0"/>
                            </a:rPr>
                            <m:t>2</m:t>
                          </m:r>
                        </m:den>
                      </m:f>
                    </m:oMath>
                  </m:oMathPara>
                </a14:m>
                <a:endParaRPr lang="zh-CN" altLang="en-US" sz="200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27158631-7E3A-4703-85CE-184AD82F425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12059" y="3317054"/>
                <a:ext cx="308078" cy="1015485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7A95C5B2-02E1-0593-FF5F-6B1ECAD9A1BE}"/>
                  </a:ext>
                </a:extLst>
              </p:cNvPr>
              <p:cNvSpPr txBox="1"/>
              <p:nvPr/>
            </p:nvSpPr>
            <p:spPr>
              <a:xfrm>
                <a:off x="8765714" y="3217369"/>
                <a:ext cx="485086" cy="112756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kumimoji="0" lang="en-US" altLang="zh-CN" sz="2000" b="0" i="1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2" charset="0"/>
                            </a:rPr>
                          </m:ctrlPr>
                        </m:fPr>
                        <m:num>
                          <m:rad>
                            <m:radPr>
                              <m:degHide m:val="on"/>
                              <m:ctrlPr>
                                <a:rPr kumimoji="0" lang="en-US" altLang="zh-CN" sz="2000" b="0" i="1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FF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12" charset="0"/>
                                </a:rPr>
                              </m:ctrlPr>
                            </m:radPr>
                            <m:deg/>
                            <m:e>
                              <m:r>
                                <a:rPr kumimoji="0" lang="en-US" altLang="zh-CN" sz="2000" b="0" i="0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FF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2" charset="0"/>
                                  <a:ea typeface="Cambria Math" panose="02040503050406030204" pitchFamily="12" charset="0"/>
                                </a:rPr>
                                <m:t>2</m:t>
                              </m:r>
                            </m:e>
                          </m:rad>
                        </m:num>
                        <m:den>
                          <m:r>
                            <a:rPr kumimoji="0" lang="en-US" altLang="zh-CN" sz="2000" b="0" i="0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2" charset="0"/>
                              <a:ea typeface="Cambria Math" panose="02040503050406030204" pitchFamily="12" charset="0"/>
                            </a:rPr>
                            <m:t>2</m:t>
                          </m:r>
                        </m:den>
                      </m:f>
                    </m:oMath>
                  </m:oMathPara>
                </a14:m>
                <a:endParaRPr lang="zh-CN" altLang="en-US" sz="200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7A95C5B2-02E1-0593-FF5F-6B1ECAD9A1B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765714" y="3217369"/>
                <a:ext cx="485086" cy="1127565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70D6721E-BDB1-02A7-A438-89256C443402}"/>
                  </a:ext>
                </a:extLst>
              </p:cNvPr>
              <p:cNvSpPr txBox="1"/>
              <p:nvPr/>
            </p:nvSpPr>
            <p:spPr>
              <a:xfrm>
                <a:off x="10519371" y="3217418"/>
                <a:ext cx="485086" cy="112599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kumimoji="0" lang="en-US" altLang="zh-CN" sz="2000" b="0" i="1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2" charset="0"/>
                            </a:rPr>
                          </m:ctrlPr>
                        </m:fPr>
                        <m:num>
                          <m:rad>
                            <m:radPr>
                              <m:degHide m:val="on"/>
                              <m:ctrlPr>
                                <a:rPr kumimoji="0" lang="en-US" altLang="zh-CN" sz="2000" b="0" i="1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FF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12" charset="0"/>
                                </a:rPr>
                              </m:ctrlPr>
                            </m:radPr>
                            <m:deg/>
                            <m:e>
                              <m:r>
                                <a:rPr kumimoji="0" lang="en-US" altLang="zh-CN" sz="2000" b="0" i="0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FF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2" charset="0"/>
                                  <a:ea typeface="Cambria Math" panose="02040503050406030204" pitchFamily="12" charset="0"/>
                                </a:rPr>
                                <m:t>3</m:t>
                              </m:r>
                            </m:e>
                          </m:rad>
                        </m:num>
                        <m:den>
                          <m:r>
                            <a:rPr kumimoji="0" lang="en-US" altLang="zh-CN" sz="2000" b="0" i="0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2" charset="0"/>
                              <a:ea typeface="Cambria Math" panose="02040503050406030204" pitchFamily="12" charset="0"/>
                            </a:rPr>
                            <m:t>2</m:t>
                          </m:r>
                        </m:den>
                      </m:f>
                    </m:oMath>
                  </m:oMathPara>
                </a14:m>
                <a:endParaRPr lang="zh-CN" altLang="en-US" sz="200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70D6721E-BDB1-02A7-A438-89256C44340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519371" y="3217418"/>
                <a:ext cx="485086" cy="1125992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0A8A88C6-F0ED-11DC-1A1D-1281C933F5A4}"/>
                  </a:ext>
                </a:extLst>
              </p:cNvPr>
              <p:cNvSpPr txBox="1"/>
              <p:nvPr/>
            </p:nvSpPr>
            <p:spPr>
              <a:xfrm>
                <a:off x="6992936" y="4088423"/>
                <a:ext cx="485086" cy="112599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kumimoji="0" lang="en-US" altLang="zh-CN" sz="2000" b="0" i="1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2" charset="0"/>
                            </a:rPr>
                          </m:ctrlPr>
                        </m:fPr>
                        <m:num>
                          <m:rad>
                            <m:radPr>
                              <m:degHide m:val="on"/>
                              <m:ctrlPr>
                                <a:rPr kumimoji="0" lang="en-US" altLang="zh-CN" sz="2000" b="0" i="1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FF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12" charset="0"/>
                                </a:rPr>
                              </m:ctrlPr>
                            </m:radPr>
                            <m:deg/>
                            <m:e>
                              <m:r>
                                <a:rPr kumimoji="0" lang="en-US" altLang="zh-CN" sz="2000" b="0" i="0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FF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2" charset="0"/>
                                  <a:ea typeface="Cambria Math" panose="02040503050406030204" pitchFamily="12" charset="0"/>
                                </a:rPr>
                                <m:t>3</m:t>
                              </m:r>
                            </m:e>
                          </m:rad>
                        </m:num>
                        <m:den>
                          <m:r>
                            <a:rPr kumimoji="0" lang="en-US" altLang="zh-CN" sz="2000" b="0" i="0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2" charset="0"/>
                              <a:ea typeface="Cambria Math" panose="02040503050406030204" pitchFamily="12" charset="0"/>
                            </a:rPr>
                            <m:t>2</m:t>
                          </m:r>
                        </m:den>
                      </m:f>
                    </m:oMath>
                  </m:oMathPara>
                </a14:m>
                <a:endParaRPr lang="zh-CN" altLang="en-US" sz="200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0A8A88C6-F0ED-11DC-1A1D-1281C933F5A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92936" y="4088423"/>
                <a:ext cx="485086" cy="1125992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CE21DF2B-45FD-3D92-4F03-8BD91607D439}"/>
                  </a:ext>
                </a:extLst>
              </p:cNvPr>
              <p:cNvSpPr txBox="1"/>
              <p:nvPr/>
            </p:nvSpPr>
            <p:spPr>
              <a:xfrm>
                <a:off x="8746592" y="4088374"/>
                <a:ext cx="485086" cy="112756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kumimoji="0" lang="en-US" altLang="zh-CN" sz="2000" b="0" i="1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2" charset="0"/>
                            </a:rPr>
                          </m:ctrlPr>
                        </m:fPr>
                        <m:num>
                          <m:rad>
                            <m:radPr>
                              <m:degHide m:val="on"/>
                              <m:ctrlPr>
                                <a:rPr kumimoji="0" lang="en-US" altLang="zh-CN" sz="2000" b="0" i="1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FF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12" charset="0"/>
                                </a:rPr>
                              </m:ctrlPr>
                            </m:radPr>
                            <m:deg/>
                            <m:e>
                              <m:r>
                                <a:rPr kumimoji="0" lang="en-US" altLang="zh-CN" sz="2000" b="0" i="0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FF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2" charset="0"/>
                                  <a:ea typeface="Cambria Math" panose="02040503050406030204" pitchFamily="12" charset="0"/>
                                </a:rPr>
                                <m:t>2</m:t>
                              </m:r>
                            </m:e>
                          </m:rad>
                        </m:num>
                        <m:den>
                          <m:r>
                            <a:rPr kumimoji="0" lang="en-US" altLang="zh-CN" sz="2000" b="0" i="0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2" charset="0"/>
                              <a:ea typeface="Cambria Math" panose="02040503050406030204" pitchFamily="12" charset="0"/>
                            </a:rPr>
                            <m:t>2</m:t>
                          </m:r>
                        </m:den>
                      </m:f>
                    </m:oMath>
                  </m:oMathPara>
                </a14:m>
                <a:endParaRPr lang="zh-CN" altLang="en-US" sz="200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CE21DF2B-45FD-3D92-4F03-8BD91607D43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746592" y="4088374"/>
                <a:ext cx="485086" cy="1127565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150C2B95-AA86-C5AA-7457-4791FE98A73F}"/>
                  </a:ext>
                </a:extLst>
              </p:cNvPr>
              <p:cNvSpPr txBox="1"/>
              <p:nvPr/>
            </p:nvSpPr>
            <p:spPr>
              <a:xfrm>
                <a:off x="10622342" y="4109150"/>
                <a:ext cx="308078" cy="101548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kumimoji="0" lang="en-US" altLang="zh-CN" sz="2000" b="0" i="1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2" charset="0"/>
                            </a:rPr>
                          </m:ctrlPr>
                        </m:fPr>
                        <m:num>
                          <m:r>
                            <a:rPr kumimoji="0" lang="en-US" altLang="zh-CN" sz="2000" b="0" i="0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2" charset="0"/>
                              <a:ea typeface="Cambria Math" panose="02040503050406030204" pitchFamily="12" charset="0"/>
                            </a:rPr>
                            <m:t>1</m:t>
                          </m:r>
                        </m:num>
                        <m:den>
                          <m:r>
                            <a:rPr kumimoji="0" lang="en-US" altLang="zh-CN" sz="2000" b="0" i="0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2" charset="0"/>
                              <a:ea typeface="Cambria Math" panose="02040503050406030204" pitchFamily="12" charset="0"/>
                            </a:rPr>
                            <m:t>2</m:t>
                          </m:r>
                        </m:den>
                      </m:f>
                    </m:oMath>
                  </m:oMathPara>
                </a14:m>
                <a:endParaRPr lang="zh-CN" altLang="en-US" sz="200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150C2B95-AA86-C5AA-7457-4791FE98A73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622342" y="4109150"/>
                <a:ext cx="308078" cy="1015485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9F6CA1A9-40D2-3A78-EF95-C98C8BE800E3}"/>
                  </a:ext>
                </a:extLst>
              </p:cNvPr>
              <p:cNvSpPr txBox="1"/>
              <p:nvPr/>
            </p:nvSpPr>
            <p:spPr>
              <a:xfrm>
                <a:off x="6929508" y="4976142"/>
                <a:ext cx="548514" cy="109392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kumimoji="0" lang="en-US" altLang="zh-CN" sz="2000" b="0" i="1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2" charset="0"/>
                            </a:rPr>
                          </m:ctrlPr>
                        </m:fPr>
                        <m:num>
                          <m:rad>
                            <m:radPr>
                              <m:degHide m:val="on"/>
                              <m:ctrlPr>
                                <a:rPr kumimoji="0" lang="en-US" altLang="zh-CN" sz="2000" b="0" i="1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FF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12" charset="0"/>
                                </a:rPr>
                              </m:ctrlPr>
                            </m:radPr>
                            <m:deg/>
                            <m:e>
                              <m:r>
                                <a:rPr kumimoji="0" lang="en-US" altLang="zh-CN" sz="2000" b="0" i="0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FF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2" charset="0"/>
                                  <a:ea typeface="Cambria Math" panose="02040503050406030204" pitchFamily="12" charset="0"/>
                                </a:rPr>
                                <m:t>3</m:t>
                              </m:r>
                            </m:e>
                          </m:rad>
                        </m:num>
                        <m:den>
                          <m:r>
                            <a:rPr kumimoji="0" lang="en-US" altLang="zh-CN" sz="2000" b="0" i="0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2" charset="0"/>
                              <a:ea typeface="Cambria Math" panose="02040503050406030204" pitchFamily="12" charset="0"/>
                            </a:rPr>
                            <m:t>3</m:t>
                          </m:r>
                        </m:den>
                      </m:f>
                    </m:oMath>
                  </m:oMathPara>
                </a14:m>
                <a:endParaRPr lang="zh-CN" altLang="en-US" sz="200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9F6CA1A9-40D2-3A78-EF95-C98C8BE800E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29508" y="4976142"/>
                <a:ext cx="548514" cy="1093928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文本框 9">
            <a:extLst>
              <a:ext uri="{FF2B5EF4-FFF2-40B4-BE49-F238E27FC236}">
                <a16:creationId xmlns:a16="http://schemas.microsoft.com/office/drawing/2014/main" id="{BB1F87E3-A15A-C763-16DB-7083B3DDBCFE}"/>
              </a:ext>
            </a:extLst>
          </p:cNvPr>
          <p:cNvSpPr txBox="1"/>
          <p:nvPr/>
        </p:nvSpPr>
        <p:spPr>
          <a:xfrm>
            <a:off x="8795941" y="5335208"/>
            <a:ext cx="332486" cy="521666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0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endParaRPr lang="zh-CN" altLang="en-US" sz="200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86CE7E1A-288E-F9FB-20F1-E1F24801696B}"/>
                  </a:ext>
                </a:extLst>
              </p:cNvPr>
              <p:cNvSpPr txBox="1"/>
              <p:nvPr/>
            </p:nvSpPr>
            <p:spPr>
              <a:xfrm>
                <a:off x="10520355" y="5211581"/>
                <a:ext cx="485086" cy="64529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ad>
                        <m:radPr>
                          <m:degHide m:val="on"/>
                          <m:ctrlPr>
                            <a:rPr kumimoji="0" lang="en-US" altLang="zh-CN" sz="2000" b="0" i="1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2" charset="0"/>
                            </a:rPr>
                          </m:ctrlPr>
                        </m:radPr>
                        <m:deg/>
                        <m:e>
                          <m:r>
                            <a:rPr kumimoji="0" lang="en-US" altLang="zh-CN" sz="2000" b="0" i="0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2" charset="0"/>
                              <a:ea typeface="Cambria Math" panose="02040503050406030204" pitchFamily="12" charset="0"/>
                            </a:rPr>
                            <m:t>3</m:t>
                          </m:r>
                        </m:e>
                      </m:rad>
                    </m:oMath>
                  </m:oMathPara>
                </a14:m>
                <a:endParaRPr lang="zh-CN" altLang="en-US" sz="200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86CE7E1A-288E-F9FB-20F1-E1F24801696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520355" y="5211581"/>
                <a:ext cx="485086" cy="645293"/>
              </a:xfrm>
              <a:prstGeom prst="rect">
                <a:avLst/>
              </a:prstGeom>
              <a:blipFill>
                <a:blip r:embed="rId11"/>
                <a:stretch>
                  <a:fillRect r="-126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id="{3791D1CF-A559-642A-9866-CB16EC5785DA}"/>
              </a:ext>
            </a:extLst>
          </p:cNvPr>
          <p:cNvCxnSpPr>
            <a:cxnSpLocks/>
          </p:cNvCxnSpPr>
          <p:nvPr/>
        </p:nvCxnSpPr>
        <p:spPr>
          <a:xfrm>
            <a:off x="3287688" y="2188893"/>
            <a:ext cx="3076828" cy="1128161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id="{598BBCBD-366B-5F20-F97E-DF9FDE85012D}"/>
              </a:ext>
            </a:extLst>
          </p:cNvPr>
          <p:cNvCxnSpPr>
            <a:cxnSpLocks/>
          </p:cNvCxnSpPr>
          <p:nvPr/>
        </p:nvCxnSpPr>
        <p:spPr>
          <a:xfrm>
            <a:off x="540000" y="2752973"/>
            <a:ext cx="5824516" cy="564081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548" name="yt_shape_13548"/>
              <p:cNvSpPr txBox="1"/>
              <p:nvPr/>
            </p:nvSpPr>
            <p:spPr>
              <a:xfrm>
                <a:off x="540000" y="900000"/>
                <a:ext cx="10108793" cy="63889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遂宁市中考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8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2sin30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－｜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｜＋（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 baseline="3000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2020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3548" name="yt_shape_13548" descr="{&quot;rangeId&quot;:15,&quot;color&quot;:&quot;B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10108793" cy="638893"/>
              </a:xfrm>
              <a:prstGeom prst="rect">
                <a:avLst/>
              </a:prstGeom>
              <a:blipFill>
                <a:blip r:embed="rId2"/>
                <a:stretch>
                  <a:fillRect l="-1870" r="-603" b="-1634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550" name="yt_shape_13550"/>
              <p:cNvSpPr txBox="1"/>
              <p:nvPr/>
            </p:nvSpPr>
            <p:spPr>
              <a:xfrm>
                <a:off x="540000" y="1589681"/>
                <a:ext cx="5644430" cy="167154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－（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3550" name="yt_shape_13550" descr="{&quot;rangeId&quot;:15,&quot;color&quot;:&quot;R&quot;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589681"/>
                <a:ext cx="5644430" cy="1671548"/>
              </a:xfrm>
              <a:prstGeom prst="rect">
                <a:avLst/>
              </a:prstGeom>
              <a:blipFill>
                <a:blip r:embed="rId3"/>
                <a:stretch>
                  <a:fillRect l="-3348" r="-2160" b="-1021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552" name="yt_shape_13552"/>
              <p:cNvSpPr txBox="1"/>
              <p:nvPr/>
            </p:nvSpPr>
            <p:spPr>
              <a:xfrm>
                <a:off x="540000" y="3312017"/>
                <a:ext cx="7230249" cy="76187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m:rPr>
                            <m:sty m:val="p"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ta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n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60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°</m:t>
                        </m: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  <m:r>
                          <m:rPr>
                            <m:sty m:val="p"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tan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60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°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+4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e>
                        </m:rad>
                        <m:r>
                          <m:rPr>
                            <m:sty m:val="p"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cos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45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°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·</m:t>
                        </m:r>
                        <m:r>
                          <m:rPr>
                            <m:sty m:val="p"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tan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45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°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tan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60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°</m:t>
                        </m: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r>
                          <m:rPr>
                            <m:sty m:val="p"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tan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45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°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3552" name="yt_shape_13552" descr="{&quot;rangeId&quot;:15,&quot;color&quot;:&quot;B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312017"/>
                <a:ext cx="7230249" cy="761875"/>
              </a:xfrm>
              <a:prstGeom prst="rect">
                <a:avLst/>
              </a:prstGeom>
              <a:blipFill>
                <a:blip r:embed="rId4"/>
                <a:stretch>
                  <a:fillRect l="-2614" r="-1602" b="-112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554" name="yt_shape_13554"/>
              <p:cNvSpPr txBox="1"/>
              <p:nvPr/>
            </p:nvSpPr>
            <p:spPr>
              <a:xfrm>
                <a:off x="540000" y="4124680"/>
                <a:ext cx="5448158" cy="211859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（</m:t>
                        </m:r>
                        <m:r>
                          <m:rPr>
                            <m:sty m:val="p"/>
                          </m:rP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tan</m:t>
                        </m:r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60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°</m:t>
                        </m: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）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e>
                        </m:rad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×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fPr>
                          <m:num>
                            <m:rad>
                              <m:radPr>
                                <m:degHide m:val="on"/>
                                <m:ctrlPr>
                                  <a:rPr lang="en-US" altLang="zh-CN" sz="2400" b="0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12" charset="0"/>
                                  </a:rPr>
                                </m:ctrlPr>
                              </m:radPr>
                              <m:deg/>
                              <m:e>
                                <m:r>
                                  <a:rPr lang="en-US" altLang="zh-CN" sz="2400" b="0" i="0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2</m:t>
                                </m:r>
                              </m:e>
                            </m:rad>
                          </m:num>
                          <m:den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den>
                        </m:f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×1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3</m:t>
                            </m:r>
                          </m:e>
                        </m:rad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den>
                    </m:f>
                  </m:oMath>
                </a14:m>
                <a:endParaRPr lang="zh-CN" altLang="zh-CN" sz="2400" b="0" i="0" u="none">
                  <a:solidFill>
                    <a:srgbClr val="FF0000"/>
                  </a:solidFill>
                  <a:effectLst/>
                  <a:latin typeface="宋体" pitchFamily="24"/>
                  <a:ea typeface="宋体" pitchFamily="24"/>
                  <a:cs typeface="宋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3</m:t>
                            </m:r>
                          </m:e>
                        </m:rad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den>
                    </m:f>
                  </m:oMath>
                </a14:m>
                <a:endParaRPr lang="zh-CN" altLang="zh-CN" sz="2400" b="0" i="0" u="none">
                  <a:solidFill>
                    <a:srgbClr val="FF0000"/>
                  </a:solidFill>
                  <a:effectLst/>
                  <a:latin typeface="宋体" pitchFamily="24"/>
                  <a:ea typeface="宋体" pitchFamily="24"/>
                  <a:cs typeface="宋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3554" name="yt_shape_13554" descr="{&quot;rangeId&quot;:15,&quot;color&quot;:&quot;R&quot;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124680"/>
                <a:ext cx="5448158" cy="2118593"/>
              </a:xfrm>
              <a:prstGeom prst="rect">
                <a:avLst/>
              </a:prstGeom>
              <a:blipFill>
                <a:blip r:embed="rId5"/>
                <a:stretch>
                  <a:fillRect l="-3471" b="-806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5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5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355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5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355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35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35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5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355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550" grpId="0" build="allAtOnce"/>
      <p:bldP spid="13554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556" name="yt_shape_13556"/>
              <p:cNvSpPr txBox="1"/>
              <p:nvPr/>
            </p:nvSpPr>
            <p:spPr>
              <a:xfrm>
                <a:off x="540119" y="900000"/>
                <a:ext cx="11111999" cy="95391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海口二中期中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tan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的值是方程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的一个根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求锐角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的度数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3556" name="yt_shape_13556" descr="{&quot;rangeId&quot;:16,&quot;color&quot;:&quot;B&quot;,&quot;hasSerialNum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111999" cy="953915"/>
              </a:xfrm>
              <a:prstGeom prst="rect">
                <a:avLst/>
              </a:prstGeom>
              <a:blipFill>
                <a:blip r:embed="rId2"/>
                <a:stretch>
                  <a:fillRect l="-1701" t="-2564" r="-329" b="-1923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558" name="yt_shape_13558"/>
              <p:cNvSpPr txBox="1"/>
              <p:nvPr/>
            </p:nvSpPr>
            <p:spPr>
              <a:xfrm>
                <a:off x="540000" y="1904703"/>
                <a:ext cx="5120248" cy="200471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解方程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得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由题意知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tan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或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tan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所以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45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或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60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°.</a:t>
                </a:r>
              </a:p>
            </p:txBody>
          </p:sp>
        </mc:Choice>
        <mc:Fallback xmlns="">
          <p:sp>
            <p:nvSpPr>
              <p:cNvPr id="13558" name="yt_shape_13558" descr="{&quot;rangeId&quot;:16,&quot;color&quot;:&quot;R&quot;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904703"/>
                <a:ext cx="5120248" cy="2004716"/>
              </a:xfrm>
              <a:prstGeom prst="rect">
                <a:avLst/>
              </a:prstGeom>
              <a:blipFill>
                <a:blip r:embed="rId3"/>
                <a:stretch>
                  <a:fillRect l="-3690" t="-912" r="-2500" b="-881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5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35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5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355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5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355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558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60" name="yt_shape_13560"/>
          <p:cNvSpPr txBox="1"/>
          <p:nvPr/>
        </p:nvSpPr>
        <p:spPr>
          <a:xfrm>
            <a:off x="540000" y="900000"/>
            <a:ext cx="4257576" cy="71102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00" b="0" i="0" u="none" spc="33200">
                <a:noFill/>
                <a:effectLst/>
                <a:latin typeface="NEU-BZ-S92" pitchFamily="39"/>
                <a:ea typeface="宋体" pitchFamily="39"/>
                <a:cs typeface="宋体" pitchFamily="39"/>
                <a:sym typeface="Finished"/>
              </a:rPr>
              <a:t>⁠</a:t>
            </a:r>
            <a:endParaRPr lang="zh-CN" altLang="zh-CN" sz="3900" b="0" i="0" u="none" spc="33200">
              <a:solidFill>
                <a:srgbClr val="1EE3CF"/>
              </a:solidFill>
              <a:effectLst/>
              <a:latin typeface="NEU-BZ-S92" pitchFamily="39"/>
              <a:ea typeface="宋体" pitchFamily="39"/>
              <a:cs typeface="宋体" pitchFamily="39"/>
              <a:sym typeface="Finished"/>
              <a:hlinkClick r:id="" action="ppaction://macro?name={&quot;type&quot;:&quot;ImageText&quot;,&quot;item&quot;:&quot;ImageText&quot;,&quot;path&quot;:&quot;\\ImageTexts\\4b8c08e1-da56-49e8-95e5-505d15c2aaa5.png&quot;}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3561" name="yt_shape_13561"/>
              <p:cNvSpPr txBox="1"/>
              <p:nvPr/>
            </p:nvSpPr>
            <p:spPr>
              <a:xfrm>
                <a:off x="407369" y="1647028"/>
                <a:ext cx="11521280" cy="132805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/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核心素养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模型观念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利用右面的图形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我们可以求出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tan30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的值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如图所示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可求出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tan30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𝐴𝐶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𝐵𝐶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3</m:t>
                            </m:r>
                          </m:e>
                        </m:rad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在此图的基础上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我们还可以添加适当的辅助线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求出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tan15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的值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请你动手试一试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3561" name="yt_shape_1356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7369" y="1647028"/>
                <a:ext cx="11521280" cy="1328056"/>
              </a:xfrm>
              <a:prstGeom prst="rect">
                <a:avLst/>
              </a:prstGeom>
              <a:blipFill>
                <a:blip r:embed="rId2"/>
                <a:stretch>
                  <a:fillRect l="-1640" t="-8257" r="-1376" b="-137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3563" name="yt_shape_13563" title="H_138.3307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768408" y="3118097"/>
            <a:ext cx="1740621" cy="1756800"/>
            <a:chOff x="0" y="0"/>
            <a:chExt cx="1740621" cy="1756800"/>
          </a:xfrm>
        </p:grpSpPr>
        <p:pic>
          <p:nvPicPr>
            <p:cNvPr id="2" name="yt_image_13563">
              <a:extLst>
                <a:ext uri="">
                  <a16:creationId xmlns:mc="http://schemas.openxmlformats.org/markup-compatibility/2006" xmlns:a14="http://schemas.microsoft.com/office/drawing/2010/main" xmlns:a16="http://schemas.microsoft.com/office/drawing/2014/main" xmlns:m="http://schemas.openxmlformats.org/officeDocument/2006/math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740621" cy="13608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565" name="yt_shape_13565"/>
            <p:cNvSpPr txBox="1"/>
            <p:nvPr/>
          </p:nvSpPr>
          <p:spPr>
            <a:xfrm>
              <a:off x="260846" y="1396800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pic>
        <p:nvPicPr>
          <p:cNvPr id="4" name="yt_shape_1683887649526">
            <a:extLst>
              <a:ext uri="{FF2B5EF4-FFF2-40B4-BE49-F238E27FC236}">
                <a16:creationId xmlns:a16="http://schemas.microsoft.com/office/drawing/2014/main" id="{54F05638-3789-8510-7C8A-73553BB28727}"/>
              </a:ext>
            </a:extLst>
          </p:cNvPr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8440"/>
            <a:ext cx="4089464" cy="647273"/>
          </a:xfrm>
          <a:prstGeom prst="rect">
            <a:avLst/>
          </a:prstGeom>
        </p:spPr>
      </p:pic>
      <p:sp>
        <p:nvSpPr>
          <p:cNvPr id="3" name="yt_shape_13567">
            <a:extLst>
              <a:ext uri="{FF2B5EF4-FFF2-40B4-BE49-F238E27FC236}">
                <a16:creationId xmlns:a16="http://schemas.microsoft.com/office/drawing/2014/main" id="{B9DBE98C-4F6A-1148-B382-925417D6AE78}"/>
              </a:ext>
            </a:extLst>
          </p:cNvPr>
          <p:cNvSpPr txBox="1"/>
          <p:nvPr/>
        </p:nvSpPr>
        <p:spPr>
          <a:xfrm>
            <a:off x="407369" y="3018436"/>
            <a:ext cx="806791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如图所示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在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Rt△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中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</p:txBody>
      </p:sp>
      <p:pic>
        <p:nvPicPr>
          <p:cNvPr id="5" name="yt_image_13568">
            <a:extLst>
              <a:ext uri="{FF2B5EF4-FFF2-40B4-BE49-F238E27FC236}">
                <a16:creationId xmlns:a16="http://schemas.microsoft.com/office/drawing/2014/main" id="{50DA587D-5640-6538-A2A2-00991E83479B}"/>
              </a:ex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954740" y="4114557"/>
            <a:ext cx="2119271" cy="8449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6" name="yt_shape_13570">
                <a:extLst>
                  <a:ext uri="{FF2B5EF4-FFF2-40B4-BE49-F238E27FC236}">
                    <a16:creationId xmlns:a16="http://schemas.microsoft.com/office/drawing/2014/main" id="{6C3CAE3E-8600-A47A-4BA6-DABA61DCF1D3}"/>
                  </a:ext>
                </a:extLst>
              </p:cNvPr>
              <p:cNvSpPr txBox="1"/>
              <p:nvPr/>
            </p:nvSpPr>
            <p:spPr>
              <a:xfrm>
                <a:off x="403786" y="3446951"/>
                <a:ext cx="8796241" cy="95391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设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那么由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30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角的三角函数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可知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延长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到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使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连结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6" name="yt_shape_13570">
                <a:extLst>
                  <a:ext uri="{FF2B5EF4-FFF2-40B4-BE49-F238E27FC236}">
                    <a16:creationId xmlns:a16="http://schemas.microsoft.com/office/drawing/2014/main" id="{6C3CAE3E-8600-A47A-4BA6-DABA61DCF1D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3786" y="3446951"/>
                <a:ext cx="8796241" cy="953915"/>
              </a:xfrm>
              <a:prstGeom prst="rect">
                <a:avLst/>
              </a:prstGeom>
              <a:blipFill>
                <a:blip r:embed="rId6"/>
                <a:stretch>
                  <a:fillRect l="-2079" t="-1911" b="-1910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yt_shape_13572">
            <a:extLst>
              <a:ext uri="{FF2B5EF4-FFF2-40B4-BE49-F238E27FC236}">
                <a16:creationId xmlns:a16="http://schemas.microsoft.com/office/drawing/2014/main" id="{EB3C5277-1362-F1F8-8279-7744E7FDC5D6}"/>
              </a:ext>
            </a:extLst>
          </p:cNvPr>
          <p:cNvSpPr txBox="1"/>
          <p:nvPr/>
        </p:nvSpPr>
        <p:spPr>
          <a:xfrm>
            <a:off x="403667" y="4451654"/>
            <a:ext cx="335027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因为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</p:txBody>
      </p:sp>
      <p:sp>
        <p:nvSpPr>
          <p:cNvPr id="8" name="yt_shape_13573">
            <a:extLst>
              <a:ext uri="{FF2B5EF4-FFF2-40B4-BE49-F238E27FC236}">
                <a16:creationId xmlns:a16="http://schemas.microsoft.com/office/drawing/2014/main" id="{6F71A4E2-287A-5EAB-5944-470DB7E81AA1}"/>
              </a:ext>
            </a:extLst>
          </p:cNvPr>
          <p:cNvSpPr txBox="1"/>
          <p:nvPr/>
        </p:nvSpPr>
        <p:spPr>
          <a:xfrm>
            <a:off x="3752244" y="4419144"/>
            <a:ext cx="232435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又因为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</p:txBody>
      </p:sp>
      <p:sp>
        <p:nvSpPr>
          <p:cNvPr id="9" name="yt_shape_13574">
            <a:extLst>
              <a:ext uri="{FF2B5EF4-FFF2-40B4-BE49-F238E27FC236}">
                <a16:creationId xmlns:a16="http://schemas.microsoft.com/office/drawing/2014/main" id="{33AF420B-323F-2E1A-3045-72078971CE2C}"/>
              </a:ext>
            </a:extLst>
          </p:cNvPr>
          <p:cNvSpPr txBox="1"/>
          <p:nvPr/>
        </p:nvSpPr>
        <p:spPr>
          <a:xfrm>
            <a:off x="403667" y="4927867"/>
            <a:ext cx="365805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所以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2∠1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2∠2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</p:txBody>
      </p:sp>
      <p:sp>
        <p:nvSpPr>
          <p:cNvPr id="10" name="yt_shape_13575">
            <a:extLst>
              <a:ext uri="{FF2B5EF4-FFF2-40B4-BE49-F238E27FC236}">
                <a16:creationId xmlns:a16="http://schemas.microsoft.com/office/drawing/2014/main" id="{5562AAF2-1BBE-77FC-DB63-91078F427D3A}"/>
              </a:ext>
            </a:extLst>
          </p:cNvPr>
          <p:cNvSpPr txBox="1"/>
          <p:nvPr/>
        </p:nvSpPr>
        <p:spPr>
          <a:xfrm>
            <a:off x="4025868" y="4927866"/>
            <a:ext cx="292387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所以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15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°.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" name="yt_shape_13576">
                <a:extLst>
                  <a:ext uri="{FF2B5EF4-FFF2-40B4-BE49-F238E27FC236}">
                    <a16:creationId xmlns:a16="http://schemas.microsoft.com/office/drawing/2014/main" id="{7987A195-511C-8335-3DDC-B292D616378F}"/>
                  </a:ext>
                </a:extLst>
              </p:cNvPr>
              <p:cNvSpPr txBox="1"/>
              <p:nvPr/>
            </p:nvSpPr>
            <p:spPr>
              <a:xfrm>
                <a:off x="403667" y="5386785"/>
                <a:ext cx="9978822" cy="46557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</p:txBody>
          </p:sp>
        </mc:Choice>
        <mc:Fallback>
          <p:sp>
            <p:nvSpPr>
              <p:cNvPr id="11" name="yt_shape_13576">
                <a:extLst>
                  <a:ext uri="{FF2B5EF4-FFF2-40B4-BE49-F238E27FC236}">
                    <a16:creationId xmlns:a16="http://schemas.microsoft.com/office/drawing/2014/main" id="{7987A195-511C-8335-3DDC-B292D616378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3667" y="5386785"/>
                <a:ext cx="9978822" cy="465577"/>
              </a:xfrm>
              <a:prstGeom prst="rect">
                <a:avLst/>
              </a:prstGeom>
              <a:blipFill>
                <a:blip r:embed="rId7"/>
                <a:stretch>
                  <a:fillRect l="-1833" t="-5263" r="-1038" b="-394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2" name="yt_shape_13578">
                <a:extLst>
                  <a:ext uri="{FF2B5EF4-FFF2-40B4-BE49-F238E27FC236}">
                    <a16:creationId xmlns:a16="http://schemas.microsoft.com/office/drawing/2014/main" id="{B818A5DD-A8DC-AA35-BF56-6C2768ADC8F8}"/>
                  </a:ext>
                </a:extLst>
              </p:cNvPr>
              <p:cNvSpPr txBox="1"/>
              <p:nvPr/>
            </p:nvSpPr>
            <p:spPr>
              <a:xfrm>
                <a:off x="403667" y="5857175"/>
                <a:ext cx="6432338" cy="68775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所以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tan15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tan∠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𝐴𝐶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𝐷𝐶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𝑎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𝑎</m:t>
                        </m:r>
                        <m: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＋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3</m:t>
                            </m:r>
                          </m:e>
                        </m:rad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2" name="yt_shape_13578">
                <a:extLst>
                  <a:ext uri="{FF2B5EF4-FFF2-40B4-BE49-F238E27FC236}">
                    <a16:creationId xmlns:a16="http://schemas.microsoft.com/office/drawing/2014/main" id="{B818A5DD-A8DC-AA35-BF56-6C2768ADC8F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3667" y="5857175"/>
                <a:ext cx="6432338" cy="687752"/>
              </a:xfrm>
              <a:prstGeom prst="rect">
                <a:avLst/>
              </a:prstGeom>
              <a:blipFill>
                <a:blip r:embed="rId8"/>
                <a:stretch>
                  <a:fillRect l="-2844" r="-1991" b="-973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80" name="yt_shape_13580"/>
          <p:cNvSpPr txBox="1"/>
          <p:nvPr/>
        </p:nvSpPr>
        <p:spPr>
          <a:xfrm>
            <a:off x="540000" y="900000"/>
            <a:ext cx="1397819" cy="41934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300" b="0" i="0" u="none" spc="10900">
                <a:noFill/>
                <a:effectLst/>
                <a:latin typeface="NEU-BZ-S92" pitchFamily="23"/>
                <a:ea typeface="宋体" pitchFamily="23"/>
                <a:cs typeface="宋体" pitchFamily="23"/>
                <a:sym typeface="Finished"/>
              </a:rPr>
              <a:t>⁠</a:t>
            </a:r>
            <a:endParaRPr lang="zh-CN" altLang="zh-CN" sz="2300" b="0" i="0" u="none" spc="10900">
              <a:solidFill>
                <a:srgbClr val="1EE3CF"/>
              </a:solidFill>
              <a:effectLst/>
              <a:latin typeface="NEU-BZ-S92" pitchFamily="23"/>
              <a:ea typeface="宋体" pitchFamily="23"/>
              <a:cs typeface="宋体" pitchFamily="23"/>
              <a:sym typeface="Finished"/>
              <a:hlinkClick r:id="" action="ppaction://macro?name={&quot;type&quot;:&quot;ImageText&quot;,&quot;item&quot;:&quot;ImageText&quot;,&quot;path&quot;:&quot;\\ImageTexts\\8b607982-e935-4284-b6f9-6ac3b6aa104c.png&quot;}"/>
            </a:endParaRPr>
          </a:p>
        </p:txBody>
      </p:sp>
      <p:graphicFrame>
        <p:nvGraphicFramePr>
          <p:cNvPr id="13581" name="yt_table_13581" title="H_257.73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95686062"/>
              </p:ext>
            </p:extLst>
          </p:nvPr>
        </p:nvGraphicFramePr>
        <p:xfrm>
          <a:off x="540000" y="1522498"/>
          <a:ext cx="11111999" cy="3273171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11119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  <a:cs typeface="宋体" pitchFamily="24"/>
                        </a:rPr>
                        <a:t>已知特殊角的度数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  <a:cs typeface="宋体" pitchFamily="24"/>
                        </a:rPr>
                        <a:t>可以求它的三角函数值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  <a:cs typeface="宋体" pitchFamily="24"/>
                        </a:rPr>
                        <a:t>反过来已知三角函数值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  <a:cs typeface="宋体" pitchFamily="24"/>
                        </a:rPr>
                        <a:t>也可以求出锐角的度数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</a:p>
                    <a:p>
                      <a:pPr indent="609523"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  <a:cs typeface="宋体" pitchFamily="24"/>
                        </a:rPr>
                        <a:t>记住两个特殊图形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：</a:t>
                      </a:r>
                    </a:p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zh-CN" altLang="zh-CN" sz="6800" b="0" i="0" u="none" spc="29200">
                          <a:noFill/>
                          <a:effectLst/>
                          <a:latin typeface="NEU-BZ-S92" pitchFamily="68"/>
                          <a:ea typeface="宋体" pitchFamily="68"/>
                          <a:cs typeface="宋体" pitchFamily="68"/>
                          <a:sym typeface="Finished"/>
                        </a:rPr>
                        <a:t>⁠</a:t>
                      </a:r>
                      <a:endParaRPr lang="zh-CN" altLang="zh-CN" sz="6800" b="0" i="0" u="none" spc="29200">
                        <a:solidFill>
                          <a:srgbClr val="1EE3CF"/>
                        </a:solidFill>
                        <a:effectLst/>
                        <a:latin typeface="NEU-BZ-S92" pitchFamily="68"/>
                        <a:ea typeface="宋体" pitchFamily="68"/>
                        <a:cs typeface="宋体" pitchFamily="68"/>
                        <a:sym typeface="Finished"/>
                        <a:hlinkClick r:id="" action="ppaction://macro?name={&quot;type&quot;:&quot;ImageText&quot;,&quot;item&quot;:&quot;ImageText&quot;,&quot;path&quot;:&quot;\\ImageTexts\\42d11aac-09d7-4140-b0ae-2b606fb44ab7.png&quot;}"/>
                      </a:endParaRPr>
                    </a:p>
                    <a:p>
                      <a:pPr indent="609523" algn="ctr" eaLnBrk="1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  <a:cs typeface="宋体" pitchFamily="24"/>
                        </a:rPr>
                        <a:t>对掌握特殊角的三角函数值有帮助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3" name="yt_shape_1683887649556">
            <a:extLst>
              <a:ext uri="{FF2B5EF4-FFF2-40B4-BE49-F238E27FC236}">
                <a16:creationId xmlns:a16="http://schemas.microsoft.com/office/drawing/2014/main" id="{5BC6DB72-6957-FDDC-5A4F-DDE8864D7646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47159"/>
            <a:ext cx="1257364" cy="320973"/>
          </a:xfrm>
          <a:prstGeom prst="rect">
            <a:avLst/>
          </a:prstGeom>
        </p:spPr>
      </p:pic>
      <p:pic>
        <p:nvPicPr>
          <p:cNvPr id="5" name="yt_shape_1683887649628">
            <a:extLst>
              <a:ext uri="{FF2B5EF4-FFF2-40B4-BE49-F238E27FC236}">
                <a16:creationId xmlns:a16="http://schemas.microsoft.com/office/drawing/2014/main" id="{0F85659F-6CAF-BF23-28A8-4D7EC3DEC471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5300" y="2994682"/>
            <a:ext cx="3966301" cy="1347216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01" name="yt_shape_13501"/>
          <p:cNvSpPr txBox="1"/>
          <p:nvPr/>
        </p:nvSpPr>
        <p:spPr>
          <a:xfrm>
            <a:off x="540000" y="900000"/>
            <a:ext cx="4270400" cy="72019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50" b="0" i="0" u="none" spc="33300">
                <a:noFill/>
                <a:effectLst/>
                <a:latin typeface="NEU-BZ-S92" pitchFamily="40"/>
                <a:ea typeface="宋体" pitchFamily="40"/>
                <a:cs typeface="宋体" pitchFamily="40"/>
                <a:sym typeface="Finished"/>
              </a:rPr>
              <a:t>⁠</a:t>
            </a:r>
            <a:endParaRPr lang="zh-CN" altLang="zh-CN" sz="3950" b="0" i="0" u="none" spc="33300">
              <a:solidFill>
                <a:srgbClr val="1EE3CF"/>
              </a:solidFill>
              <a:effectLst/>
              <a:latin typeface="NEU-BZ-S92" pitchFamily="40"/>
              <a:ea typeface="宋体" pitchFamily="40"/>
              <a:cs typeface="宋体" pitchFamily="40"/>
              <a:sym typeface="Finished"/>
              <a:hlinkClick r:id="" action="ppaction://macro?name={&quot;type&quot;:&quot;ImageText&quot;,&quot;item&quot;:&quot;ImageText&quot;,&quot;path&quot;:&quot;\\ImageTexts\\9c61fac1-d7d3-4a03-b7e7-d9d6e3a5d004.png&quot;}"/>
            </a:endParaRPr>
          </a:p>
        </p:txBody>
      </p:sp>
      <p:sp>
        <p:nvSpPr>
          <p:cNvPr id="13502" name="yt_shape_13502"/>
          <p:cNvSpPr txBox="1"/>
          <p:nvPr/>
        </p:nvSpPr>
        <p:spPr>
          <a:xfrm>
            <a:off x="540000" y="1670985"/>
            <a:ext cx="4873129" cy="44608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NEU-BZ-S92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特殊锐角的三角函数值</a:t>
            </a:r>
          </a:p>
        </p:txBody>
      </p:sp>
      <p:sp>
        <p:nvSpPr>
          <p:cNvPr id="13503" name="yt_shape_13503"/>
          <p:cNvSpPr txBox="1"/>
          <p:nvPr/>
        </p:nvSpPr>
        <p:spPr>
          <a:xfrm>
            <a:off x="540000" y="2167857"/>
            <a:ext cx="612026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天津市中考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tan45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的值等于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3504" name="yt_table_13504" title="H_56.30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726537366"/>
                  </p:ext>
                </p:extLst>
              </p:nvPr>
            </p:nvGraphicFramePr>
            <p:xfrm>
              <a:off x="540000" y="2799524"/>
              <a:ext cx="7597268" cy="715074"/>
            </p:xfrm>
            <a:graphic>
              <a:graphicData uri="http://schemas.openxmlformats.org/drawingml/2006/table">
                <a:tbl>
                  <a:tblPr/>
                  <a:tblGrid>
                    <a:gridCol w="2041843">
                      <a:extLst>
                        <a:ext uri="{9D8B030D-6E8A-4147-A177-3AD203B41FA5}">
                          <a16:colId xmlns:a16="http://schemas.microsoft.com/office/drawing/2014/main" val="10494"/>
                        </a:ext>
                      </a:extLst>
                    </a:gridCol>
                    <a:gridCol w="2024380">
                      <a:extLst>
                        <a:ext uri="{9D8B030D-6E8A-4147-A177-3AD203B41FA5}">
                          <a16:colId xmlns:a16="http://schemas.microsoft.com/office/drawing/2014/main" val="10495"/>
                        </a:ext>
                      </a:extLst>
                    </a:gridCol>
                    <a:gridCol w="2222881">
                      <a:extLst>
                        <a:ext uri="{9D8B030D-6E8A-4147-A177-3AD203B41FA5}">
                          <a16:colId xmlns:a16="http://schemas.microsoft.com/office/drawing/2014/main" val="10496"/>
                        </a:ext>
                      </a:extLst>
                    </a:gridCol>
                    <a:gridCol w="1308164">
                      <a:extLst>
                        <a:ext uri="{9D8B030D-6E8A-4147-A177-3AD203B41FA5}">
                          <a16:colId xmlns:a16="http://schemas.microsoft.com/office/drawing/2014/main" val="10497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ad>
                                    <m:radPr>
                                      <m:degHide m:val="on"/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12" charset="0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2</m:t>
                                      </m:r>
                                    </m:e>
                                  </m:rad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ad>
                                    <m:radPr>
                                      <m:degHide m:val="on"/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12" charset="0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3</m:t>
                                      </m:r>
                                    </m:e>
                                  </m:rad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67"/>
                      </a:ext>
                    </a:extLst>
                  </a:tr>
                </a:tbl>
              </a:graphicData>
            </a:graphic>
          </p:graphicFrame>
        </mc:Choice>
        <mc:Fallback xmlns:p14="http://schemas.microsoft.com/office/powerpoint/2010/main" xmlns:a16="http://schemas.microsoft.com/office/drawing/2014/main" xmlns="">
          <p:graphicFrame>
            <p:nvGraphicFramePr>
              <p:cNvPr id="13504" name="yt_table_13504" descr="{&quot;rangeId&quot;:3,&quot;type&quot;:&quot;Option&quot;}" title="H_56.30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726537366"/>
                  </p:ext>
                </p:extLst>
              </p:nvPr>
            </p:nvGraphicFramePr>
            <p:xfrm>
              <a:off x="540000" y="2799524"/>
              <a:ext cx="7597268" cy="715074"/>
            </p:xfrm>
            <a:graphic>
              <a:graphicData uri="http://schemas.openxmlformats.org/drawingml/2006/table">
                <a:tbl>
                  <a:tblPr/>
                  <a:tblGrid>
                    <a:gridCol w="2041843">
                      <a:extLst>
                        <a:ext uri="{9D8B030D-6E8A-4147-A177-3AD203B41FA5}">
                          <a16:colId xmlns:a16="http://schemas.microsoft.com/office/drawing/2014/main" val="10494"/>
                        </a:ext>
                      </a:extLst>
                    </a:gridCol>
                    <a:gridCol w="2024380">
                      <a:extLst>
                        <a:ext uri="{9D8B030D-6E8A-4147-A177-3AD203B41FA5}">
                          <a16:colId xmlns:a16="http://schemas.microsoft.com/office/drawing/2014/main" val="10495"/>
                        </a:ext>
                      </a:extLst>
                    </a:gridCol>
                    <a:gridCol w="2222881">
                      <a:extLst>
                        <a:ext uri="{9D8B030D-6E8A-4147-A177-3AD203B41FA5}">
                          <a16:colId xmlns:a16="http://schemas.microsoft.com/office/drawing/2014/main" val="10496"/>
                        </a:ext>
                      </a:extLst>
                    </a:gridCol>
                    <a:gridCol w="1308164">
                      <a:extLst>
                        <a:ext uri="{9D8B030D-6E8A-4147-A177-3AD203B41FA5}">
                          <a16:colId xmlns:a16="http://schemas.microsoft.com/office/drawing/2014/main" val="10497"/>
                        </a:ext>
                      </a:extLst>
                    </a:gridCol>
                  </a:tblGrid>
                  <a:tr h="715074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82740" r="-58904" b="-1440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480000" b="-1440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467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3505" name="yt_shape_13505"/>
          <p:cNvSpPr txBox="1"/>
          <p:nvPr/>
        </p:nvSpPr>
        <p:spPr>
          <a:xfrm>
            <a:off x="540000" y="3565228"/>
            <a:ext cx="994823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Rt△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sin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cos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的值为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3506" name="yt_table_13506" title="H_105.94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101137460"/>
                  </p:ext>
                </p:extLst>
              </p:nvPr>
            </p:nvGraphicFramePr>
            <p:xfrm>
              <a:off x="540000" y="4196895"/>
              <a:ext cx="5450650" cy="1345502"/>
            </p:xfrm>
            <a:graphic>
              <a:graphicData uri="http://schemas.openxmlformats.org/drawingml/2006/table">
                <a:tbl>
                  <a:tblPr/>
                  <a:tblGrid>
                    <a:gridCol w="4066223">
                      <a:extLst>
                        <a:ext uri="{9D8B030D-6E8A-4147-A177-3AD203B41FA5}">
                          <a16:colId xmlns:a16="http://schemas.microsoft.com/office/drawing/2014/main" val="10498"/>
                        </a:ext>
                      </a:extLst>
                    </a:gridCol>
                    <a:gridCol w="1384427">
                      <a:extLst>
                        <a:ext uri="{9D8B030D-6E8A-4147-A177-3AD203B41FA5}">
                          <a16:colId xmlns:a16="http://schemas.microsoft.com/office/drawing/2014/main" val="10499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68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1+</m:t>
                                  </m:r>
                                  <m:rad>
                                    <m:radPr>
                                      <m:degHide m:val="on"/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12" charset="0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3</m:t>
                                      </m:r>
                                    </m:e>
                                  </m:rad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ad>
                                    <m:radPr>
                                      <m:degHide m:val="on"/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12" charset="0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3</m:t>
                                      </m:r>
                                    </m:e>
                                  </m:rad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69"/>
                      </a:ext>
                    </a:extLst>
                  </a:tr>
                </a:tbl>
              </a:graphicData>
            </a:graphic>
          </p:graphicFrame>
        </mc:Choice>
        <mc:Fallback xmlns:p14="http://schemas.microsoft.com/office/powerpoint/2010/main" xmlns:a16="http://schemas.microsoft.com/office/drawing/2014/main" xmlns="">
          <p:graphicFrame>
            <p:nvGraphicFramePr>
              <p:cNvPr id="13506" name="yt_table_13506" descr="{&quot;rangeId&quot;:4,&quot;type&quot;:&quot;Option&quot;}" title="H_105.94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101137460"/>
                  </p:ext>
                </p:extLst>
              </p:nvPr>
            </p:nvGraphicFramePr>
            <p:xfrm>
              <a:off x="540000" y="4196895"/>
              <a:ext cx="5450650" cy="1345502"/>
            </p:xfrm>
            <a:graphic>
              <a:graphicData uri="http://schemas.openxmlformats.org/drawingml/2006/table">
                <a:tbl>
                  <a:tblPr/>
                  <a:tblGrid>
                    <a:gridCol w="4066223">
                      <a:extLst>
                        <a:ext uri="{9D8B030D-6E8A-4147-A177-3AD203B41FA5}">
                          <a16:colId xmlns:a16="http://schemas.microsoft.com/office/drawing/2014/main" val="10498"/>
                        </a:ext>
                      </a:extLst>
                    </a:gridCol>
                    <a:gridCol w="1384427">
                      <a:extLst>
                        <a:ext uri="{9D8B030D-6E8A-4147-A177-3AD203B41FA5}">
                          <a16:colId xmlns:a16="http://schemas.microsoft.com/office/drawing/2014/main" val="10499"/>
                        </a:ext>
                      </a:extLst>
                    </a:gridCol>
                  </a:tblGrid>
                  <a:tr h="63271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r="-33982" b="-12980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294273" b="-12980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468"/>
                      </a:ext>
                    </a:extLst>
                  </a:tr>
                  <a:tr h="712788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88136" r="-33982" b="-1440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294273" t="-88136" b="-1440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469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3" name="yt_shape_1683887649401">
            <a:extLst>
              <a:ext uri="{FF2B5EF4-FFF2-40B4-BE49-F238E27FC236}">
                <a16:creationId xmlns:a16="http://schemas.microsoft.com/office/drawing/2014/main" id="{1AE2D9BB-01BC-8CC5-C4B3-D226C4FB059B}"/>
              </a:ext>
            </a:extLst>
          </p:cNvPr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30553"/>
            <a:ext cx="4102164" cy="652125"/>
          </a:xfrm>
          <a:prstGeom prst="rect">
            <a:avLst/>
          </a:prstGeom>
        </p:spPr>
      </p:pic>
      <p:pic>
        <p:nvPicPr>
          <p:cNvPr id="5" name="yt_shape_1683887649418">
            <a:extLst>
              <a:ext uri="{FF2B5EF4-FFF2-40B4-BE49-F238E27FC236}">
                <a16:creationId xmlns:a16="http://schemas.microsoft.com/office/drawing/2014/main" id="{4FA45FE4-3FFB-C171-5F6F-0491E2BB41B9}"/>
              </a:ext>
            </a:extLst>
          </p:cNvPr>
          <p:cNvPicPr>
            <a:picLocks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1710281"/>
            <a:ext cx="1346264" cy="36317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B5E6172E-0CAE-ADB9-6514-1A42D0A88EC2}"/>
              </a:ext>
            </a:extLst>
          </p:cNvPr>
          <p:cNvSpPr txBox="1"/>
          <p:nvPr/>
        </p:nvSpPr>
        <p:spPr>
          <a:xfrm>
            <a:off x="5698264" y="2121051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662CED4-E8C6-D0F9-C919-CE70397F55C8}"/>
              </a:ext>
            </a:extLst>
          </p:cNvPr>
          <p:cNvSpPr txBox="1"/>
          <p:nvPr/>
        </p:nvSpPr>
        <p:spPr>
          <a:xfrm>
            <a:off x="9489214" y="3518422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07" name="yt_shape_13507"/>
          <p:cNvSpPr txBox="1"/>
          <p:nvPr/>
        </p:nvSpPr>
        <p:spPr>
          <a:xfrm>
            <a:off x="540000" y="900000"/>
            <a:ext cx="123110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计算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</a:p>
        </p:txBody>
      </p:sp>
      <p:sp>
        <p:nvSpPr>
          <p:cNvPr id="13508" name="yt_shape_13508"/>
          <p:cNvSpPr txBox="1"/>
          <p:nvPr/>
        </p:nvSpPr>
        <p:spPr>
          <a:xfrm>
            <a:off x="540000" y="1379303"/>
            <a:ext cx="447879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sin30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cos30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·tan60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509" name="yt_shape_13509"/>
              <p:cNvSpPr txBox="1"/>
              <p:nvPr/>
            </p:nvSpPr>
            <p:spPr>
              <a:xfrm>
                <a:off x="540000" y="1858606"/>
                <a:ext cx="2933688" cy="119231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endParaRPr lang="en-US" altLang="zh-CN" sz="2400" b="0" i="0" u="none">
                  <a:solidFill>
                    <a:srgbClr val="FF0000"/>
                  </a:solidFill>
                  <a:effectLst/>
                  <a:latin typeface="宋体" pitchFamily="24"/>
                  <a:ea typeface="宋体" pitchFamily="24"/>
                  <a:cs typeface="宋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3509" name="yt_shape_13509" descr="{&quot;rangeId&quot;:22,&quot;color&quot;:&quot;R&quot;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858606"/>
                <a:ext cx="2933688" cy="1192314"/>
              </a:xfrm>
              <a:prstGeom prst="rect">
                <a:avLst/>
              </a:prstGeom>
              <a:blipFill>
                <a:blip r:embed="rId2"/>
                <a:stretch>
                  <a:fillRect l="-6445" b="-1538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511" name="yt_shape_13511"/>
          <p:cNvSpPr txBox="1"/>
          <p:nvPr/>
        </p:nvSpPr>
        <p:spPr>
          <a:xfrm>
            <a:off x="540000" y="3101708"/>
            <a:ext cx="509434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3tan30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cos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2sin60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512" name="yt_shape_13512"/>
              <p:cNvSpPr txBox="1"/>
              <p:nvPr/>
            </p:nvSpPr>
            <p:spPr>
              <a:xfrm>
                <a:off x="540000" y="3581011"/>
                <a:ext cx="4628062" cy="208313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＋（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endParaRPr lang="en-US" altLang="zh-CN" sz="2400" b="0" i="0" u="none">
                  <a:solidFill>
                    <a:srgbClr val="FF0000"/>
                  </a:solidFill>
                  <a:effectLst/>
                  <a:latin typeface="宋体" pitchFamily="24"/>
                  <a:ea typeface="宋体" pitchFamily="24"/>
                  <a:cs typeface="宋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endParaRPr lang="zh-CN" altLang="zh-CN" sz="2400" b="0" i="0" u="none">
                  <a:solidFill>
                    <a:srgbClr val="FF0000"/>
                  </a:solidFill>
                  <a:effectLst/>
                  <a:latin typeface="宋体" pitchFamily="24"/>
                  <a:ea typeface="宋体" pitchFamily="24"/>
                  <a:cs typeface="宋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3512" name="yt_shape_13512" descr="{&quot;rangeId&quot;:23,&quot;color&quot;:&quot;R&quot;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581011"/>
                <a:ext cx="4628062" cy="2083134"/>
              </a:xfrm>
              <a:prstGeom prst="rect">
                <a:avLst/>
              </a:prstGeom>
              <a:blipFill>
                <a:blip r:embed="rId3"/>
                <a:stretch>
                  <a:fillRect l="-4084" b="-29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5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0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350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35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35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35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509" grpId="0" build="allAtOnce"/>
      <p:bldP spid="13512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514" name="yt_shape_13514"/>
              <p:cNvSpPr txBox="1"/>
              <p:nvPr/>
            </p:nvSpPr>
            <p:spPr>
              <a:xfrm>
                <a:off x="540000" y="900000"/>
                <a:ext cx="6904134" cy="76187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cos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45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°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sin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45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°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2sin60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·tan60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tan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30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°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tan45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°.</a:t>
                </a:r>
              </a:p>
            </p:txBody>
          </p:sp>
        </mc:Choice>
        <mc:Fallback xmlns="">
          <p:sp>
            <p:nvSpPr>
              <p:cNvPr id="13514" name="yt_shape_13514" descr="{&quot;rangeId&quot;:24,&quot;color&quot;:&quot;B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6904134" cy="761875"/>
              </a:xfrm>
              <a:prstGeom prst="rect">
                <a:avLst/>
              </a:prstGeom>
              <a:blipFill>
                <a:blip r:embed="rId2"/>
                <a:stretch>
                  <a:fillRect l="-2739" r="-1413" b="-104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516" name="yt_shape_13516"/>
              <p:cNvSpPr txBox="1"/>
              <p:nvPr/>
            </p:nvSpPr>
            <p:spPr>
              <a:xfrm>
                <a:off x="540000" y="1712663"/>
                <a:ext cx="4451475" cy="193059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fPr>
                          <m:num>
                            <m:rad>
                              <m:radPr>
                                <m:degHide m:val="on"/>
                                <m:ctrlPr>
                                  <a:rPr lang="en-US" altLang="zh-CN" sz="2400" b="0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12" charset="0"/>
                                  </a:rPr>
                                </m:ctrlPr>
                              </m:radPr>
                              <m:deg/>
                              <m:e>
                                <m:r>
                                  <a:rPr lang="en-US" altLang="zh-CN" sz="2400" b="0" i="0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3</m:t>
                                </m:r>
                              </m:e>
                            </m:rad>
                          </m:num>
                          <m:den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3</m:t>
                            </m:r>
                          </m:den>
                        </m:f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3516" name="yt_shape_13516" descr="{&quot;rangeId&quot;:24,&quot;color&quot;:&quot;R&quot;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712663"/>
                <a:ext cx="4451475" cy="1930593"/>
              </a:xfrm>
              <a:prstGeom prst="rect">
                <a:avLst/>
              </a:prstGeom>
              <a:blipFill>
                <a:blip r:embed="rId3"/>
                <a:stretch>
                  <a:fillRect l="-4247" r="-3151" b="-851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5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35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35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516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18" name="yt_shape_13518"/>
          <p:cNvSpPr txBox="1"/>
          <p:nvPr/>
        </p:nvSpPr>
        <p:spPr>
          <a:xfrm>
            <a:off x="540000" y="900000"/>
            <a:ext cx="4565352" cy="44608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NEU-BZ-S92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由三角函数值求角度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519" name="yt_shape_13519"/>
              <p:cNvSpPr txBox="1"/>
              <p:nvPr/>
            </p:nvSpPr>
            <p:spPr>
              <a:xfrm>
                <a:off x="540000" y="1396872"/>
                <a:ext cx="7603172" cy="46557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若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tan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α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则锐角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α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的度数是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0"/>
                    <a:ea typeface="宋体" pitchFamily="10"/>
                    <a:cs typeface="宋体" pitchFamily="10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0"/>
                    <a:ea typeface="宋体" pitchFamily="10"/>
                    <a:cs typeface="宋体" pitchFamily="10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13519" name="yt_shape_13519" descr="{&quot;rangeId&quot;:7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96872"/>
                <a:ext cx="7603172" cy="465577"/>
              </a:xfrm>
              <a:prstGeom prst="rect">
                <a:avLst/>
              </a:prstGeom>
              <a:blipFill>
                <a:blip r:embed="rId2"/>
                <a:stretch>
                  <a:fillRect l="-2486" t="-3896" r="-1443" b="-389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3521" name="yt_table_13521" title="H_33.4150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49569870"/>
              </p:ext>
            </p:extLst>
          </p:nvPr>
        </p:nvGraphicFramePr>
        <p:xfrm>
          <a:off x="540000" y="2065601"/>
          <a:ext cx="9333866" cy="424371"/>
        </p:xfrm>
        <a:graphic>
          <a:graphicData uri="http://schemas.openxmlformats.org/drawingml/2006/table">
            <a:tbl>
              <a:tblPr/>
              <a:tblGrid>
                <a:gridCol w="2575243">
                  <a:extLst>
                    <a:ext uri="{9D8B030D-6E8A-4147-A177-3AD203B41FA5}">
                      <a16:colId xmlns:a16="http://schemas.microsoft.com/office/drawing/2014/main" val="10500"/>
                    </a:ext>
                  </a:extLst>
                </a:gridCol>
                <a:gridCol w="2557780">
                  <a:extLst>
                    <a:ext uri="{9D8B030D-6E8A-4147-A177-3AD203B41FA5}">
                      <a16:colId xmlns:a16="http://schemas.microsoft.com/office/drawing/2014/main" val="10501"/>
                    </a:ext>
                  </a:extLst>
                </a:gridCol>
                <a:gridCol w="2557780">
                  <a:extLst>
                    <a:ext uri="{9D8B030D-6E8A-4147-A177-3AD203B41FA5}">
                      <a16:colId xmlns:a16="http://schemas.microsoft.com/office/drawing/2014/main" val="10502"/>
                    </a:ext>
                  </a:extLst>
                </a:gridCol>
                <a:gridCol w="1643063">
                  <a:extLst>
                    <a:ext uri="{9D8B030D-6E8A-4147-A177-3AD203B41FA5}">
                      <a16:colId xmlns:a16="http://schemas.microsoft.com/office/drawing/2014/main" val="1050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70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3523" name="yt_shape_13523"/>
              <p:cNvSpPr txBox="1"/>
              <p:nvPr/>
            </p:nvSpPr>
            <p:spPr>
              <a:xfrm>
                <a:off x="540000" y="2540666"/>
                <a:ext cx="7838813" cy="46557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tan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tan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0"/>
                    <a:ea typeface="宋体" pitchFamily="10"/>
                    <a:cs typeface="宋体" pitchFamily="10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0"/>
                    <a:ea typeface="宋体" pitchFamily="10"/>
                    <a:cs typeface="宋体" pitchFamily="10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13523" name="yt_shape_13523" descr="{&quot;rangeId&quot;:8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540666"/>
                <a:ext cx="7838813" cy="465577"/>
              </a:xfrm>
              <a:prstGeom prst="rect">
                <a:avLst/>
              </a:prstGeom>
              <a:blipFill>
                <a:blip r:embed="rId3"/>
                <a:stretch>
                  <a:fillRect l="-2412" t="-5263" r="-1401" b="-394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3525" name="yt_table_13525" title="H_66.83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87088548"/>
              </p:ext>
            </p:extLst>
          </p:nvPr>
        </p:nvGraphicFramePr>
        <p:xfrm>
          <a:off x="540000" y="3209395"/>
          <a:ext cx="7614286" cy="848742"/>
        </p:xfrm>
        <a:graphic>
          <a:graphicData uri="http://schemas.openxmlformats.org/drawingml/2006/table">
            <a:tbl>
              <a:tblPr/>
              <a:tblGrid>
                <a:gridCol w="5133023">
                  <a:extLst>
                    <a:ext uri="{9D8B030D-6E8A-4147-A177-3AD203B41FA5}">
                      <a16:colId xmlns:a16="http://schemas.microsoft.com/office/drawing/2014/main" val="10504"/>
                    </a:ext>
                  </a:extLst>
                </a:gridCol>
                <a:gridCol w="2481263">
                  <a:extLst>
                    <a:ext uri="{9D8B030D-6E8A-4147-A177-3AD203B41FA5}">
                      <a16:colId xmlns:a16="http://schemas.microsoft.com/office/drawing/2014/main" val="1050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钝角三角形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直角三角形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7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锐角三角形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等腰三角形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72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3527" name="yt_shape_13527"/>
              <p:cNvSpPr txBox="1"/>
              <p:nvPr/>
            </p:nvSpPr>
            <p:spPr>
              <a:xfrm>
                <a:off x="540119" y="4108737"/>
                <a:ext cx="11111999" cy="95539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南阳邓州市期末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若关于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的一元二次方程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sin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α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有两个相等的实数根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则锐角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α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等于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0"/>
                    <a:ea typeface="宋体" pitchFamily="10"/>
                    <a:cs typeface="宋体" pitchFamily="10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0"/>
                    <a:ea typeface="宋体" pitchFamily="10"/>
                    <a:cs typeface="宋体" pitchFamily="10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13527" name="yt_shape_13527" descr="{&quot;rangeId&quot;:9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4108737"/>
                <a:ext cx="11111999" cy="955390"/>
              </a:xfrm>
              <a:prstGeom prst="rect">
                <a:avLst/>
              </a:prstGeom>
              <a:blipFill>
                <a:blip r:embed="rId4"/>
                <a:stretch>
                  <a:fillRect l="-1701" t="-1911" r="-384" b="-1910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3529" name="yt_table_13529" title="H_33.4150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24257881"/>
              </p:ext>
            </p:extLst>
          </p:nvPr>
        </p:nvGraphicFramePr>
        <p:xfrm>
          <a:off x="540000" y="5267279"/>
          <a:ext cx="9333866" cy="424371"/>
        </p:xfrm>
        <a:graphic>
          <a:graphicData uri="http://schemas.openxmlformats.org/drawingml/2006/table">
            <a:tbl>
              <a:tblPr/>
              <a:tblGrid>
                <a:gridCol w="2575243">
                  <a:extLst>
                    <a:ext uri="{9D8B030D-6E8A-4147-A177-3AD203B41FA5}">
                      <a16:colId xmlns:a16="http://schemas.microsoft.com/office/drawing/2014/main" val="10506"/>
                    </a:ext>
                  </a:extLst>
                </a:gridCol>
                <a:gridCol w="2557780">
                  <a:extLst>
                    <a:ext uri="{9D8B030D-6E8A-4147-A177-3AD203B41FA5}">
                      <a16:colId xmlns:a16="http://schemas.microsoft.com/office/drawing/2014/main" val="10507"/>
                    </a:ext>
                  </a:extLst>
                </a:gridCol>
                <a:gridCol w="2557780">
                  <a:extLst>
                    <a:ext uri="{9D8B030D-6E8A-4147-A177-3AD203B41FA5}">
                      <a16:colId xmlns:a16="http://schemas.microsoft.com/office/drawing/2014/main" val="10508"/>
                    </a:ext>
                  </a:extLst>
                </a:gridCol>
                <a:gridCol w="1643063">
                  <a:extLst>
                    <a:ext uri="{9D8B030D-6E8A-4147-A177-3AD203B41FA5}">
                      <a16:colId xmlns:a16="http://schemas.microsoft.com/office/drawing/2014/main" val="1050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15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45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60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73"/>
                  </a:ext>
                </a:extLst>
              </a:tr>
            </a:tbl>
          </a:graphicData>
        </a:graphic>
      </p:graphicFrame>
      <p:pic>
        <p:nvPicPr>
          <p:cNvPr id="3" name="yt_shape_1683887649457">
            <a:extLst>
              <a:ext uri="{FF2B5EF4-FFF2-40B4-BE49-F238E27FC236}">
                <a16:creationId xmlns:a16="http://schemas.microsoft.com/office/drawing/2014/main" id="{99352671-8346-B4ED-9447-3549B6CE9EA8}"/>
              </a:ext>
            </a:extLst>
          </p:cNvPr>
          <p:cNvPicPr>
            <a:picLocks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39296"/>
            <a:ext cx="1346264" cy="36317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75CFEF7A-83B7-3193-0AD4-33FEB6CA4A95}"/>
              </a:ext>
            </a:extLst>
          </p:cNvPr>
          <p:cNvSpPr txBox="1"/>
          <p:nvPr/>
        </p:nvSpPr>
        <p:spPr>
          <a:xfrm>
            <a:off x="7149365" y="1350066"/>
            <a:ext cx="400748" cy="554686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CC55DF5-0263-4865-3CE6-A3597EB0CC26}"/>
              </a:ext>
            </a:extLst>
          </p:cNvPr>
          <p:cNvSpPr txBox="1"/>
          <p:nvPr/>
        </p:nvSpPr>
        <p:spPr>
          <a:xfrm>
            <a:off x="7400190" y="2493860"/>
            <a:ext cx="383286" cy="554686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D422F47-AE64-4202-E821-9B3194E363DF}"/>
              </a:ext>
            </a:extLst>
          </p:cNvPr>
          <p:cNvSpPr txBox="1"/>
          <p:nvPr/>
        </p:nvSpPr>
        <p:spPr>
          <a:xfrm>
            <a:off x="3353646" y="4583711"/>
            <a:ext cx="383285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531" name="yt_shape_13531"/>
              <p:cNvSpPr txBox="1"/>
              <p:nvPr/>
            </p:nvSpPr>
            <p:spPr>
              <a:xfrm>
                <a:off x="540000" y="900000"/>
                <a:ext cx="8555612" cy="73180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若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dPr>
                      <m:e>
                        <m:r>
                          <m:rPr>
                            <m:sty m:val="p"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cos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</m:t>
                        </m: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fPr>
                          <m:num>
                            <m:rad>
                              <m:radPr>
                                <m:degHide m:val="on"/>
                                <m:ctrlP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12" charset="0"/>
                                  </a:rPr>
                                </m:ctrlPr>
                              </m:radPr>
                              <m:deg/>
                              <m:e>
                                <m:r>
                                  <a:rPr lang="en-US" altLang="zh-CN" sz="2400" b="0" i="0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3</m:t>
                                </m:r>
                              </m:e>
                            </m:rad>
                          </m:num>
                          <m:den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den>
                        </m:f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tan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求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的度数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3531" name="yt_shape_13531" descr="{&quot;rangeId&quot;:10,&quot;color&quot;:&quot;B&quot;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8555612" cy="731803"/>
              </a:xfrm>
              <a:prstGeom prst="rect">
                <a:avLst/>
              </a:prstGeom>
              <a:blipFill>
                <a:blip r:embed="rId2"/>
                <a:stretch>
                  <a:fillRect l="-2210" r="-1354" b="-1166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533" name="yt_shape_13533"/>
              <p:cNvSpPr txBox="1"/>
              <p:nvPr/>
            </p:nvSpPr>
            <p:spPr>
              <a:xfrm>
                <a:off x="540000" y="1682591"/>
                <a:ext cx="6187591" cy="243624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由题意可知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cos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tan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则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cos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tan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30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45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180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105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°.</a:t>
                </a:r>
              </a:p>
            </p:txBody>
          </p:sp>
        </mc:Choice>
        <mc:Fallback xmlns="">
          <p:sp>
            <p:nvSpPr>
              <p:cNvPr id="13533" name="yt_shape_13533" descr="{&quot;rangeId&quot;:10,&quot;color&quot;:&quot;R&quot;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682591"/>
                <a:ext cx="6187591" cy="2436244"/>
              </a:xfrm>
              <a:prstGeom prst="rect">
                <a:avLst/>
              </a:prstGeom>
              <a:blipFill>
                <a:blip r:embed="rId3"/>
                <a:stretch>
                  <a:fillRect l="-3054" r="-2167" b="-7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5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35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3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353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3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353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533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35" name="yt_shape_13535"/>
          <p:cNvSpPr txBox="1"/>
          <p:nvPr/>
        </p:nvSpPr>
        <p:spPr>
          <a:xfrm>
            <a:off x="540000" y="900000"/>
            <a:ext cx="523220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【易错点】</a:t>
            </a:r>
            <a:r>
              <a:rPr lang="zh-CN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对题意理解不透彻而致错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" name="yt_shape_13536">
                <a:extLst>
                  <a:ext uri="{FF2B5EF4-FFF2-40B4-BE49-F238E27FC236}">
                    <a16:creationId xmlns:a16="http://schemas.microsoft.com/office/drawing/2014/main" id="{B5C9DC42-3AEC-8889-2ED9-8E67CCFC0578}"/>
                  </a:ext>
                </a:extLst>
              </p:cNvPr>
              <p:cNvSpPr txBox="1"/>
              <p:nvPr/>
            </p:nvSpPr>
            <p:spPr>
              <a:xfrm>
                <a:off x="540000" y="1412776"/>
                <a:ext cx="7555658" cy="65165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fontAlgn="b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cos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∠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的正弦值为</a:t>
                </a:r>
                <a:r>
                  <a:rPr lang="zh-CN" altLang="zh-CN" sz="100" b="0" i="1" spc="-1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黑体" pitchFamily="24"/>
                    <a:cs typeface="宋体" pitchFamily="24"/>
                  </a:rPr>
                  <a:t>或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>
          <p:sp>
            <p:nvSpPr>
              <p:cNvPr id="2" name="yt_shape_13536">
                <a:extLst>
                  <a:ext uri="{FF2B5EF4-FFF2-40B4-BE49-F238E27FC236}">
                    <a16:creationId xmlns:a16="http://schemas.microsoft.com/office/drawing/2014/main" id="{B5C9DC42-3AEC-8889-2ED9-8E67CCFC057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412776"/>
                <a:ext cx="7555658" cy="651653"/>
              </a:xfrm>
              <a:prstGeom prst="rect">
                <a:avLst/>
              </a:prstGeom>
              <a:blipFill>
                <a:blip r:embed="rId2"/>
                <a:stretch>
                  <a:fillRect l="-2502" r="-484" b="-205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5CED0D67-9301-830A-F424-E8A4459B8AC5}"/>
                  </a:ext>
                </a:extLst>
              </p:cNvPr>
              <p:cNvSpPr txBox="1"/>
              <p:nvPr/>
            </p:nvSpPr>
            <p:spPr>
              <a:xfrm>
                <a:off x="6691086" y="1365970"/>
                <a:ext cx="1192975" cy="73896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黑体" pitchFamily="24"/>
                    <a:cs typeface="宋体" pitchFamily="24"/>
                  </a:rPr>
                  <a:t>或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5CED0D67-9301-830A-F424-E8A4459B8AC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91086" y="1365970"/>
                <a:ext cx="1192975" cy="738963"/>
              </a:xfrm>
              <a:prstGeom prst="rect">
                <a:avLst/>
              </a:prstGeom>
              <a:blipFill>
                <a:blip r:embed="rId3"/>
                <a:stretch>
                  <a:fillRect b="-1239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A5FDC90E-8084-1698-D10E-A9D8C2F5B6D7}"/>
              </a:ext>
            </a:extLst>
          </p:cNvPr>
          <p:cNvCxnSpPr/>
          <p:nvPr/>
        </p:nvCxnSpPr>
        <p:spPr>
          <a:xfrm>
            <a:off x="6476298" y="2077177"/>
            <a:ext cx="1317752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38" name="yt_shape_13538"/>
          <p:cNvSpPr txBox="1"/>
          <p:nvPr/>
        </p:nvSpPr>
        <p:spPr>
          <a:xfrm>
            <a:off x="540000" y="900000"/>
            <a:ext cx="4078039" cy="70192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850" b="0" i="0" u="none" spc="31800">
                <a:noFill/>
                <a:effectLst/>
                <a:latin typeface="NEU-BZ-S92" pitchFamily="38"/>
                <a:ea typeface="宋体" pitchFamily="38"/>
                <a:cs typeface="宋体" pitchFamily="38"/>
                <a:sym typeface="Finished"/>
              </a:rPr>
              <a:t>⁠</a:t>
            </a:r>
            <a:endParaRPr lang="zh-CN" altLang="zh-CN" sz="3850" b="0" i="0" u="none" spc="31800">
              <a:solidFill>
                <a:srgbClr val="1EE3CF"/>
              </a:solidFill>
              <a:effectLst/>
              <a:latin typeface="NEU-BZ-S92" pitchFamily="38"/>
              <a:ea typeface="宋体" pitchFamily="38"/>
              <a:cs typeface="宋体" pitchFamily="38"/>
              <a:sym typeface="Finished"/>
              <a:hlinkClick r:id="" action="ppaction://macro?name={&quot;type&quot;:&quot;ImageText&quot;,&quot;item&quot;:&quot;ImageText&quot;,&quot;path&quot;:&quot;\\ImageTexts\\dd227660-e246-492c-b0bb-c51773648e15.png&quot;}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539" name="yt_shape_13539"/>
              <p:cNvSpPr txBox="1"/>
              <p:nvPr/>
            </p:nvSpPr>
            <p:spPr>
              <a:xfrm>
                <a:off x="540119" y="1652711"/>
                <a:ext cx="11111999" cy="94679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天水市逸夫中学月考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菱形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在平面直角坐标系中的位置如图所示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AOC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的坐标为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0"/>
                    <a:ea typeface="宋体" pitchFamily="10"/>
                    <a:cs typeface="宋体" pitchFamily="10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0"/>
                    <a:ea typeface="宋体" pitchFamily="10"/>
                    <a:cs typeface="宋体" pitchFamily="10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 xmlns:m="http://schemas.openxmlformats.org/officeDocument/2006/math" xmlns:p14="http://schemas.microsoft.com/office/powerpoint/2010/main" xmlns:a16="http://schemas.microsoft.com/office/drawing/2014/main" xmlns="">
          <p:sp>
            <p:nvSpPr>
              <p:cNvPr id="13539" name="yt_shape_13539" descr="{&quot;rangeId&quot;:14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652711"/>
                <a:ext cx="11111999" cy="946798"/>
              </a:xfrm>
              <a:prstGeom prst="rect">
                <a:avLst/>
              </a:prstGeom>
              <a:blipFill>
                <a:blip r:embed="rId2"/>
                <a:stretch>
                  <a:fillRect l="-1701" t="-5161" b="-1935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3544" name="yt_table_13544_skip" title="H_145.56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189950734"/>
                  </p:ext>
                </p:extLst>
              </p:nvPr>
            </p:nvGraphicFramePr>
            <p:xfrm>
              <a:off x="540000" y="2650297"/>
              <a:ext cx="2925890" cy="1848612"/>
            </p:xfrm>
            <a:graphic>
              <a:graphicData uri="http://schemas.openxmlformats.org/drawingml/2006/table">
                <a:tbl>
                  <a:tblPr/>
                  <a:tblGrid>
                    <a:gridCol w="2925890">
                      <a:extLst>
                        <a:ext uri="{9D8B030D-6E8A-4147-A177-3AD203B41FA5}">
                          <a16:colId xmlns:a16="http://schemas.microsoft.com/office/drawing/2014/main" val="10510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（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2</m:t>
                                  </m:r>
                                </m:e>
                              </m:rad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，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）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74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（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，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2</m:t>
                                  </m:r>
                                </m:e>
                              </m:rad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）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75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（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2</m:t>
                                  </m:r>
                                </m:e>
                              </m:rad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，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）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76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（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，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2</m:t>
                                  </m:r>
                                </m:e>
                              </m:rad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）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77"/>
                      </a:ext>
                    </a:extLst>
                  </a:tr>
                </a:tbl>
              </a:graphicData>
            </a:graphic>
          </p:graphicFrame>
        </mc:Choice>
        <mc:Fallback xmlns:m="http://schemas.openxmlformats.org/officeDocument/2006/math" xmlns:p14="http://schemas.microsoft.com/office/powerpoint/2010/main" xmlns:a16="http://schemas.microsoft.com/office/drawing/2014/main" xmlns="">
          <p:graphicFrame>
            <p:nvGraphicFramePr>
              <p:cNvPr id="13544" name="yt_table_13544_skip" descr="{&quot;rangeId&quot;:14,&quot;type&quot;:&quot;Option&quot;,&quot;drawing&quot;:[&quot;yt_shape_13541&quot;]}" title="H_145.56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189950734"/>
                  </p:ext>
                </p:extLst>
              </p:nvPr>
            </p:nvGraphicFramePr>
            <p:xfrm>
              <a:off x="540000" y="2650297"/>
              <a:ext cx="2925890" cy="1848612"/>
            </p:xfrm>
            <a:graphic>
              <a:graphicData uri="http://schemas.openxmlformats.org/drawingml/2006/table">
                <a:tbl>
                  <a:tblPr/>
                  <a:tblGrid>
                    <a:gridCol w="2925890">
                      <a:extLst>
                        <a:ext uri="{9D8B030D-6E8A-4147-A177-3AD203B41FA5}">
                          <a16:colId xmlns:a16="http://schemas.microsoft.com/office/drawing/2014/main" val="10510"/>
                        </a:ext>
                      </a:extLst>
                    </a:gridCol>
                  </a:tblGrid>
                  <a:tr h="462153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3947" b="-340789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474"/>
                      </a:ext>
                    </a:extLst>
                  </a:tr>
                  <a:tr h="462153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102597" b="-236364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475"/>
                      </a:ext>
                    </a:extLst>
                  </a:tr>
                  <a:tr h="462153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205263" b="-139474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476"/>
                      </a:ext>
                    </a:extLst>
                  </a:tr>
                  <a:tr h="462153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305263" b="-39474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477"/>
                      </a:ext>
                    </a:extLst>
                  </a:tr>
                </a:tbl>
              </a:graphicData>
            </a:graphic>
          </p:graphicFrame>
        </mc:Fallback>
      </mc:AlternateContent>
      <p:grpSp>
        <p:nvGrpSpPr>
          <p:cNvPr id="13541" name="yt_shape_13541_skip" title="H_126.18709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624392" y="2409808"/>
            <a:ext cx="1853042" cy="1602576"/>
            <a:chOff x="0" y="0"/>
            <a:chExt cx="1853042" cy="1602576"/>
          </a:xfrm>
        </p:grpSpPr>
        <p:pic>
          <p:nvPicPr>
            <p:cNvPr id="2" name="yt_image_13541">
              <a:extLs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:m="http://schemas.openxmlformats.org/officeDocument/2006/math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0"/>
              <a:ext cx="1853042" cy="120657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543" name="yt_shape_13543"/>
            <p:cNvSpPr txBox="1"/>
            <p:nvPr/>
          </p:nvSpPr>
          <p:spPr>
            <a:xfrm>
              <a:off x="393240" y="1242576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9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pic>
        <p:nvPicPr>
          <p:cNvPr id="4" name="yt_shape_1683887649492">
            <a:extLst>
              <a:ext uri="{FF2B5EF4-FFF2-40B4-BE49-F238E27FC236}">
                <a16:creationId xmlns:a16="http://schemas.microsoft.com/office/drawing/2014/main" id="{B4CA3331-67EA-9C29-D44C-A69BF2574C35}"/>
              </a:ext>
            </a:extLst>
          </p:cNvPr>
          <p:cNvPicPr>
            <a:picLocks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9931"/>
            <a:ext cx="3911664" cy="635274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BE8825A1-438E-4961-02E9-42CECDACA24B}"/>
              </a:ext>
            </a:extLst>
          </p:cNvPr>
          <p:cNvSpPr txBox="1"/>
          <p:nvPr/>
        </p:nvSpPr>
        <p:spPr>
          <a:xfrm>
            <a:off x="6609735" y="2081393"/>
            <a:ext cx="383286" cy="555765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3545" name="yt_shape_13545"/>
              <p:cNvSpPr txBox="1"/>
              <p:nvPr/>
            </p:nvSpPr>
            <p:spPr>
              <a:xfrm>
                <a:off x="407368" y="1052736"/>
                <a:ext cx="11593287" cy="2880212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fontAlgn="b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核心素养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推理能力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一般地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当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α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、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β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为任意角时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sin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α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β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与</a:t>
                </a:r>
                <a:endPara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endParaRPr>
              </a:p>
              <a:p>
                <a:pPr algn="l" eaLnBrk="1" fontAlgn="b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sin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α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β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的值可以用下面的公式求得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sin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α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β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sin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α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·cos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β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cos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α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·sin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β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；</a:t>
                </a:r>
                <a:endParaRPr lang="en-US" altLang="zh-CN" sz="2400" b="0" i="0" u="none">
                  <a:solidFill>
                    <a:srgbClr val="000000"/>
                  </a:solidFill>
                  <a:effectLst/>
                  <a:latin typeface="宋体" pitchFamily="24"/>
                  <a:ea typeface="宋体" pitchFamily="24"/>
                  <a:cs typeface="宋体" pitchFamily="24"/>
                </a:endParaRPr>
              </a:p>
              <a:p>
                <a:pPr algn="l" eaLnBrk="1" fontAlgn="b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sin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α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β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sin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α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·cos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β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cos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α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·sin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β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fontAlgn="b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例如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sin75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sin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sin45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·cos30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cos45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·sin30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6</m:t>
                            </m:r>
                          </m:e>
                        </m:rad>
                        <m: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＋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类似地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可以求得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sin15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的值是</a:t>
                </a:r>
                <a:r>
                  <a:rPr lang="zh-CN" altLang="zh-CN" sz="100" b="0" i="1" spc="-1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en-US" altLang="zh-CN" sz="100" b="0" i="1" spc="-1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 </a:t>
                </a:r>
                <a:r>
                  <a:rPr lang="zh-CN" altLang="zh-CN" sz="2400" b="0" i="1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1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                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>
          <p:sp>
            <p:nvSpPr>
              <p:cNvPr id="13545" name="yt_shape_1354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7368" y="1052736"/>
                <a:ext cx="11593287" cy="2880212"/>
              </a:xfrm>
              <a:prstGeom prst="rect">
                <a:avLst/>
              </a:prstGeom>
              <a:blipFill>
                <a:blip r:embed="rId2"/>
                <a:stretch>
                  <a:fillRect l="-1630" t="-2542" b="-381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BDB81EBF-C873-C694-4A33-AB17C59EF4F3}"/>
                  </a:ext>
                </a:extLst>
              </p:cNvPr>
              <p:cNvSpPr txBox="1"/>
              <p:nvPr/>
            </p:nvSpPr>
            <p:spPr>
              <a:xfrm>
                <a:off x="6312024" y="3068960"/>
                <a:ext cx="1339089" cy="8512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6</m:t>
                            </m:r>
                          </m:e>
                        </m:rad>
                        <m:r>
                          <m:rPr>
                            <m:nor/>
                          </m:rP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zh-CN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BDB81EBF-C873-C694-4A33-AB17C59EF4F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12024" y="3068960"/>
                <a:ext cx="1339089" cy="851231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1133</Words>
  <Application>Microsoft Office PowerPoint</Application>
  <PresentationFormat>宽屏</PresentationFormat>
  <Paragraphs>122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0" baseType="lpstr">
      <vt:lpstr>NEU-BZ-S92</vt:lpstr>
      <vt:lpstr>宋体</vt:lpstr>
      <vt:lpstr>Arial</vt:lpstr>
      <vt:lpstr>Calibri Light</vt:lpstr>
      <vt:lpstr>Cambria Math</vt:lpstr>
      <vt:lpstr>Times New Roman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123456789</cp:lastModifiedBy>
  <cp:revision>43</cp:revision>
  <dcterms:created xsi:type="dcterms:W3CDTF">2023-05-05T05:33:04Z</dcterms:created>
  <dcterms:modified xsi:type="dcterms:W3CDTF">2023-05-13T17:15:39Z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