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70" r:id="rId4"/>
    <p:sldId id="373" r:id="rId5"/>
    <p:sldId id="374" r:id="rId6"/>
    <p:sldId id="380" r:id="rId7"/>
    <p:sldId id="382" r:id="rId8"/>
    <p:sldId id="385" r:id="rId9"/>
    <p:sldId id="386" r:id="rId10"/>
    <p:sldId id="387" r:id="rId11"/>
    <p:sldId id="388" r:id="rId12"/>
    <p:sldId id="390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785" y="7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60.png"/><Relationship Id="rId7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80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4" name="yt_image_11464" title="H_50.9726">
            <a:extLst>
              <a:ext uri="">
                <a16:creationId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89963" cy="64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466" name="yt_shape_11466"/>
              <p:cNvSpPr txBox="1"/>
              <p:nvPr/>
            </p:nvSpPr>
            <p:spPr>
              <a:xfrm>
                <a:off x="540119" y="1556792"/>
                <a:ext cx="11244513" cy="216347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对于四条线段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如果其中两条线段的长度之比等于另外两条线段的长度之比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或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那么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这四条线段叫做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成比例线段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此时也称这四条线段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成比例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四条线段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那么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那么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  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1466" name="yt_shape_114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56792"/>
                <a:ext cx="11244513" cy="2163477"/>
              </a:xfrm>
              <a:prstGeom prst="rect">
                <a:avLst/>
              </a:prstGeom>
              <a:blipFill>
                <a:blip r:embed="rId3"/>
                <a:stretch>
                  <a:fillRect l="-1681" t="-2254" b="-59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FFC4350-0FAD-B875-B2FD-1CDAAE435AF4}"/>
              </a:ext>
            </a:extLst>
          </p:cNvPr>
          <p:cNvSpPr txBox="1"/>
          <p:nvPr/>
        </p:nvSpPr>
        <p:spPr>
          <a:xfrm>
            <a:off x="8661186" y="1924309"/>
            <a:ext cx="2008886" cy="72988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成比例线段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5FEC6A3-8230-6DBB-A8A4-B5411024EF38}"/>
              </a:ext>
            </a:extLst>
          </p:cNvPr>
          <p:cNvSpPr txBox="1"/>
          <p:nvPr/>
        </p:nvSpPr>
        <p:spPr>
          <a:xfrm>
            <a:off x="2888508" y="2612161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成比例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C10C880-61FD-ACA6-4721-8867185F59F3}"/>
              </a:ext>
            </a:extLst>
          </p:cNvPr>
          <p:cNvSpPr txBox="1"/>
          <p:nvPr/>
        </p:nvSpPr>
        <p:spPr>
          <a:xfrm>
            <a:off x="6214067" y="3087649"/>
            <a:ext cx="1381824" cy="72988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fontAlgn="b"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2CDAEC4-4C06-67D4-E044-70AD69A5CCDC}"/>
                  </a:ext>
                </a:extLst>
              </p:cNvPr>
              <p:cNvSpPr txBox="1"/>
              <p:nvPr/>
            </p:nvSpPr>
            <p:spPr>
              <a:xfrm>
                <a:off x="10355080" y="2999827"/>
                <a:ext cx="629983" cy="72988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𝑑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2CDAEC4-4C06-67D4-E044-70AD69A5CC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55080" y="2999827"/>
                <a:ext cx="629983" cy="729882"/>
              </a:xfrm>
              <a:prstGeom prst="rect">
                <a:avLst/>
              </a:prstGeom>
              <a:blipFill>
                <a:blip r:embed="rId4"/>
                <a:stretch>
                  <a:fillRect r="-15534" b="-6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889FD2FD-B512-EE2C-3DB7-F213503CD0D0}"/>
              </a:ext>
            </a:extLst>
          </p:cNvPr>
          <p:cNvCxnSpPr>
            <a:cxnSpLocks/>
          </p:cNvCxnSpPr>
          <p:nvPr/>
        </p:nvCxnSpPr>
        <p:spPr>
          <a:xfrm>
            <a:off x="10272464" y="3708065"/>
            <a:ext cx="1049023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27" name="yt_shape_1152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相同时刻的物体高度与影长成比例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如果一古塔在地面上的影长为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同时高为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的测竿的影长为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那么古塔的高为多少米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28" name="yt_shape_11528"/>
              <p:cNvSpPr txBox="1"/>
              <p:nvPr/>
            </p:nvSpPr>
            <p:spPr>
              <a:xfrm>
                <a:off x="540000" y="1859435"/>
                <a:ext cx="5318764" cy="11292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设古塔的高为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 xmlns="">
          <p:sp>
            <p:nvSpPr>
              <p:cNvPr id="11528" name="yt_shape_11528" descr="{&quot;rangeId&quot;:20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9435"/>
                <a:ext cx="5318764" cy="1129284"/>
              </a:xfrm>
              <a:prstGeom prst="rect">
                <a:avLst/>
              </a:prstGeom>
              <a:blipFill>
                <a:blip r:embed="rId2"/>
                <a:stretch>
                  <a:fillRect l="-3555" t="-4324" r="-2523" b="-86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530" name="yt_shape_11530"/>
          <p:cNvSpPr txBox="1"/>
          <p:nvPr/>
        </p:nvSpPr>
        <p:spPr>
          <a:xfrm>
            <a:off x="540000" y="3039507"/>
            <a:ext cx="2547172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故古塔的高为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5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28" grpId="0" build="allAtOnce"/>
      <p:bldP spid="1153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1" name="yt_shape_11531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2841d63b-b63b-4fc7-8ed2-f6e197fc9e3c.png&quot;}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532" name="yt_shape_11532"/>
              <p:cNvSpPr txBox="1"/>
              <p:nvPr/>
            </p:nvSpPr>
            <p:spPr>
              <a:xfrm>
                <a:off x="536455" y="1484784"/>
                <a:ext cx="11111999" cy="120276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创新意识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试问一次函数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一定经过哪些象限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？</a:t>
                </a:r>
              </a:p>
            </p:txBody>
          </p:sp>
        </mc:Choice>
        <mc:Fallback>
          <p:sp>
            <p:nvSpPr>
              <p:cNvPr id="11532" name="yt_shape_115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455" y="1484784"/>
                <a:ext cx="11111999" cy="1202765"/>
              </a:xfrm>
              <a:prstGeom prst="rect">
                <a:avLst/>
              </a:prstGeom>
              <a:blipFill>
                <a:blip r:embed="rId2"/>
                <a:stretch>
                  <a:fillRect l="-1646" b="-142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887492331">
            <a:extLst>
              <a:ext uri="{FF2B5EF4-FFF2-40B4-BE49-F238E27FC236}">
                <a16:creationId xmlns:a16="http://schemas.microsoft.com/office/drawing/2014/main" id="{118F5D35-816C-22AB-AEA4-0ADE632FC78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1534">
                <a:extLst>
                  <a:ext uri="{FF2B5EF4-FFF2-40B4-BE49-F238E27FC236}">
                    <a16:creationId xmlns:a16="http://schemas.microsoft.com/office/drawing/2014/main" id="{DAEE2359-F5E5-935B-BDD0-D9782E2DF482}"/>
                  </a:ext>
                </a:extLst>
              </p:cNvPr>
              <p:cNvSpPr txBox="1"/>
              <p:nvPr/>
            </p:nvSpPr>
            <p:spPr>
              <a:xfrm>
                <a:off x="528404" y="2687549"/>
                <a:ext cx="11111999" cy="407656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一次函数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一定经过第一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三象限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一次函数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一定经过第二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四象限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综上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一次函数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一定经过第二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三象限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1534">
                <a:extLst>
                  <a:ext uri="{FF2B5EF4-FFF2-40B4-BE49-F238E27FC236}">
                    <a16:creationId xmlns:a16="http://schemas.microsoft.com/office/drawing/2014/main" id="{DAEE2359-F5E5-935B-BDD0-D9782E2DF4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404" y="2687549"/>
                <a:ext cx="11111999" cy="4076565"/>
              </a:xfrm>
              <a:prstGeom prst="rect">
                <a:avLst/>
              </a:prstGeom>
              <a:blipFill>
                <a:blip r:embed="rId4"/>
                <a:stretch>
                  <a:fillRect l="-1700" b="-3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6" name="yt_shape_11536"/>
          <p:cNvSpPr txBox="1"/>
          <p:nvPr/>
        </p:nvSpPr>
        <p:spPr>
          <a:xfrm>
            <a:off x="540000" y="900000"/>
            <a:ext cx="1397819" cy="41934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NEU-BZ-S92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NEU-BZ-S92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8a30e4d3-52fa-4153-aa00-d098782416c6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537" name="yt_table_11537" title="H_252.2650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35206890"/>
                  </p:ext>
                </p:extLst>
              </p:nvPr>
            </p:nvGraphicFramePr>
            <p:xfrm>
              <a:off x="540000" y="1522498"/>
              <a:ext cx="11111999" cy="3203766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111199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楷体" pitchFamily="24"/>
                              <a:cs typeface="宋体" pitchFamily="24"/>
                            </a:rPr>
                            <a:t>判断四条线段是否成比例的方法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</a:p>
                        <a:p>
                          <a:pPr indent="609523"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楷体" pitchFamily="24"/>
                              <a:cs typeface="宋体" pitchFamily="24"/>
                            </a:rPr>
                            <a:t>排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：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楷体" pitchFamily="24"/>
                              <a:cs typeface="宋体" pitchFamily="24"/>
                            </a:rPr>
                            <a:t>将四条线段统一单位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楷体" pitchFamily="24"/>
                              <a:cs typeface="宋体" pitchFamily="24"/>
                            </a:rPr>
                            <a:t>按大小顺序排列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；</a:t>
                          </a:r>
                        </a:p>
                        <a:p>
                          <a:pPr indent="609523"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楷体" pitchFamily="24"/>
                              <a:cs typeface="宋体" pitchFamily="24"/>
                            </a:rPr>
                            <a:t>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：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楷体" pitchFamily="24"/>
                              <a:cs typeface="宋体" pitchFamily="24"/>
                            </a:rPr>
                            <a:t>分别计算前两条长度比和后两条长度比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；</a:t>
                          </a:r>
                        </a:p>
                        <a:p>
                          <a:pPr indent="609523"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楷体" pitchFamily="24"/>
                              <a:cs typeface="宋体" pitchFamily="24"/>
                            </a:rPr>
                            <a:t>判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：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楷体" pitchFamily="24"/>
                              <a:cs typeface="宋体" pitchFamily="24"/>
                            </a:rPr>
                            <a:t>判断这两个比是否相等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 </a:t>
                          </a:r>
                        </a:p>
                        <a:p>
                          <a:pPr indent="609523"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𝑐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𝑑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＝…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𝑚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𝑛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k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⇒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𝑎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𝑐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＋</m:t>
                                  </m:r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…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𝑚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𝑏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𝑑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＋</m:t>
                                  </m:r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…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𝑛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k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楷体" pitchFamily="24"/>
                              <a:cs typeface="宋体" pitchFamily="24"/>
                            </a:rPr>
                            <a:t>仅在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＋…＋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n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≠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楷体" pitchFamily="24"/>
                              <a:cs typeface="宋体" pitchFamily="24"/>
                            </a:rPr>
                            <a:t>的条件下才能运用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楷体" pitchFamily="24"/>
                              <a:cs typeface="宋体" pitchFamily="24"/>
                            </a:rPr>
                            <a:t>否则需分类讨论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1537" name="yt_table_11537" descr="{&quot;rangeId&quot;:23}" title="H_252.2650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35206890"/>
                  </p:ext>
                </p:extLst>
              </p:nvPr>
            </p:nvGraphicFramePr>
            <p:xfrm>
              <a:off x="540000" y="1522498"/>
              <a:ext cx="11111999" cy="3203766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111199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320376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55" t="-190" r="-55" b="-417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3887492353">
            <a:extLst>
              <a:ext uri="{FF2B5EF4-FFF2-40B4-BE49-F238E27FC236}">
                <a16:creationId xmlns:a16="http://schemas.microsoft.com/office/drawing/2014/main" id="{84ECD0E9-9397-FA73-CA16-A6BC57BD73D2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715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0" name="yt_shape_11470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bf80b6ab-9db3-4abf-9fa5-44923905fc88.png&quot;}"/>
            </a:endParaRPr>
          </a:p>
        </p:txBody>
      </p:sp>
      <p:sp>
        <p:nvSpPr>
          <p:cNvPr id="11471" name="yt_shape_11471"/>
          <p:cNvSpPr txBox="1"/>
          <p:nvPr/>
        </p:nvSpPr>
        <p:spPr>
          <a:xfrm>
            <a:off x="540000" y="1670985"/>
            <a:ext cx="3026470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线段的比</a:t>
            </a:r>
          </a:p>
        </p:txBody>
      </p:sp>
      <p:sp>
        <p:nvSpPr>
          <p:cNvPr id="11472" name="yt_shape_11472"/>
          <p:cNvSpPr txBox="1"/>
          <p:nvPr/>
        </p:nvSpPr>
        <p:spPr>
          <a:xfrm>
            <a:off x="540119" y="2167857"/>
            <a:ext cx="1138852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476" name="yt_table_11476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4981219"/>
              </p:ext>
            </p:extLst>
          </p:nvPr>
        </p:nvGraphicFramePr>
        <p:xfrm>
          <a:off x="537817" y="2849944"/>
          <a:ext cx="4065906" cy="848742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222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2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7"/>
                  </a:ext>
                </a:extLst>
              </a:tr>
            </a:tbl>
          </a:graphicData>
        </a:graphic>
      </p:graphicFrame>
      <p:grpSp>
        <p:nvGrpSpPr>
          <p:cNvPr id="11473" name="yt_shape_11473_skip" title="H_51.029293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21645" y="2994625"/>
            <a:ext cx="1509750" cy="648072"/>
            <a:chOff x="0" y="0"/>
            <a:chExt cx="1509750" cy="648072"/>
          </a:xfrm>
        </p:grpSpPr>
        <p:pic>
          <p:nvPicPr>
            <p:cNvPr id="2" name="yt_image_11473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09750" cy="2520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475" name="yt_shape_11475"/>
            <p:cNvSpPr txBox="1"/>
            <p:nvPr/>
          </p:nvSpPr>
          <p:spPr>
            <a:xfrm>
              <a:off x="221594" y="28807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492180">
            <a:extLst>
              <a:ext uri="{FF2B5EF4-FFF2-40B4-BE49-F238E27FC236}">
                <a16:creationId xmlns:a16="http://schemas.microsoft.com/office/drawing/2014/main" id="{D499A96B-C3ED-9A4D-67F7-27F457519210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6" name="yt_shape_1683887492197">
            <a:extLst>
              <a:ext uri="{FF2B5EF4-FFF2-40B4-BE49-F238E27FC236}">
                <a16:creationId xmlns:a16="http://schemas.microsoft.com/office/drawing/2014/main" id="{FFBF69CF-90E2-DC3C-296A-AD3FF8990460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0D09758-5204-C319-C071-EF889E231C50}"/>
              </a:ext>
            </a:extLst>
          </p:cNvPr>
          <p:cNvSpPr txBox="1"/>
          <p:nvPr/>
        </p:nvSpPr>
        <p:spPr>
          <a:xfrm>
            <a:off x="10776520" y="211706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1478">
            <a:extLst>
              <a:ext uri="{FF2B5EF4-FFF2-40B4-BE49-F238E27FC236}">
                <a16:creationId xmlns:a16="http://schemas.microsoft.com/office/drawing/2014/main" id="{F9D25427-A1D4-CA2C-A74D-2B979CF77543}"/>
              </a:ext>
            </a:extLst>
          </p:cNvPr>
          <p:cNvSpPr txBox="1"/>
          <p:nvPr/>
        </p:nvSpPr>
        <p:spPr>
          <a:xfrm>
            <a:off x="537817" y="393359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在比例尺为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的地图上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某条道路的长度为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则该道路的实际长度是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AF6291-E7C0-D210-428C-BFAB6A0DA460}"/>
              </a:ext>
            </a:extLst>
          </p:cNvPr>
          <p:cNvSpPr txBox="1"/>
          <p:nvPr/>
        </p:nvSpPr>
        <p:spPr>
          <a:xfrm>
            <a:off x="1057406" y="4362281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9" name="yt_shape_11479"/>
          <p:cNvSpPr txBox="1"/>
          <p:nvPr/>
        </p:nvSpPr>
        <p:spPr>
          <a:xfrm>
            <a:off x="540000" y="900000"/>
            <a:ext cx="3334246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成比例线段</a:t>
            </a:r>
          </a:p>
        </p:txBody>
      </p:sp>
      <p:sp>
        <p:nvSpPr>
          <p:cNvPr id="11480" name="yt_shape_11480"/>
          <p:cNvSpPr txBox="1"/>
          <p:nvPr/>
        </p:nvSpPr>
        <p:spPr>
          <a:xfrm>
            <a:off x="540000" y="1396872"/>
            <a:ext cx="85824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下列各组线段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是成比例线段的是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481" name="yt_table_11481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6374934"/>
              </p:ext>
            </p:extLst>
          </p:nvPr>
        </p:nvGraphicFramePr>
        <p:xfrm>
          <a:off x="540000" y="2028539"/>
          <a:ext cx="5894706" cy="848742"/>
        </p:xfrm>
        <a:graphic>
          <a:graphicData uri="http://schemas.openxmlformats.org/drawingml/2006/table">
            <a:tbl>
              <a:tblPr/>
              <a:tblGrid>
                <a:gridCol w="3413443">
                  <a:extLst>
                    <a:ext uri="{9D8B030D-6E8A-4147-A177-3AD203B41FA5}">
                      <a16:colId xmlns:a16="http://schemas.microsoft.com/office/drawing/2014/main" val="10224"/>
                    </a:ext>
                  </a:extLst>
                </a:gridCol>
                <a:gridCol w="2481263">
                  <a:extLst>
                    <a:ext uri="{9D8B030D-6E8A-4147-A177-3AD203B41FA5}">
                      <a16:colId xmlns:a16="http://schemas.microsoft.com/office/drawing/2014/main" val="102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9"/>
                  </a:ext>
                </a:extLst>
              </a:tr>
            </a:tbl>
          </a:graphicData>
        </a:graphic>
      </p:graphicFrame>
      <p:sp>
        <p:nvSpPr>
          <p:cNvPr id="11483" name="yt_shape_11483"/>
          <p:cNvSpPr txBox="1"/>
          <p:nvPr/>
        </p:nvSpPr>
        <p:spPr>
          <a:xfrm>
            <a:off x="540119" y="2927881"/>
            <a:ext cx="10236401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四条线段成比例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484" name="yt_table_11484" title="H_83.8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96299655"/>
                  </p:ext>
                </p:extLst>
              </p:nvPr>
            </p:nvGraphicFramePr>
            <p:xfrm>
              <a:off x="540000" y="4039680"/>
              <a:ext cx="5029518" cy="1064388"/>
            </p:xfrm>
            <a:graphic>
              <a:graphicData uri="http://schemas.openxmlformats.org/drawingml/2006/table">
                <a:tbl>
                  <a:tblPr/>
                  <a:tblGrid>
                    <a:gridCol w="3413443">
                      <a:extLst>
                        <a:ext uri="{9D8B030D-6E8A-4147-A177-3AD203B41FA5}">
                          <a16:colId xmlns:a16="http://schemas.microsoft.com/office/drawing/2014/main" val="10226"/>
                        </a:ext>
                      </a:extLst>
                    </a:gridCol>
                    <a:gridCol w="1616075">
                      <a:extLst>
                        <a:ext uri="{9D8B030D-6E8A-4147-A177-3AD203B41FA5}">
                          <a16:colId xmlns:a16="http://schemas.microsoft.com/office/drawing/2014/main" val="1022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1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1484" name="yt_table_11484" descr="{&quot;rangeId&quot;:8,&quot;type&quot;:&quot;Option&quot;}" title="H_83.8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96299655"/>
                  </p:ext>
                </p:extLst>
              </p:nvPr>
            </p:nvGraphicFramePr>
            <p:xfrm>
              <a:off x="540000" y="4039680"/>
              <a:ext cx="5029518" cy="1064388"/>
            </p:xfrm>
            <a:graphic>
              <a:graphicData uri="http://schemas.openxmlformats.org/drawingml/2006/table">
                <a:tbl>
                  <a:tblPr/>
                  <a:tblGrid>
                    <a:gridCol w="3413443">
                      <a:extLst>
                        <a:ext uri="{9D8B030D-6E8A-4147-A177-3AD203B41FA5}">
                          <a16:colId xmlns:a16="http://schemas.microsoft.com/office/drawing/2014/main" val="10226"/>
                        </a:ext>
                      </a:extLst>
                    </a:gridCol>
                    <a:gridCol w="1616075">
                      <a:extLst>
                        <a:ext uri="{9D8B030D-6E8A-4147-A177-3AD203B41FA5}">
                          <a16:colId xmlns:a16="http://schemas.microsoft.com/office/drawing/2014/main" val="10227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0"/>
                      </a:ext>
                    </a:extLst>
                  </a:tr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3585" r="-47237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11698" t="-73585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8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3887492227">
            <a:extLst>
              <a:ext uri="{FF2B5EF4-FFF2-40B4-BE49-F238E27FC236}">
                <a16:creationId xmlns:a16="http://schemas.microsoft.com/office/drawing/2014/main" id="{462EA364-38D3-6A3A-5AC4-60FC2E6C781A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95A3558-BD3B-927E-173E-7CC8A4B83D0C}"/>
              </a:ext>
            </a:extLst>
          </p:cNvPr>
          <p:cNvSpPr txBox="1"/>
          <p:nvPr/>
        </p:nvSpPr>
        <p:spPr>
          <a:xfrm>
            <a:off x="8136664" y="135006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24DF7C1-6075-7511-37A4-9571542F26C6}"/>
              </a:ext>
            </a:extLst>
          </p:cNvPr>
          <p:cNvSpPr txBox="1"/>
          <p:nvPr/>
        </p:nvSpPr>
        <p:spPr>
          <a:xfrm>
            <a:off x="3408458" y="335656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5" name="yt_shape_11485"/>
          <p:cNvSpPr txBox="1"/>
          <p:nvPr/>
        </p:nvSpPr>
        <p:spPr>
          <a:xfrm>
            <a:off x="540000" y="900000"/>
            <a:ext cx="44627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判断下列四条线段是否成比例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486" name="yt_shape_11486"/>
          <p:cNvSpPr txBox="1"/>
          <p:nvPr/>
        </p:nvSpPr>
        <p:spPr>
          <a:xfrm>
            <a:off x="540000" y="1379303"/>
            <a:ext cx="71766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487" name="yt_shape_11487"/>
          <p:cNvSpPr txBox="1"/>
          <p:nvPr/>
        </p:nvSpPr>
        <p:spPr>
          <a:xfrm>
            <a:off x="540119" y="1858606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无论在这四条线段中怎样求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其中两条线段的长度之比都不等于另外两条线段的长度之比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故这四条线段不成比例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488" name="yt_shape_11488"/>
              <p:cNvSpPr txBox="1"/>
              <p:nvPr/>
            </p:nvSpPr>
            <p:spPr>
              <a:xfrm>
                <a:off x="540000" y="2801561"/>
                <a:ext cx="5326907" cy="4649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488" name="yt_shape_11488" descr="{&quot;rangeId&quot;:9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01561"/>
                <a:ext cx="5326907" cy="464999"/>
              </a:xfrm>
              <a:prstGeom prst="rect">
                <a:avLst/>
              </a:prstGeom>
              <a:blipFill>
                <a:blip r:embed="rId2"/>
                <a:stretch>
                  <a:fillRect l="-3551" t="-5263" r="-1947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490" name="yt_shape_11490"/>
              <p:cNvSpPr txBox="1"/>
              <p:nvPr/>
            </p:nvSpPr>
            <p:spPr>
              <a:xfrm>
                <a:off x="540000" y="3317348"/>
                <a:ext cx="6404125" cy="171643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𝑑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是成比例线段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490" name="yt_shape_11490" descr="{&quot;rangeId&quot;:9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17348"/>
                <a:ext cx="6404125" cy="1716432"/>
              </a:xfrm>
              <a:prstGeom prst="rect">
                <a:avLst/>
              </a:prstGeom>
              <a:blipFill>
                <a:blip r:embed="rId3"/>
                <a:stretch>
                  <a:fillRect l="-2952" t="-1064" r="-1429" b="-102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4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4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87" grpId="0" build="allAtOnce"/>
      <p:bldP spid="11490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92" name="yt_shape_11492"/>
          <p:cNvSpPr txBox="1"/>
          <p:nvPr/>
        </p:nvSpPr>
        <p:spPr>
          <a:xfrm>
            <a:off x="540000" y="900198"/>
            <a:ext cx="3334246" cy="41723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比例的性质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493" name="yt_shape_11493"/>
              <p:cNvSpPr txBox="1"/>
              <p:nvPr/>
            </p:nvSpPr>
            <p:spPr>
              <a:xfrm>
                <a:off x="540000" y="1368229"/>
                <a:ext cx="7879016" cy="61164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下列变形错误的是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493" name="yt_shape_11493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68229"/>
                <a:ext cx="7879016" cy="611642"/>
              </a:xfrm>
              <a:prstGeom prst="rect">
                <a:avLst/>
              </a:prstGeom>
              <a:blipFill>
                <a:blip r:embed="rId2"/>
                <a:stretch>
                  <a:fillRect l="-2399" r="-1393" b="-158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495" name="yt_table_11495" title="H_100.89007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13178578"/>
                  </p:ext>
                </p:extLst>
              </p:nvPr>
            </p:nvGraphicFramePr>
            <p:xfrm>
              <a:off x="540000" y="2030670"/>
              <a:ext cx="4415791" cy="1202881"/>
            </p:xfrm>
            <a:graphic>
              <a:graphicData uri="http://schemas.openxmlformats.org/drawingml/2006/table">
                <a:tbl>
                  <a:tblPr/>
                  <a:tblGrid>
                    <a:gridCol w="2544128">
                      <a:extLst>
                        <a:ext uri="{9D8B030D-6E8A-4147-A177-3AD203B41FA5}">
                          <a16:colId xmlns:a16="http://schemas.microsoft.com/office/drawing/2014/main" val="10228"/>
                        </a:ext>
                      </a:extLst>
                    </a:gridCol>
                    <a:gridCol w="1871663">
                      <a:extLst>
                        <a:ext uri="{9D8B030D-6E8A-4147-A177-3AD203B41FA5}">
                          <a16:colId xmlns:a16="http://schemas.microsoft.com/office/drawing/2014/main" val="10229"/>
                        </a:ext>
                      </a:extLst>
                    </a:gridCol>
                  </a:tblGrid>
                  <a:tr h="58703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2"/>
                      </a:ext>
                    </a:extLst>
                  </a:tr>
                  <a:tr h="595709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𝑎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3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1495" name="yt_table_11495" descr="{&quot;rangeId&quot;:11,&quot;type&quot;:&quot;Option&quot;}" title="H_100.89007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13178578"/>
                  </p:ext>
                </p:extLst>
              </p:nvPr>
            </p:nvGraphicFramePr>
            <p:xfrm>
              <a:off x="540000" y="2030670"/>
              <a:ext cx="4415791" cy="1202881"/>
            </p:xfrm>
            <a:graphic>
              <a:graphicData uri="http://schemas.openxmlformats.org/drawingml/2006/table">
                <a:tbl>
                  <a:tblPr/>
                  <a:tblGrid>
                    <a:gridCol w="2544128">
                      <a:extLst>
                        <a:ext uri="{9D8B030D-6E8A-4147-A177-3AD203B41FA5}">
                          <a16:colId xmlns:a16="http://schemas.microsoft.com/office/drawing/2014/main" val="10228"/>
                        </a:ext>
                      </a:extLst>
                    </a:gridCol>
                    <a:gridCol w="1871663">
                      <a:extLst>
                        <a:ext uri="{9D8B030D-6E8A-4147-A177-3AD203B41FA5}">
                          <a16:colId xmlns:a16="http://schemas.microsoft.com/office/drawing/2014/main" val="10229"/>
                        </a:ext>
                      </a:extLst>
                    </a:gridCol>
                  </a:tblGrid>
                  <a:tr h="59702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73445" b="-1193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2"/>
                      </a:ext>
                    </a:extLst>
                  </a:tr>
                  <a:tr h="60585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98000" r="-73445" b="-17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496" name="yt_shape_11496"/>
              <p:cNvSpPr txBox="1"/>
              <p:nvPr/>
            </p:nvSpPr>
            <p:spPr>
              <a:xfrm>
                <a:off x="540000" y="3284351"/>
                <a:ext cx="5691110" cy="5511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496" name="yt_shape_11496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84351"/>
                <a:ext cx="5691110" cy="551177"/>
              </a:xfrm>
              <a:prstGeom prst="rect">
                <a:avLst/>
              </a:prstGeom>
              <a:blipFill>
                <a:blip r:embed="rId4"/>
                <a:stretch>
                  <a:fillRect l="-3323" r="-965" b="-2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498" name="yt_shape_11498"/>
              <p:cNvSpPr txBox="1"/>
              <p:nvPr/>
            </p:nvSpPr>
            <p:spPr>
              <a:xfrm>
                <a:off x="540000" y="3938458"/>
                <a:ext cx="3893566" cy="6994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498" name="yt_shape_11498" descr="{&quot;rangeId&quot;:12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38458"/>
                <a:ext cx="3893566" cy="699487"/>
              </a:xfrm>
              <a:prstGeom prst="rect">
                <a:avLst/>
              </a:prstGeom>
              <a:blipFill>
                <a:blip r:embed="rId5"/>
                <a:stretch>
                  <a:fillRect l="-4859" r="-3918" b="-139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1500">
                <a:extLst>
                  <a:ext uri="{FF2B5EF4-FFF2-40B4-BE49-F238E27FC236}">
                    <a16:creationId xmlns:a16="http://schemas.microsoft.com/office/drawing/2014/main" id="{673EBFF2-9C48-1D69-D432-624B6390A1A7}"/>
                  </a:ext>
                </a:extLst>
              </p:cNvPr>
              <p:cNvSpPr txBox="1"/>
              <p:nvPr/>
            </p:nvSpPr>
            <p:spPr>
              <a:xfrm>
                <a:off x="540119" y="4688746"/>
                <a:ext cx="5693866" cy="178100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+2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2" name="yt_shape_11500" descr="{&quot;rangeId&quot;:12,&quot;color&quot;:&quot;R&quot;,&quot;mathAnswerShape&quot;:1}">
                <a:extLst>
                  <a:ext uri="{FF2B5EF4-FFF2-40B4-BE49-F238E27FC236}">
                    <a16:creationId xmlns:a16="http://schemas.microsoft.com/office/drawing/2014/main" id="{673EBFF2-9C48-1D69-D432-624B6390A1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688746"/>
                <a:ext cx="5693866" cy="1781000"/>
              </a:xfrm>
              <a:prstGeom prst="rect">
                <a:avLst/>
              </a:prstGeom>
              <a:blipFill>
                <a:blip r:embed="rId6"/>
                <a:stretch>
                  <a:fillRect l="-3319" r="-2248" b="-37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yt_shape_1683887492262">
            <a:extLst>
              <a:ext uri="{FF2B5EF4-FFF2-40B4-BE49-F238E27FC236}">
                <a16:creationId xmlns:a16="http://schemas.microsoft.com/office/drawing/2014/main" id="{67ACB15F-439F-2EC9-7841-D78859939E3B}"/>
              </a:ext>
            </a:extLst>
          </p:cNvPr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206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3D83856-4AB3-D89F-18AD-04AFB70F6DEA}"/>
              </a:ext>
            </a:extLst>
          </p:cNvPr>
          <p:cNvSpPr txBox="1"/>
          <p:nvPr/>
        </p:nvSpPr>
        <p:spPr>
          <a:xfrm>
            <a:off x="7440006" y="1321423"/>
            <a:ext cx="383285" cy="69933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2E7F668-631D-E005-5B80-7B8BC3D992D6}"/>
                  </a:ext>
                </a:extLst>
              </p:cNvPr>
              <p:cNvSpPr txBox="1"/>
              <p:nvPr/>
            </p:nvSpPr>
            <p:spPr>
              <a:xfrm>
                <a:off x="5424071" y="3237545"/>
                <a:ext cx="613474" cy="6394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5" name="文本框 4" descr="{'rangeId': 12, 'hasSerialNum': 1, 'mathAnswerShape': 1}">
                <a:extLst>
                  <a:ext uri="{FF2B5EF4-FFF2-40B4-BE49-F238E27FC236}">
                    <a16:creationId xmlns:a16="http://schemas.microsoft.com/office/drawing/2014/main" id="{82E7F668-631D-E005-5B80-7B8BC3D992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24071" y="3237545"/>
                <a:ext cx="613474" cy="639458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5C74B681-3785-0B2B-A5D5-1EECA2DE28A1}"/>
              </a:ext>
            </a:extLst>
          </p:cNvPr>
          <p:cNvCxnSpPr/>
          <p:nvPr/>
        </p:nvCxnSpPr>
        <p:spPr>
          <a:xfrm>
            <a:off x="5209282" y="3849247"/>
            <a:ext cx="7382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2" name="yt_shape_11502"/>
          <p:cNvSpPr txBox="1"/>
          <p:nvPr/>
        </p:nvSpPr>
        <p:spPr>
          <a:xfrm>
            <a:off x="540000" y="900000"/>
            <a:ext cx="52322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【易错点】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忽视等比性质的条件致错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1503">
                <a:extLst>
                  <a:ext uri="{FF2B5EF4-FFF2-40B4-BE49-F238E27FC236}">
                    <a16:creationId xmlns:a16="http://schemas.microsoft.com/office/drawing/2014/main" id="{145F17AB-07AD-51F8-BC9B-2FC3CD8B83B3}"/>
                  </a:ext>
                </a:extLst>
              </p:cNvPr>
              <p:cNvSpPr txBox="1"/>
              <p:nvPr/>
            </p:nvSpPr>
            <p:spPr>
              <a:xfrm>
                <a:off x="540000" y="1328515"/>
                <a:ext cx="10617650" cy="69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𝑒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𝑓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那么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2" name="yt_shape_11503">
                <a:extLst>
                  <a:ext uri="{FF2B5EF4-FFF2-40B4-BE49-F238E27FC236}">
                    <a16:creationId xmlns:a16="http://schemas.microsoft.com/office/drawing/2014/main" id="{145F17AB-07AD-51F8-BC9B-2FC3CD8B83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28515"/>
                <a:ext cx="10617650" cy="696666"/>
              </a:xfrm>
              <a:prstGeom prst="rect">
                <a:avLst/>
              </a:prstGeom>
              <a:blipFill>
                <a:blip r:embed="rId2"/>
                <a:stretch>
                  <a:fillRect l="-1781" r="-115" b="-78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3340FFF7-6B7A-779F-CEA3-E02B6979DCA2}"/>
              </a:ext>
            </a:extLst>
          </p:cNvPr>
          <p:cNvSpPr txBox="1"/>
          <p:nvPr/>
        </p:nvSpPr>
        <p:spPr>
          <a:xfrm>
            <a:off x="10279153" y="1281709"/>
            <a:ext cx="332486" cy="78354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5" name="yt_shape_11505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dae3f19c-b4c0-4d61-9c19-ed9cbd251195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06" name="yt_shape_11506"/>
              <p:cNvSpPr txBox="1"/>
              <p:nvPr/>
            </p:nvSpPr>
            <p:spPr>
              <a:xfrm>
                <a:off x="540119" y="1652711"/>
                <a:ext cx="11111999" cy="10709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若互不相等的四条线段的长为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且满足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则下列各式中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相等关系一定成立的是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506" name="yt_shape_11506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52711"/>
                <a:ext cx="11111999" cy="1070999"/>
              </a:xfrm>
              <a:prstGeom prst="rect">
                <a:avLst/>
              </a:prstGeom>
              <a:blipFill>
                <a:blip r:embed="rId2"/>
                <a:stretch>
                  <a:fillRect l="-1701" r="-1592" b="-170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1508" name="yt_table_11508" title="H_110.35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5665772"/>
                  </p:ext>
                </p:extLst>
              </p:nvPr>
            </p:nvGraphicFramePr>
            <p:xfrm>
              <a:off x="540000" y="2754111"/>
              <a:ext cx="5911216" cy="1401446"/>
            </p:xfrm>
            <a:graphic>
              <a:graphicData uri="http://schemas.openxmlformats.org/drawingml/2006/table">
                <a:tbl>
                  <a:tblPr/>
                  <a:tblGrid>
                    <a:gridCol w="3421698">
                      <a:extLst>
                        <a:ext uri="{9D8B030D-6E8A-4147-A177-3AD203B41FA5}">
                          <a16:colId xmlns:a16="http://schemas.microsoft.com/office/drawing/2014/main" val="10230"/>
                        </a:ext>
                      </a:extLst>
                    </a:gridCol>
                    <a:gridCol w="2489518">
                      <a:extLst>
                        <a:ext uri="{9D8B030D-6E8A-4147-A177-3AD203B41FA5}">
                          <a16:colId xmlns:a16="http://schemas.microsoft.com/office/drawing/2014/main" val="1023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𝑎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𝑐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𝑑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𝑐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𝑐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𝑑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𝑎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𝑑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𝑐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𝑑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𝑎</m:t>
                                  </m:r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－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𝑎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𝑐</m:t>
                                  </m:r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－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𝑑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𝑐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𝑑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5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1508" name="yt_table_11508" title="H_110.35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5665772"/>
                  </p:ext>
                </p:extLst>
              </p:nvPr>
            </p:nvGraphicFramePr>
            <p:xfrm>
              <a:off x="540000" y="2754111"/>
              <a:ext cx="5911216" cy="1401446"/>
            </p:xfrm>
            <a:graphic>
              <a:graphicData uri="http://schemas.openxmlformats.org/drawingml/2006/table">
                <a:tbl>
                  <a:tblPr/>
                  <a:tblGrid>
                    <a:gridCol w="3421698">
                      <a:extLst>
                        <a:ext uri="{9D8B030D-6E8A-4147-A177-3AD203B41FA5}">
                          <a16:colId xmlns:a16="http://schemas.microsoft.com/office/drawing/2014/main" val="10230"/>
                        </a:ext>
                      </a:extLst>
                    </a:gridCol>
                    <a:gridCol w="2489518">
                      <a:extLst>
                        <a:ext uri="{9D8B030D-6E8A-4147-A177-3AD203B41FA5}">
                          <a16:colId xmlns:a16="http://schemas.microsoft.com/office/drawing/2014/main" val="10231"/>
                        </a:ext>
                      </a:extLst>
                    </a:gridCol>
                  </a:tblGrid>
                  <a:tr h="73793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72776" b="-10082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7408" b="-10082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84"/>
                      </a:ext>
                    </a:extLst>
                  </a:tr>
                  <a:tr h="66351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11927" r="-72776" b="-1284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7408" t="-111927" b="-1284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8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3887492293">
            <a:extLst>
              <a:ext uri="{FF2B5EF4-FFF2-40B4-BE49-F238E27FC236}">
                <a16:creationId xmlns:a16="http://schemas.microsoft.com/office/drawing/2014/main" id="{A93D7300-B492-3E44-AF3E-13233DC36361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93FDE3E-4ABB-CBF8-92B4-0BBCA1FDBF46}"/>
              </a:ext>
            </a:extLst>
          </p:cNvPr>
          <p:cNvSpPr txBox="1"/>
          <p:nvPr/>
        </p:nvSpPr>
        <p:spPr>
          <a:xfrm>
            <a:off x="2888508" y="224217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1509">
                <a:extLst>
                  <a:ext uri="{FF2B5EF4-FFF2-40B4-BE49-F238E27FC236}">
                    <a16:creationId xmlns:a16="http://schemas.microsoft.com/office/drawing/2014/main" id="{13154D93-53EF-6688-7A14-470A3FF0C1EF}"/>
                  </a:ext>
                </a:extLst>
              </p:cNvPr>
              <p:cNvSpPr txBox="1"/>
              <p:nvPr/>
            </p:nvSpPr>
            <p:spPr>
              <a:xfrm>
                <a:off x="540119" y="4307861"/>
                <a:ext cx="11111999" cy="9553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已知三个数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若再添加一个数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就得到这四个数成比例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则添加的数是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4" name="yt_shape_11509">
                <a:extLst>
                  <a:ext uri="{FF2B5EF4-FFF2-40B4-BE49-F238E27FC236}">
                    <a16:creationId xmlns:a16="http://schemas.microsoft.com/office/drawing/2014/main" id="{13154D93-53EF-6688-7A14-470A3FF0C1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307861"/>
                <a:ext cx="11111999" cy="955390"/>
              </a:xfrm>
              <a:prstGeom prst="rect">
                <a:avLst/>
              </a:prstGeom>
              <a:blipFill>
                <a:blip r:embed="rId5"/>
                <a:stretch>
                  <a:fillRect l="-1701" t="-2564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yt_table_11511" title="H_112.43008">
                <a:extLst>
                  <a:ext uri="{FF2B5EF4-FFF2-40B4-BE49-F238E27FC236}">
                    <a16:creationId xmlns:a16="http://schemas.microsoft.com/office/drawing/2014/main" id="{861546AB-1962-1F71-F5DA-BC9AED1EB21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30972144"/>
                  </p:ext>
                </p:extLst>
              </p:nvPr>
            </p:nvGraphicFramePr>
            <p:xfrm>
              <a:off x="539115" y="5307745"/>
              <a:ext cx="6774879" cy="1427862"/>
            </p:xfrm>
            <a:graphic>
              <a:graphicData uri="http://schemas.openxmlformats.org/drawingml/2006/table">
                <a:tbl>
                  <a:tblPr/>
                  <a:tblGrid>
                    <a:gridCol w="4044061">
                      <a:extLst>
                        <a:ext uri="{9D8B030D-6E8A-4147-A177-3AD203B41FA5}">
                          <a16:colId xmlns:a16="http://schemas.microsoft.com/office/drawing/2014/main" val="10232"/>
                        </a:ext>
                      </a:extLst>
                    </a:gridCol>
                    <a:gridCol w="2730818">
                      <a:extLst>
                        <a:ext uri="{9D8B030D-6E8A-4147-A177-3AD203B41FA5}">
                          <a16:colId xmlns:a16="http://schemas.microsoft.com/office/drawing/2014/main" val="1023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或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或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或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7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5" name="yt_table_11511" title="H_112.43008">
                <a:extLst>
                  <a:ext uri="{FF2B5EF4-FFF2-40B4-BE49-F238E27FC236}">
                    <a16:creationId xmlns:a16="http://schemas.microsoft.com/office/drawing/2014/main" id="{861546AB-1962-1F71-F5DA-BC9AED1EB21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30972144"/>
                  </p:ext>
                </p:extLst>
              </p:nvPr>
            </p:nvGraphicFramePr>
            <p:xfrm>
              <a:off x="539115" y="5307745"/>
              <a:ext cx="6774879" cy="1427862"/>
            </p:xfrm>
            <a:graphic>
              <a:graphicData uri="http://schemas.openxmlformats.org/drawingml/2006/table">
                <a:tbl>
                  <a:tblPr/>
                  <a:tblGrid>
                    <a:gridCol w="4044061">
                      <a:extLst>
                        <a:ext uri="{9D8B030D-6E8A-4147-A177-3AD203B41FA5}">
                          <a16:colId xmlns:a16="http://schemas.microsoft.com/office/drawing/2014/main" val="10232"/>
                        </a:ext>
                      </a:extLst>
                    </a:gridCol>
                    <a:gridCol w="2730818">
                      <a:extLst>
                        <a:ext uri="{9D8B030D-6E8A-4147-A177-3AD203B41FA5}">
                          <a16:colId xmlns:a16="http://schemas.microsoft.com/office/drawing/2014/main" val="10233"/>
                        </a:ext>
                      </a:extLst>
                    </a:gridCol>
                  </a:tblGrid>
                  <a:tr h="71393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r="-67470" b="-11355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l="-148214" b="-11355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86"/>
                      </a:ext>
                    </a:extLst>
                  </a:tr>
                  <a:tr h="71393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t="-100855" r="-67470" b="-145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l="-148214" t="-100855" b="-1453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8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0371CF87-9A56-5082-B2B4-6192B8FC1682}"/>
              </a:ext>
            </a:extLst>
          </p:cNvPr>
          <p:cNvSpPr txBox="1"/>
          <p:nvPr/>
        </p:nvSpPr>
        <p:spPr>
          <a:xfrm>
            <a:off x="1364508" y="4782835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12" name="yt_shape_11512"/>
              <p:cNvSpPr txBox="1"/>
              <p:nvPr/>
            </p:nvSpPr>
            <p:spPr>
              <a:xfrm>
                <a:off x="540119" y="900000"/>
                <a:ext cx="11111999" cy="190956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衡阳市中考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在设计人体雕像时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使雕像上部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腰部以上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与下部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腰部以下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的高度比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等于下部与全部的高度比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可以增加视觉美感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按此比例设计一座高度为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的雷锋雕像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那么该雕像的下部设计高度约是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结果精确到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01m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参考数据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732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236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512" name="yt_shape_11512" descr="{&quot;rangeId&quot;:1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909562"/>
              </a:xfrm>
              <a:prstGeom prst="rect">
                <a:avLst/>
              </a:prstGeom>
              <a:blipFill>
                <a:blip r:embed="rId2"/>
                <a:stretch>
                  <a:fillRect l="-1701" t="-2875" r="-439" b="-89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517" name="yt_table_11517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6799043"/>
              </p:ext>
            </p:extLst>
          </p:nvPr>
        </p:nvGraphicFramePr>
        <p:xfrm>
          <a:off x="540000" y="2860350"/>
          <a:ext cx="4538980" cy="848742"/>
        </p:xfrm>
        <a:graphic>
          <a:graphicData uri="http://schemas.openxmlformats.org/drawingml/2006/table">
            <a:tbl>
              <a:tblPr/>
              <a:tblGrid>
                <a:gridCol w="2735580">
                  <a:extLst>
                    <a:ext uri="{9D8B030D-6E8A-4147-A177-3AD203B41FA5}">
                      <a16:colId xmlns:a16="http://schemas.microsoft.com/office/drawing/2014/main" val="10234"/>
                    </a:ext>
                  </a:extLst>
                </a:gridCol>
                <a:gridCol w="1803400">
                  <a:extLst>
                    <a:ext uri="{9D8B030D-6E8A-4147-A177-3AD203B41FA5}">
                      <a16:colId xmlns:a16="http://schemas.microsoft.com/office/drawing/2014/main" val="102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73m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24m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37m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42m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9"/>
                  </a:ext>
                </a:extLst>
              </a:tr>
            </a:tbl>
          </a:graphicData>
        </a:graphic>
      </p:graphicFrame>
      <p:grpSp>
        <p:nvGrpSpPr>
          <p:cNvPr id="11514" name="yt_shape_11514_skip" title="H_199.2529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632504" y="2558779"/>
            <a:ext cx="859276" cy="2530512"/>
            <a:chOff x="0" y="0"/>
            <a:chExt cx="859276" cy="2530512"/>
          </a:xfrm>
        </p:grpSpPr>
        <p:pic>
          <p:nvPicPr>
            <p:cNvPr id="2" name="yt_image_11514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859276" cy="21345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16" name="yt_shape_11516"/>
            <p:cNvSpPr txBox="1"/>
            <p:nvPr/>
          </p:nvSpPr>
          <p:spPr>
            <a:xfrm>
              <a:off x="-179826" y="217051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D8F724C-0C2F-969C-3F54-B0DA6C6D7640}"/>
              </a:ext>
            </a:extLst>
          </p:cNvPr>
          <p:cNvSpPr txBox="1"/>
          <p:nvPr/>
        </p:nvSpPr>
        <p:spPr>
          <a:xfrm>
            <a:off x="8954726" y="2279658"/>
            <a:ext cx="383285" cy="55824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19" name="yt_shape_11519"/>
              <p:cNvSpPr txBox="1"/>
              <p:nvPr/>
            </p:nvSpPr>
            <p:spPr>
              <a:xfrm>
                <a:off x="540119" y="900000"/>
                <a:ext cx="11111999" cy="121430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页练习第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的延长线上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𝐴𝑃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𝐵𝑃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𝐴𝑄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𝐵𝑄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PQ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19" name="yt_shape_11519" descr="{&quot;rangeId&quot;:19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214307"/>
              </a:xfrm>
              <a:prstGeom prst="rect">
                <a:avLst/>
              </a:prstGeom>
              <a:blipFill>
                <a:blip r:embed="rId2"/>
                <a:stretch>
                  <a:fillRect l="-1701" t="-4523" b="-45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524" name="yt_shape_11524"/>
          <p:cNvSpPr txBox="1"/>
          <p:nvPr/>
        </p:nvSpPr>
        <p:spPr>
          <a:xfrm>
            <a:off x="540000" y="307707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521" name="yt_shape_11521" title="H_55.825512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675430" y="2317459"/>
            <a:ext cx="2841138" cy="708984"/>
            <a:chOff x="0" y="0"/>
            <a:chExt cx="2841138" cy="708984"/>
          </a:xfrm>
        </p:grpSpPr>
        <p:pic>
          <p:nvPicPr>
            <p:cNvPr id="2" name="yt_image_11521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841138" cy="3129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23" name="yt_shape_11523"/>
            <p:cNvSpPr txBox="1"/>
            <p:nvPr/>
          </p:nvSpPr>
          <p:spPr>
            <a:xfrm>
              <a:off x="811105" y="34898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1525" name="yt_shape_11525"/>
              <p:cNvSpPr txBox="1"/>
              <p:nvPr/>
            </p:nvSpPr>
            <p:spPr>
              <a:xfrm>
                <a:off x="540000" y="3450514"/>
                <a:ext cx="5775620" cy="308424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BQ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AQ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BQ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10+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PQ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BQ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25" name="yt_shape_11525" descr="{&quot;rangeId&quot;:19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50514"/>
                <a:ext cx="5775620" cy="3084242"/>
              </a:xfrm>
              <a:prstGeom prst="rect">
                <a:avLst/>
              </a:prstGeom>
              <a:blipFill>
                <a:blip r:embed="rId4"/>
                <a:stretch>
                  <a:fillRect l="-3273" t="-1581" r="-2218" b="-53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5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5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5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5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5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5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2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1343</Words>
  <Application>Microsoft Office PowerPoint</Application>
  <PresentationFormat>宽屏</PresentationFormat>
  <Paragraphs>102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123456789</cp:lastModifiedBy>
  <cp:revision>44</cp:revision>
  <dcterms:created xsi:type="dcterms:W3CDTF">2023-05-05T05:33:04Z</dcterms:created>
  <dcterms:modified xsi:type="dcterms:W3CDTF">2023-05-13T14:31:35Z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