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6" r:id="rId5"/>
    <p:sldId id="379" r:id="rId6"/>
    <p:sldId id="381" r:id="rId7"/>
    <p:sldId id="386" r:id="rId8"/>
    <p:sldId id="390" r:id="rId9"/>
    <p:sldId id="391" r:id="rId10"/>
    <p:sldId id="392" r:id="rId11"/>
    <p:sldId id="39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" name="yt_shape_1118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f7c4e8b-8e74-426e-adf4-a03ab2b73047.png&quot;}"/>
            </a:endParaRPr>
          </a:p>
        </p:txBody>
      </p:sp>
      <p:sp>
        <p:nvSpPr>
          <p:cNvPr id="11183" name="yt_shape_11183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两数和的平方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两数和的平方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等于这两数的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加上它们的积的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184" name="yt_shape_11184"/>
          <p:cNvSpPr txBox="1"/>
          <p:nvPr/>
        </p:nvSpPr>
        <p:spPr>
          <a:xfrm>
            <a:off x="540119" y="26247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两数差的平方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两数差的平方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减去它们的积的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61338">
            <a:extLst>
              <a:ext uri="{FF2B5EF4-FFF2-40B4-BE49-F238E27FC236}">
                <a16:creationId xmlns:a16="http://schemas.microsoft.com/office/drawing/2014/main" id="{7B826EA6-48B7-9AB4-54EB-DBEB048A94B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9CF89C-00FF-C88C-1C74-05DD8E5347F8}"/>
              </a:ext>
            </a:extLst>
          </p:cNvPr>
          <p:cNvSpPr txBox="1"/>
          <p:nvPr/>
        </p:nvSpPr>
        <p:spPr>
          <a:xfrm>
            <a:off x="7155707" y="159416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6140A4-7086-AB01-2E49-828A9ADFFD06}"/>
              </a:ext>
            </a:extLst>
          </p:cNvPr>
          <p:cNvSpPr txBox="1"/>
          <p:nvPr/>
        </p:nvSpPr>
        <p:spPr>
          <a:xfrm>
            <a:off x="10813307" y="16063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BA1B8F-B975-CDE9-BBEB-CB45CA9B422E}"/>
              </a:ext>
            </a:extLst>
          </p:cNvPr>
          <p:cNvSpPr txBox="1"/>
          <p:nvPr/>
        </p:nvSpPr>
        <p:spPr>
          <a:xfrm>
            <a:off x="3599708" y="2081842"/>
            <a:ext cx="205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35F2B5-DDA7-731B-50C9-D111CBB91157}"/>
              </a:ext>
            </a:extLst>
          </p:cNvPr>
          <p:cNvSpPr txBox="1"/>
          <p:nvPr/>
        </p:nvSpPr>
        <p:spPr>
          <a:xfrm>
            <a:off x="7155707" y="255359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778557-8FE0-01A6-2E94-D73CC3F5CA9E}"/>
              </a:ext>
            </a:extLst>
          </p:cNvPr>
          <p:cNvSpPr txBox="1"/>
          <p:nvPr/>
        </p:nvSpPr>
        <p:spPr>
          <a:xfrm>
            <a:off x="10813307" y="256578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213357-738E-2564-A9B6-BC5EE204DC42}"/>
              </a:ext>
            </a:extLst>
          </p:cNvPr>
          <p:cNvSpPr txBox="1"/>
          <p:nvPr/>
        </p:nvSpPr>
        <p:spPr>
          <a:xfrm>
            <a:off x="3599708" y="3041277"/>
            <a:ext cx="205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ec294fdc-34ad-4126-aa04-31af215e88a2.png&quot;}"/>
            </a:endParaRPr>
          </a:p>
        </p:txBody>
      </p:sp>
      <p:sp>
        <p:nvSpPr>
          <p:cNvPr id="11242" name="yt_shape_11242"/>
          <p:cNvSpPr txBox="1"/>
          <p:nvPr/>
        </p:nvSpPr>
        <p:spPr>
          <a:xfrm>
            <a:off x="5018782" y="141001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杨辉三角的应用</a:t>
            </a:r>
          </a:p>
        </p:txBody>
      </p:sp>
      <p:sp>
        <p:nvSpPr>
          <p:cNvPr id="11243" name="yt_shape_11243"/>
          <p:cNvSpPr txBox="1"/>
          <p:nvPr/>
        </p:nvSpPr>
        <p:spPr>
          <a:xfrm>
            <a:off x="540119" y="188931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杨辉三角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又称贾宪三角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是二项式系数在三角形中的一种几何排列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西方人帕斯卡发现时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已比宋代杨辉要迟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根据你观察的杨辉三角的排列规律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完成下列问题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44" name="yt_shape_11244"/>
          <p:cNvSpPr txBox="1"/>
          <p:nvPr/>
        </p:nvSpPr>
        <p:spPr>
          <a:xfrm>
            <a:off x="540000" y="3312406"/>
            <a:ext cx="1692771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1523809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1245" name="yt_shape_11245"/>
          <p:cNvSpPr txBox="1"/>
          <p:nvPr/>
        </p:nvSpPr>
        <p:spPr>
          <a:xfrm>
            <a:off x="540000" y="3795428"/>
            <a:ext cx="5334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1219047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1      1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246" name="yt_shape_11246"/>
          <p:cNvSpPr txBox="1"/>
          <p:nvPr/>
        </p:nvSpPr>
        <p:spPr>
          <a:xfrm>
            <a:off x="540000" y="4274731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914285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1      2     1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1247" name="yt_shape_11247"/>
          <p:cNvSpPr txBox="1"/>
          <p:nvPr/>
        </p:nvSpPr>
        <p:spPr>
          <a:xfrm>
            <a:off x="540000" y="4754034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1       3      3     1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11248" name="yt_shape_11248"/>
          <p:cNvSpPr txBox="1"/>
          <p:nvPr/>
        </p:nvSpPr>
        <p:spPr>
          <a:xfrm>
            <a:off x="540000" y="5233337"/>
            <a:ext cx="84895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1      4        6      4      1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  <p:pic>
        <p:nvPicPr>
          <p:cNvPr id="3" name="yt_shape_1685210761540">
            <a:extLst>
              <a:ext uri="{FF2B5EF4-FFF2-40B4-BE49-F238E27FC236}">
                <a16:creationId xmlns:a16="http://schemas.microsoft.com/office/drawing/2014/main" id="{EDB7DBE3-8369-FCDE-8621-A57647AD8EB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9" name="yt_shape_11249"/>
          <p:cNvSpPr txBox="1"/>
          <p:nvPr/>
        </p:nvSpPr>
        <p:spPr>
          <a:xfrm>
            <a:off x="540000" y="972008"/>
            <a:ext cx="1110560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【基础练习】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展开式共有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第二项的系数为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系数和为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的展开式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的第四项的系数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利用上述规律计算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【拓展训练】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D4BBEA-73C9-BFB8-FB53-5AA462C3C69E}"/>
              </a:ext>
            </a:extLst>
          </p:cNvPr>
          <p:cNvSpPr txBox="1"/>
          <p:nvPr/>
        </p:nvSpPr>
        <p:spPr>
          <a:xfrm>
            <a:off x="3904389" y="140069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A8946C-5C5C-EE4E-CF39-C148876D390C}"/>
              </a:ext>
            </a:extLst>
          </p:cNvPr>
          <p:cNvSpPr txBox="1"/>
          <p:nvPr/>
        </p:nvSpPr>
        <p:spPr>
          <a:xfrm>
            <a:off x="7409589" y="140069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204F6F-FB90-AF58-A655-F533708790BB}"/>
              </a:ext>
            </a:extLst>
          </p:cNvPr>
          <p:cNvSpPr txBox="1"/>
          <p:nvPr/>
        </p:nvSpPr>
        <p:spPr>
          <a:xfrm>
            <a:off x="9695589" y="14006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27001B-1838-E60C-B5B7-688829B7D92F}"/>
              </a:ext>
            </a:extLst>
          </p:cNvPr>
          <p:cNvSpPr txBox="1"/>
          <p:nvPr/>
        </p:nvSpPr>
        <p:spPr>
          <a:xfrm>
            <a:off x="4513989" y="1876178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3D6C5B-34CE-253A-9AE2-47B9AF9F1DCE}"/>
              </a:ext>
            </a:extLst>
          </p:cNvPr>
          <p:cNvSpPr txBox="1"/>
          <p:nvPr/>
        </p:nvSpPr>
        <p:spPr>
          <a:xfrm>
            <a:off x="5123589" y="23516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B88671-17D6-E03A-D1C3-4762E9C53F94}"/>
              </a:ext>
            </a:extLst>
          </p:cNvPr>
          <p:cNvSpPr txBox="1"/>
          <p:nvPr/>
        </p:nvSpPr>
        <p:spPr>
          <a:xfrm>
            <a:off x="9695589" y="28271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255">
            <a:extLst>
              <a:ext uri="{FF2B5EF4-FFF2-40B4-BE49-F238E27FC236}">
                <a16:creationId xmlns:a16="http://schemas.microsoft.com/office/drawing/2014/main" id="{AA94955C-0DC0-4691-9970-DAE8C2198113}"/>
              </a:ext>
            </a:extLst>
          </p:cNvPr>
          <p:cNvSpPr txBox="1"/>
          <p:nvPr/>
        </p:nvSpPr>
        <p:spPr>
          <a:xfrm>
            <a:off x="540000" y="3944841"/>
            <a:ext cx="7633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的展开式中含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项的系数是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yt_shape_11256">
            <a:extLst>
              <a:ext uri="{FF2B5EF4-FFF2-40B4-BE49-F238E27FC236}">
                <a16:creationId xmlns:a16="http://schemas.microsoft.com/office/drawing/2014/main" id="{79883ED9-248E-4385-A3BD-6C91A4D62824}"/>
              </a:ext>
            </a:extLst>
          </p:cNvPr>
          <p:cNvSpPr txBox="1"/>
          <p:nvPr/>
        </p:nvSpPr>
        <p:spPr>
          <a:xfrm>
            <a:off x="540000" y="4424144"/>
            <a:ext cx="6335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若今天是星期二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天后是星期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" name="yt_image_11257">
            <a:extLst>
              <a:ext uri="{FF2B5EF4-FFF2-40B4-BE49-F238E27FC236}">
                <a16:creationId xmlns:a16="http://schemas.microsoft.com/office/drawing/2014/main" id="{F800041F-D5EF-49FA-9ECE-78BA8819DE4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801" y="4903447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656E746-D881-46E9-9E39-EA2F354C300A}"/>
              </a:ext>
            </a:extLst>
          </p:cNvPr>
          <p:cNvSpPr txBox="1"/>
          <p:nvPr/>
        </p:nvSpPr>
        <p:spPr>
          <a:xfrm>
            <a:off x="6714264" y="389803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A7F89C-5AF6-40F4-AC51-5BD024C05BD1}"/>
              </a:ext>
            </a:extLst>
          </p:cNvPr>
          <p:cNvSpPr txBox="1"/>
          <p:nvPr/>
        </p:nvSpPr>
        <p:spPr>
          <a:xfrm>
            <a:off x="5885589" y="43773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2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5" name="yt_shape_11185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d29e4c4-d7c0-42ed-a82a-f2effae20e29.png&quot;}"/>
            </a:endParaRPr>
          </a:p>
        </p:txBody>
      </p:sp>
      <p:sp>
        <p:nvSpPr>
          <p:cNvPr id="11186" name="yt_shape_11186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两数和的平方</a:t>
            </a:r>
          </a:p>
        </p:txBody>
      </p:sp>
      <p:sp>
        <p:nvSpPr>
          <p:cNvPr id="11187" name="yt_shape_11187"/>
          <p:cNvSpPr txBox="1"/>
          <p:nvPr/>
        </p:nvSpPr>
        <p:spPr>
          <a:xfrm>
            <a:off x="540000" y="2161766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88" name="yt_table_1118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565096"/>
              </p:ext>
            </p:extLst>
          </p:nvPr>
        </p:nvGraphicFramePr>
        <p:xfrm>
          <a:off x="540000" y="2793433"/>
          <a:ext cx="6118543" cy="848742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11190" name="yt_shape_11190"/>
          <p:cNvSpPr txBox="1"/>
          <p:nvPr/>
        </p:nvSpPr>
        <p:spPr>
          <a:xfrm>
            <a:off x="540000" y="369277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根据完全平方公式填空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91" name="yt_shape_11191"/>
          <p:cNvSpPr txBox="1"/>
          <p:nvPr/>
        </p:nvSpPr>
        <p:spPr>
          <a:xfrm>
            <a:off x="540119" y="417207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61363">
            <a:extLst>
              <a:ext uri="{FF2B5EF4-FFF2-40B4-BE49-F238E27FC236}">
                <a16:creationId xmlns:a16="http://schemas.microsoft.com/office/drawing/2014/main" id="{40EC477F-F4D3-6A30-6040-E1B401113C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761380">
            <a:extLst>
              <a:ext uri="{FF2B5EF4-FFF2-40B4-BE49-F238E27FC236}">
                <a16:creationId xmlns:a16="http://schemas.microsoft.com/office/drawing/2014/main" id="{3A6BB589-81FA-B51D-8C96-3E3A5AC88C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9744C7-B02C-0F04-82DA-A663671B2D73}"/>
              </a:ext>
            </a:extLst>
          </p:cNvPr>
          <p:cNvSpPr txBox="1"/>
          <p:nvPr/>
        </p:nvSpPr>
        <p:spPr>
          <a:xfrm>
            <a:off x="46314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AB44CA-958E-7662-378B-2420A4AA4A6D}"/>
              </a:ext>
            </a:extLst>
          </p:cNvPr>
          <p:cNvSpPr txBox="1"/>
          <p:nvPr/>
        </p:nvSpPr>
        <p:spPr>
          <a:xfrm>
            <a:off x="2667846" y="4125272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938666-905E-836A-93CD-BD8BDDB91488}"/>
              </a:ext>
            </a:extLst>
          </p:cNvPr>
          <p:cNvSpPr txBox="1"/>
          <p:nvPr/>
        </p:nvSpPr>
        <p:spPr>
          <a:xfrm>
            <a:off x="4885583" y="4125272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C0A504-6066-3898-6E49-3B09C4A34EF6}"/>
              </a:ext>
            </a:extLst>
          </p:cNvPr>
          <p:cNvSpPr txBox="1"/>
          <p:nvPr/>
        </p:nvSpPr>
        <p:spPr>
          <a:xfrm>
            <a:off x="6544521" y="412527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910B0F-C64A-A709-F371-F4BF78055B33}"/>
              </a:ext>
            </a:extLst>
          </p:cNvPr>
          <p:cNvSpPr txBox="1"/>
          <p:nvPr/>
        </p:nvSpPr>
        <p:spPr>
          <a:xfrm>
            <a:off x="8220921" y="412527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6057B9-17B7-1DDB-44F4-ED83AF22E02B}"/>
              </a:ext>
            </a:extLst>
          </p:cNvPr>
          <p:cNvSpPr txBox="1"/>
          <p:nvPr/>
        </p:nvSpPr>
        <p:spPr>
          <a:xfrm>
            <a:off x="9694121" y="4125272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" name="yt_shape_11192"/>
          <p:cNvSpPr txBox="1"/>
          <p:nvPr/>
        </p:nvSpPr>
        <p:spPr>
          <a:xfrm>
            <a:off x="540000" y="836712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两数差的平方</a:t>
            </a:r>
          </a:p>
        </p:txBody>
      </p:sp>
      <p:sp>
        <p:nvSpPr>
          <p:cNvPr id="11193" name="yt_shape_11193"/>
          <p:cNvSpPr txBox="1"/>
          <p:nvPr/>
        </p:nvSpPr>
        <p:spPr>
          <a:xfrm>
            <a:off x="540000" y="1336289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94" name="yt_table_1119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199728"/>
              </p:ext>
            </p:extLst>
          </p:nvPr>
        </p:nvGraphicFramePr>
        <p:xfrm>
          <a:off x="540000" y="1815604"/>
          <a:ext cx="5453380" cy="848742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p:sp>
        <p:nvSpPr>
          <p:cNvPr id="11196" name="yt_shape_11196"/>
          <p:cNvSpPr txBox="1"/>
          <p:nvPr/>
        </p:nvSpPr>
        <p:spPr>
          <a:xfrm>
            <a:off x="540000" y="2715146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下列式子中一定成立的是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97" name="yt_table_1119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119958"/>
              </p:ext>
            </p:extLst>
          </p:nvPr>
        </p:nvGraphicFramePr>
        <p:xfrm>
          <a:off x="540000" y="3194461"/>
          <a:ext cx="4437063" cy="1697484"/>
        </p:xfrm>
        <a:graphic>
          <a:graphicData uri="http://schemas.openxmlformats.org/drawingml/2006/table">
            <a:tbl>
              <a:tblPr/>
              <a:tblGrid>
                <a:gridCol w="443706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1199" name="yt_shape_11199"/>
          <p:cNvSpPr txBox="1"/>
          <p:nvPr/>
        </p:nvSpPr>
        <p:spPr>
          <a:xfrm>
            <a:off x="540119" y="49427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11200">
            <a:extLst>
              <a:ext uri="{FF2B5EF4-FFF2-40B4-BE49-F238E27FC236}">
                <a16:creationId xmlns:a16="http://schemas.microsoft.com/office/drawing/2014/main" id="{F0E37520-4C20-723F-DC26-643DFC0822BE}"/>
              </a:ext>
            </a:extLst>
          </p:cNvPr>
          <p:cNvSpPr txBox="1"/>
          <p:nvPr/>
        </p:nvSpPr>
        <p:spPr>
          <a:xfrm>
            <a:off x="540119" y="5902192"/>
            <a:ext cx="6195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4" name="yt_shape_1685210761409">
            <a:extLst>
              <a:ext uri="{FF2B5EF4-FFF2-40B4-BE49-F238E27FC236}">
                <a16:creationId xmlns:a16="http://schemas.microsoft.com/office/drawing/2014/main" id="{1A625A50-15C6-AAD5-B00F-791B162DF96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34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076D88-D2F7-F3E5-C379-A297C98A40D8}"/>
              </a:ext>
            </a:extLst>
          </p:cNvPr>
          <p:cNvSpPr txBox="1"/>
          <p:nvPr/>
        </p:nvSpPr>
        <p:spPr>
          <a:xfrm>
            <a:off x="6037989" y="12894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651E32-F283-6F54-086D-DC47C1CE7244}"/>
              </a:ext>
            </a:extLst>
          </p:cNvPr>
          <p:cNvSpPr txBox="1"/>
          <p:nvPr/>
        </p:nvSpPr>
        <p:spPr>
          <a:xfrm>
            <a:off x="4717189" y="26683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5A8678-B9BC-FAC3-A77D-139A806D3D63}"/>
              </a:ext>
            </a:extLst>
          </p:cNvPr>
          <p:cNvSpPr txBox="1"/>
          <p:nvPr/>
        </p:nvSpPr>
        <p:spPr>
          <a:xfrm>
            <a:off x="2972646" y="489593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177C79-BF63-2795-E69A-D4720A23FB9F}"/>
              </a:ext>
            </a:extLst>
          </p:cNvPr>
          <p:cNvSpPr txBox="1"/>
          <p:nvPr/>
        </p:nvSpPr>
        <p:spPr>
          <a:xfrm>
            <a:off x="5207846" y="489593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7D0973-31F7-B5A4-65AC-624B2F17D9EC}"/>
              </a:ext>
            </a:extLst>
          </p:cNvPr>
          <p:cNvSpPr txBox="1"/>
          <p:nvPr/>
        </p:nvSpPr>
        <p:spPr>
          <a:xfrm>
            <a:off x="6884246" y="4895939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9BF307-6279-1FAD-D860-CC9596075250}"/>
              </a:ext>
            </a:extLst>
          </p:cNvPr>
          <p:cNvSpPr txBox="1"/>
          <p:nvPr/>
        </p:nvSpPr>
        <p:spPr>
          <a:xfrm>
            <a:off x="8543182" y="4895939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30BFCC-A81E-CCF0-9E1A-D8288B0DA96D}"/>
              </a:ext>
            </a:extLst>
          </p:cNvPr>
          <p:cNvSpPr txBox="1"/>
          <p:nvPr/>
        </p:nvSpPr>
        <p:spPr>
          <a:xfrm>
            <a:off x="9998921" y="4895939"/>
            <a:ext cx="122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355129-FFDA-A60A-9D23-F1D7B2F276BE}"/>
              </a:ext>
            </a:extLst>
          </p:cNvPr>
          <p:cNvSpPr txBox="1"/>
          <p:nvPr/>
        </p:nvSpPr>
        <p:spPr>
          <a:xfrm>
            <a:off x="450108" y="5371427"/>
            <a:ext cx="72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AFEFAA-11AE-C5D8-C914-DAD64B042E8F}"/>
              </a:ext>
            </a:extLst>
          </p:cNvPr>
          <p:cNvSpPr txBox="1"/>
          <p:nvPr/>
        </p:nvSpPr>
        <p:spPr>
          <a:xfrm>
            <a:off x="5442796" y="585538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两数和的平方与两数差的平方的应用</a:t>
            </a:r>
          </a:p>
        </p:txBody>
      </p:sp>
      <p:sp>
        <p:nvSpPr>
          <p:cNvPr id="11202" name="yt_shape_11202"/>
          <p:cNvSpPr txBox="1"/>
          <p:nvPr/>
        </p:nvSpPr>
        <p:spPr>
          <a:xfrm>
            <a:off x="540000" y="1399565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03" name="yt_table_1120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484873"/>
              </p:ext>
            </p:extLst>
          </p:nvPr>
        </p:nvGraphicFramePr>
        <p:xfrm>
          <a:off x="540000" y="2031232"/>
          <a:ext cx="4353243" cy="848742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sp>
        <p:nvSpPr>
          <p:cNvPr id="11205" name="yt_shape_11205"/>
          <p:cNvSpPr txBox="1"/>
          <p:nvPr/>
        </p:nvSpPr>
        <p:spPr>
          <a:xfrm>
            <a:off x="540000" y="2930574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206" name="yt_shape_11206"/>
          <p:cNvSpPr txBox="1"/>
          <p:nvPr/>
        </p:nvSpPr>
        <p:spPr>
          <a:xfrm>
            <a:off x="540000" y="3409877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07" name="yt_shape_11207"/>
          <p:cNvSpPr txBox="1"/>
          <p:nvPr/>
        </p:nvSpPr>
        <p:spPr>
          <a:xfrm>
            <a:off x="540000" y="3889180"/>
            <a:ext cx="3827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08" name="yt_shape_11208"/>
          <p:cNvSpPr txBox="1"/>
          <p:nvPr/>
        </p:nvSpPr>
        <p:spPr>
          <a:xfrm>
            <a:off x="540000" y="4368483"/>
            <a:ext cx="2564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09" name="yt_shape_11209"/>
          <p:cNvSpPr txBox="1"/>
          <p:nvPr/>
        </p:nvSpPr>
        <p:spPr>
          <a:xfrm>
            <a:off x="540000" y="4847786"/>
            <a:ext cx="37446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761439">
            <a:extLst>
              <a:ext uri="{FF2B5EF4-FFF2-40B4-BE49-F238E27FC236}">
                <a16:creationId xmlns:a16="http://schemas.microsoft.com/office/drawing/2014/main" id="{E06DB991-935F-20B4-7318-B81059C0D0A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06A413-0F86-C074-CFA8-1E35078A053C}"/>
              </a:ext>
            </a:extLst>
          </p:cNvPr>
          <p:cNvSpPr txBox="1"/>
          <p:nvPr/>
        </p:nvSpPr>
        <p:spPr>
          <a:xfrm>
            <a:off x="9085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7" grpId="0" build="allAtOnce"/>
      <p:bldP spid="11209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0" name="yt_shape_11210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考虑问题不全而出错</a:t>
            </a:r>
          </a:p>
        </p:txBody>
      </p:sp>
      <p:sp>
        <p:nvSpPr>
          <p:cNvPr id="11211" name="yt_shape_11211"/>
          <p:cNvSpPr txBox="1"/>
          <p:nvPr/>
        </p:nvSpPr>
        <p:spPr>
          <a:xfrm>
            <a:off x="540000" y="1399565"/>
            <a:ext cx="10728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的两数和或差的平方公式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61463">
            <a:extLst>
              <a:ext uri="{FF2B5EF4-FFF2-40B4-BE49-F238E27FC236}">
                <a16:creationId xmlns:a16="http://schemas.microsoft.com/office/drawing/2014/main" id="{44D32137-D4FC-214B-E5E0-A7E8557A2F6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880792-B659-83F7-AC9B-9B14AAF50F2A}"/>
              </a:ext>
            </a:extLst>
          </p:cNvPr>
          <p:cNvSpPr txBox="1"/>
          <p:nvPr/>
        </p:nvSpPr>
        <p:spPr>
          <a:xfrm>
            <a:off x="9627326" y="1328375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" name="yt_shape_11212"/>
          <p:cNvSpPr txBox="1"/>
          <p:nvPr/>
        </p:nvSpPr>
        <p:spPr>
          <a:xfrm>
            <a:off x="540000" y="692696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ec38720-2aa5-4483-819e-9cfc73ff81d6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13" name="yt_shape_11213"/>
              <p:cNvSpPr txBox="1"/>
              <p:nvPr/>
            </p:nvSpPr>
            <p:spPr>
              <a:xfrm>
                <a:off x="540000" y="1445856"/>
                <a:ext cx="8903399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213" name="yt_shape_11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5856"/>
                <a:ext cx="8903399" cy="766492"/>
              </a:xfrm>
              <a:prstGeom prst="rect">
                <a:avLst/>
              </a:prstGeom>
              <a:blipFill>
                <a:blip r:embed="rId2"/>
                <a:stretch>
                  <a:fillRect l="-2123" r="-1164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215" name="yt_table_1121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3475535"/>
                  </p:ext>
                </p:extLst>
              </p:nvPr>
            </p:nvGraphicFramePr>
            <p:xfrm>
              <a:off x="540000" y="2415500"/>
              <a:ext cx="9133841" cy="63271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5339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215" name="yt_table_1121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3475535"/>
                  </p:ext>
                </p:extLst>
              </p:nvPr>
            </p:nvGraphicFramePr>
            <p:xfrm>
              <a:off x="540000" y="2415500"/>
              <a:ext cx="9133841" cy="632714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5339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61925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6394" r="-639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353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16" name="yt_shape_11216"/>
          <p:cNvSpPr txBox="1"/>
          <p:nvPr/>
        </p:nvSpPr>
        <p:spPr>
          <a:xfrm>
            <a:off x="540000" y="3098862"/>
            <a:ext cx="559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错误的运算有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17" name="yt_shape_11217"/>
              <p:cNvSpPr txBox="1"/>
              <p:nvPr/>
            </p:nvSpPr>
            <p:spPr>
              <a:xfrm>
                <a:off x="540119" y="3578165"/>
                <a:ext cx="11111999" cy="1157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217" name="yt_shape_11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8165"/>
                <a:ext cx="11111999" cy="1157240"/>
              </a:xfrm>
              <a:prstGeom prst="rect">
                <a:avLst/>
              </a:prstGeom>
              <a:blipFill>
                <a:blip r:embed="rId4"/>
                <a:stretch>
                  <a:fillRect l="-1701" t="-4737" r="-329" b="-6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19" name="yt_table_1121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09628"/>
              </p:ext>
            </p:extLst>
          </p:nvPr>
        </p:nvGraphicFramePr>
        <p:xfrm>
          <a:off x="540000" y="4938557"/>
          <a:ext cx="8929054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533968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sp>
        <p:nvSpPr>
          <p:cNvPr id="11221" name="yt_shape_11221"/>
          <p:cNvSpPr txBox="1"/>
          <p:nvPr/>
        </p:nvSpPr>
        <p:spPr>
          <a:xfrm>
            <a:off x="540000" y="5413622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22" name="yt_shape_11222"/>
          <p:cNvSpPr txBox="1"/>
          <p:nvPr/>
        </p:nvSpPr>
        <p:spPr>
          <a:xfrm>
            <a:off x="540000" y="5892925"/>
            <a:ext cx="7138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61494">
            <a:extLst>
              <a:ext uri="{FF2B5EF4-FFF2-40B4-BE49-F238E27FC236}">
                <a16:creationId xmlns:a16="http://schemas.microsoft.com/office/drawing/2014/main" id="{F79D9F5F-D2C2-E201-8718-3532B044035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43551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73F890-B180-29F9-342C-61F568E566E5}"/>
              </a:ext>
            </a:extLst>
          </p:cNvPr>
          <p:cNvSpPr txBox="1"/>
          <p:nvPr/>
        </p:nvSpPr>
        <p:spPr>
          <a:xfrm>
            <a:off x="8437018" y="1484784"/>
            <a:ext cx="400748" cy="8526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58369B-8AC0-EAB1-4933-029D026037E1}"/>
              </a:ext>
            </a:extLst>
          </p:cNvPr>
          <p:cNvSpPr txBox="1"/>
          <p:nvPr/>
        </p:nvSpPr>
        <p:spPr>
          <a:xfrm>
            <a:off x="5163086" y="3052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09A73C-7504-034A-1090-092936313F49}"/>
              </a:ext>
            </a:extLst>
          </p:cNvPr>
          <p:cNvSpPr txBox="1"/>
          <p:nvPr/>
        </p:nvSpPr>
        <p:spPr>
          <a:xfrm>
            <a:off x="5682389" y="53668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2A89F0-C864-7047-4E15-9371F8038D16}"/>
              </a:ext>
            </a:extLst>
          </p:cNvPr>
          <p:cNvSpPr txBox="1"/>
          <p:nvPr/>
        </p:nvSpPr>
        <p:spPr>
          <a:xfrm>
            <a:off x="6833326" y="584611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3" name="yt_shape_11223"/>
              <p:cNvSpPr txBox="1"/>
              <p:nvPr/>
            </p:nvSpPr>
            <p:spPr>
              <a:xfrm>
                <a:off x="540000" y="900000"/>
                <a:ext cx="9318320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乐山市外国语学校期中卷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3" name="yt_shape_1122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18320" cy="641394"/>
              </a:xfrm>
              <a:prstGeom prst="rect">
                <a:avLst/>
              </a:prstGeom>
              <a:blipFill>
                <a:blip r:embed="rId2"/>
                <a:stretch>
                  <a:fillRect l="-2029" r="-26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25" name="yt_shape_11225"/>
          <p:cNvSpPr txBox="1"/>
          <p:nvPr/>
        </p:nvSpPr>
        <p:spPr>
          <a:xfrm>
            <a:off x="540000" y="1592182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226" name="yt_shape_11226"/>
          <p:cNvSpPr txBox="1"/>
          <p:nvPr/>
        </p:nvSpPr>
        <p:spPr>
          <a:xfrm>
            <a:off x="540000" y="2071485"/>
            <a:ext cx="17953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27" name="yt_shape_11227"/>
          <p:cNvSpPr txBox="1"/>
          <p:nvPr/>
        </p:nvSpPr>
        <p:spPr>
          <a:xfrm>
            <a:off x="540000" y="2550788"/>
            <a:ext cx="36420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1002001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28" name="yt_shape_11228"/>
          <p:cNvSpPr txBox="1"/>
          <p:nvPr/>
        </p:nvSpPr>
        <p:spPr>
          <a:xfrm>
            <a:off x="540000" y="3990354"/>
            <a:ext cx="1487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29" name="yt_shape_11229"/>
          <p:cNvSpPr txBox="1"/>
          <p:nvPr/>
        </p:nvSpPr>
        <p:spPr>
          <a:xfrm>
            <a:off x="540000" y="4469657"/>
            <a:ext cx="348813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249001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010824-F28B-B3AC-BAF5-35F089FDD63B}"/>
              </a:ext>
            </a:extLst>
          </p:cNvPr>
          <p:cNvSpPr txBox="1"/>
          <p:nvPr/>
        </p:nvSpPr>
        <p:spPr>
          <a:xfrm>
            <a:off x="8839989" y="853194"/>
            <a:ext cx="7896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7" grpId="0" build="allAtOnce"/>
      <p:bldP spid="11229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83671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000" y="1316015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32" name="yt_shape_11232"/>
          <p:cNvSpPr txBox="1"/>
          <p:nvPr/>
        </p:nvSpPr>
        <p:spPr>
          <a:xfrm>
            <a:off x="540000" y="1795318"/>
            <a:ext cx="451405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33" name="yt_shape_11233"/>
          <p:cNvSpPr txBox="1"/>
          <p:nvPr/>
        </p:nvSpPr>
        <p:spPr>
          <a:xfrm>
            <a:off x="540000" y="2754753"/>
            <a:ext cx="5331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234" name="yt_shape_11234"/>
          <p:cNvSpPr txBox="1"/>
          <p:nvPr/>
        </p:nvSpPr>
        <p:spPr>
          <a:xfrm>
            <a:off x="540000" y="3234056"/>
            <a:ext cx="579325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35" name="yt_shape_11235"/>
          <p:cNvSpPr txBox="1"/>
          <p:nvPr/>
        </p:nvSpPr>
        <p:spPr>
          <a:xfrm>
            <a:off x="540000" y="4673622"/>
            <a:ext cx="4546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540000" y="5152925"/>
            <a:ext cx="57772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＝[（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][（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2" grpId="0" build="allAtOnce"/>
      <p:bldP spid="11234" grpId="0" build="allAtOnce"/>
      <p:bldP spid="1123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7" name="yt_shape_11237"/>
          <p:cNvSpPr txBox="1"/>
          <p:nvPr/>
        </p:nvSpPr>
        <p:spPr>
          <a:xfrm>
            <a:off x="540119" y="9753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某市有一块长为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米的长方形地块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规划部门计划将阴影部分进行绿化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中间将修建一座雕像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则绿化的面积是多少平方米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时的绿化面积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238" name="yt_image_112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036683"/>
            <a:ext cx="3039237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240">
            <a:extLst>
              <a:ext uri="{FF2B5EF4-FFF2-40B4-BE49-F238E27FC236}">
                <a16:creationId xmlns:a16="http://schemas.microsoft.com/office/drawing/2014/main" id="{3F97A614-8A2E-4F5B-A299-D52261178D01}"/>
              </a:ext>
            </a:extLst>
          </p:cNvPr>
          <p:cNvSpPr txBox="1"/>
          <p:nvPr/>
        </p:nvSpPr>
        <p:spPr>
          <a:xfrm>
            <a:off x="539999" y="444041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绿化面积为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时的绿化面积为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1379</Words>
  <Application>Microsoft Office PowerPoint</Application>
  <PresentationFormat>宽屏</PresentationFormat>
  <Paragraphs>130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2023-05-05T05:33:00Z</dcterms:created>
  <dcterms:modified xsi:type="dcterms:W3CDTF">2023-05-28T14:58:23Z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