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69" r:id="rId4"/>
    <p:sldId id="370" r:id="rId5"/>
    <p:sldId id="373" r:id="rId6"/>
    <p:sldId id="375" r:id="rId7"/>
    <p:sldId id="376" r:id="rId8"/>
    <p:sldId id="378" r:id="rId9"/>
    <p:sldId id="380" r:id="rId10"/>
    <p:sldId id="384" r:id="rId11"/>
    <p:sldId id="385" r:id="rId12"/>
    <p:sldId id="387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9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6" name="yt_shape_13576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4993f763-0fa0-41ab-94b9-f661ae01f00c.png&quot;}"/>
            </a:endParaRPr>
          </a:p>
        </p:txBody>
      </p:sp>
      <p:sp>
        <p:nvSpPr>
          <p:cNvPr id="13577" name="yt_shape_13577"/>
          <p:cNvSpPr txBox="1"/>
          <p:nvPr/>
        </p:nvSpPr>
        <p:spPr>
          <a:xfrm>
            <a:off x="540119" y="167754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直角三角形两直角边的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平方和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斜边的平方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这就是著名的勾股定理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所对的边分别为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则有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578" name="yt_shape_13578"/>
          <p:cNvSpPr txBox="1"/>
          <p:nvPr/>
        </p:nvSpPr>
        <p:spPr>
          <a:xfrm>
            <a:off x="540119" y="311711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我国古代把直角三角形中较短的直角边称为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勾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较长的直角边称为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股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斜边称为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弦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1157795">
            <a:extLst>
              <a:ext uri="{FF2B5EF4-FFF2-40B4-BE49-F238E27FC236}">
                <a16:creationId xmlns:a16="http://schemas.microsoft.com/office/drawing/2014/main" id="{46B6ABEB-02D1-1EDC-E51C-6C91E0C9F64D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795"/>
            <a:ext cx="4089464" cy="64598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FFCF7FC-54F5-FE96-BB05-3CED1314CA8F}"/>
              </a:ext>
            </a:extLst>
          </p:cNvPr>
          <p:cNvSpPr txBox="1"/>
          <p:nvPr/>
        </p:nvSpPr>
        <p:spPr>
          <a:xfrm>
            <a:off x="4107708" y="1606354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平方和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97F5968-03D6-47E7-FC75-683697BD8875}"/>
              </a:ext>
            </a:extLst>
          </p:cNvPr>
          <p:cNvSpPr txBox="1"/>
          <p:nvPr/>
        </p:nvSpPr>
        <p:spPr>
          <a:xfrm>
            <a:off x="6241308" y="1606354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斜边的平方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2B96A3A-F5CB-3CF5-6F6C-73D0B68DD39B}"/>
              </a:ext>
            </a:extLst>
          </p:cNvPr>
          <p:cNvSpPr txBox="1"/>
          <p:nvPr/>
        </p:nvSpPr>
        <p:spPr>
          <a:xfrm>
            <a:off x="11216532" y="2081842"/>
            <a:ext cx="416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D9045EE-E18B-BF59-EAAC-CACC31BD513E}"/>
              </a:ext>
            </a:extLst>
          </p:cNvPr>
          <p:cNvSpPr txBox="1"/>
          <p:nvPr/>
        </p:nvSpPr>
        <p:spPr>
          <a:xfrm>
            <a:off x="450108" y="2557330"/>
            <a:ext cx="1602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375B7B8-B88B-AFB8-931B-B663025B29C9}"/>
              </a:ext>
            </a:extLst>
          </p:cNvPr>
          <p:cNvSpPr txBox="1"/>
          <p:nvPr/>
        </p:nvSpPr>
        <p:spPr>
          <a:xfrm>
            <a:off x="6850907" y="304592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勾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F5CD31E-FF8C-DE37-BD55-BEC5A0F69C5E}"/>
              </a:ext>
            </a:extLst>
          </p:cNvPr>
          <p:cNvSpPr txBox="1"/>
          <p:nvPr/>
        </p:nvSpPr>
        <p:spPr>
          <a:xfrm>
            <a:off x="10508507" y="304592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股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1F546A3-C495-14B2-EFB2-EED81CB532A5}"/>
              </a:ext>
            </a:extLst>
          </p:cNvPr>
          <p:cNvSpPr txBox="1"/>
          <p:nvPr/>
        </p:nvSpPr>
        <p:spPr>
          <a:xfrm>
            <a:off x="1974108" y="352140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弦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8" name="yt_shape_13628"/>
          <p:cNvSpPr txBox="1"/>
          <p:nvPr/>
        </p:nvSpPr>
        <p:spPr>
          <a:xfrm>
            <a:off x="540119" y="992898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629" name="yt_image_1362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09849" y="1670133"/>
            <a:ext cx="2542032" cy="1455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31" name="yt_shape_13631"/>
          <p:cNvSpPr txBox="1"/>
          <p:nvPr/>
        </p:nvSpPr>
        <p:spPr>
          <a:xfrm>
            <a:off x="540119" y="1958165"/>
            <a:ext cx="3468898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3632">
                <a:extLst>
                  <a:ext uri="{FF2B5EF4-FFF2-40B4-BE49-F238E27FC236}">
                    <a16:creationId xmlns:a16="http://schemas.microsoft.com/office/drawing/2014/main" id="{89ABDBC0-1654-470C-8920-576C4F2590D4}"/>
                  </a:ext>
                </a:extLst>
              </p:cNvPr>
              <p:cNvSpPr txBox="1"/>
              <p:nvPr/>
            </p:nvSpPr>
            <p:spPr>
              <a:xfrm>
                <a:off x="540119" y="3326317"/>
                <a:ext cx="5931111" cy="25509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6×8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3632">
                <a:extLst>
                  <a:ext uri="{FF2B5EF4-FFF2-40B4-BE49-F238E27FC236}">
                    <a16:creationId xmlns:a16="http://schemas.microsoft.com/office/drawing/2014/main" id="{89ABDBC0-1654-470C-8920-576C4F2590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326317"/>
                <a:ext cx="5931111" cy="2550955"/>
              </a:xfrm>
              <a:prstGeom prst="rect">
                <a:avLst/>
              </a:prstGeom>
              <a:blipFill>
                <a:blip r:embed="rId3"/>
                <a:stretch>
                  <a:fillRect l="-3186" t="-2153" r="-2467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6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6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31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4" name="yt_shape_13634"/>
          <p:cNvSpPr txBox="1"/>
          <p:nvPr/>
        </p:nvSpPr>
        <p:spPr>
          <a:xfrm>
            <a:off x="468666" y="692696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cf464083-e1e7-48ed-9b93-f816931c4f2b.png&quot;}"/>
            </a:endParaRPr>
          </a:p>
        </p:txBody>
      </p:sp>
      <p:sp>
        <p:nvSpPr>
          <p:cNvPr id="13635" name="yt_shape_13635"/>
          <p:cNvSpPr txBox="1"/>
          <p:nvPr/>
        </p:nvSpPr>
        <p:spPr>
          <a:xfrm>
            <a:off x="540000" y="1445856"/>
            <a:ext cx="84766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636" name="yt_shape_13636"/>
          <p:cNvSpPr txBox="1"/>
          <p:nvPr/>
        </p:nvSpPr>
        <p:spPr>
          <a:xfrm>
            <a:off x="540119" y="1925159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某学习小组经过合作交流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给出了下面的解题思路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请你按照他们的解题思路完成解答过程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637" name="yt_shape_13637"/>
          <p:cNvSpPr txBox="1"/>
          <p:nvPr/>
        </p:nvSpPr>
        <p:spPr>
          <a:xfrm>
            <a:off x="540119" y="2868114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用含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的代数式表示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根据勾股定理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桥梁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建立方程模型求出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利用勾股定理求出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638" name="yt_image_1363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15614" y="4077072"/>
            <a:ext cx="2136267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157969">
            <a:extLst>
              <a:ext uri="{FF2B5EF4-FFF2-40B4-BE49-F238E27FC236}">
                <a16:creationId xmlns:a16="http://schemas.microsoft.com/office/drawing/2014/main" id="{A2D4B077-FB5B-1680-6FE2-C9E724C87EE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17277"/>
            <a:ext cx="4089464" cy="646417"/>
          </a:xfrm>
          <a:prstGeom prst="rect">
            <a:avLst/>
          </a:prstGeom>
        </p:spPr>
      </p:pic>
      <p:sp>
        <p:nvSpPr>
          <p:cNvPr id="8" name="yt_shape_13640">
            <a:extLst>
              <a:ext uri="{FF2B5EF4-FFF2-40B4-BE49-F238E27FC236}">
                <a16:creationId xmlns:a16="http://schemas.microsoft.com/office/drawing/2014/main" id="{A44161BA-C97F-4B4C-8D67-007FFC06843D}"/>
              </a:ext>
            </a:extLst>
          </p:cNvPr>
          <p:cNvSpPr txBox="1"/>
          <p:nvPr/>
        </p:nvSpPr>
        <p:spPr>
          <a:xfrm>
            <a:off x="540000" y="4257490"/>
            <a:ext cx="9727022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由勾股定理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3641">
                <a:extLst>
                  <a:ext uri="{FF2B5EF4-FFF2-40B4-BE49-F238E27FC236}">
                    <a16:creationId xmlns:a16="http://schemas.microsoft.com/office/drawing/2014/main" id="{BBBBF591-0D7E-46D0-8CFD-5647FB88C235}"/>
                  </a:ext>
                </a:extLst>
              </p:cNvPr>
              <p:cNvSpPr txBox="1"/>
              <p:nvPr/>
            </p:nvSpPr>
            <p:spPr>
              <a:xfrm>
                <a:off x="540000" y="5646268"/>
                <a:ext cx="5039841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9" name="yt_shape_13641">
                <a:extLst>
                  <a:ext uri="{FF2B5EF4-FFF2-40B4-BE49-F238E27FC236}">
                    <a16:creationId xmlns:a16="http://schemas.microsoft.com/office/drawing/2014/main" id="{BBBBF591-0D7E-46D0-8CFD-5647FB88C2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646268"/>
                <a:ext cx="5039841" cy="1119024"/>
              </a:xfrm>
              <a:prstGeom prst="rect">
                <a:avLst/>
              </a:prstGeom>
              <a:blipFill>
                <a:blip r:embed="rId4"/>
                <a:stretch>
                  <a:fillRect l="-3753" t="-4348" r="-2663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4" name="yt_shape_13644"/>
          <p:cNvSpPr txBox="1"/>
          <p:nvPr/>
        </p:nvSpPr>
        <p:spPr>
          <a:xfrm>
            <a:off x="540000" y="1503867"/>
            <a:ext cx="11111999" cy="192513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勾股定理是直角三角形特有的性质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揭示了直角三角形三边之间的数量关系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indent="609523" algn="ctr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由勾股定理可知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在一个直角三角形中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已知任意两边的长度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可求出第三边的长度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1157991">
            <a:extLst>
              <a:ext uri="{FF2B5EF4-FFF2-40B4-BE49-F238E27FC236}">
                <a16:creationId xmlns:a16="http://schemas.microsoft.com/office/drawing/2014/main" id="{CF9105C3-8BCE-6FBB-D8D0-318F2781AD1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0284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9" name="yt_shape_13579"/>
          <p:cNvSpPr txBox="1"/>
          <p:nvPr/>
        </p:nvSpPr>
        <p:spPr>
          <a:xfrm>
            <a:off x="540000" y="900000"/>
            <a:ext cx="428322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4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4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92eed232-b80f-48cd-8665-44b732465b7a.png&quot;}"/>
            </a:endParaRPr>
          </a:p>
        </p:txBody>
      </p:sp>
      <p:sp>
        <p:nvSpPr>
          <p:cNvPr id="13580" name="yt_shape_13580"/>
          <p:cNvSpPr txBox="1"/>
          <p:nvPr/>
        </p:nvSpPr>
        <p:spPr>
          <a:xfrm>
            <a:off x="540000" y="1662201"/>
            <a:ext cx="394979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勾股定理的认识</a:t>
            </a:r>
          </a:p>
        </p:txBody>
      </p:sp>
      <p:sp>
        <p:nvSpPr>
          <p:cNvPr id="13581" name="yt_shape_13581"/>
          <p:cNvSpPr txBox="1"/>
          <p:nvPr/>
        </p:nvSpPr>
        <p:spPr>
          <a:xfrm>
            <a:off x="540000" y="2161766"/>
            <a:ext cx="42239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582" name="yt_table_13582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6858787"/>
              </p:ext>
            </p:extLst>
          </p:nvPr>
        </p:nvGraphicFramePr>
        <p:xfrm>
          <a:off x="540000" y="2793433"/>
          <a:ext cx="8667750" cy="1697484"/>
        </p:xfrm>
        <a:graphic>
          <a:graphicData uri="http://schemas.openxmlformats.org/drawingml/2006/table">
            <a:tbl>
              <a:tblPr/>
              <a:tblGrid>
                <a:gridCol w="8667750">
                  <a:extLst>
                    <a:ext uri="{9D8B030D-6E8A-4147-A177-3AD203B41FA5}">
                      <a16:colId xmlns:a16="http://schemas.microsoft.com/office/drawing/2014/main" val="107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的三边长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则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Rt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的三边长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则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Rt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的三边长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则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Rt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的三边长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则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5"/>
                  </a:ext>
                </a:extLst>
              </a:tr>
            </a:tbl>
          </a:graphicData>
        </a:graphic>
      </p:graphicFrame>
      <p:pic>
        <p:nvPicPr>
          <p:cNvPr id="3" name="yt_shape_1685211157817">
            <a:extLst>
              <a:ext uri="{FF2B5EF4-FFF2-40B4-BE49-F238E27FC236}">
                <a16:creationId xmlns:a16="http://schemas.microsoft.com/office/drawing/2014/main" id="{053654D8-C70F-863F-1A5D-012C2E1D7C4B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840"/>
            <a:ext cx="4114864" cy="652852"/>
          </a:xfrm>
          <a:prstGeom prst="rect">
            <a:avLst/>
          </a:prstGeom>
        </p:spPr>
      </p:pic>
      <p:pic>
        <p:nvPicPr>
          <p:cNvPr id="5" name="yt_shape_1685211157833">
            <a:extLst>
              <a:ext uri="{FF2B5EF4-FFF2-40B4-BE49-F238E27FC236}">
                <a16:creationId xmlns:a16="http://schemas.microsoft.com/office/drawing/2014/main" id="{0145FB1C-5DF8-C552-42A4-A3A6CC5539F1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360C860-2B22-71AC-D9DB-A69758211C44}"/>
              </a:ext>
            </a:extLst>
          </p:cNvPr>
          <p:cNvSpPr txBox="1"/>
          <p:nvPr/>
        </p:nvSpPr>
        <p:spPr>
          <a:xfrm>
            <a:off x="3802789" y="21149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4" name="yt_shape_1358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如图所示的正方形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是用四个能够完全重合的直角三角形拼出的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每个直角三角形的直角边长分别为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斜边长为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用含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的代数式表示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pic>
        <p:nvPicPr>
          <p:cNvPr id="13585" name="yt_image_135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7901" y="2011799"/>
            <a:ext cx="1576197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87" name="yt_shape_13587"/>
          <p:cNvSpPr txBox="1"/>
          <p:nvPr/>
        </p:nvSpPr>
        <p:spPr>
          <a:xfrm>
            <a:off x="540000" y="3625866"/>
            <a:ext cx="80278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大正方形的边长为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面积为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3588" name="yt_shape_13588"/>
          <p:cNvSpPr txBox="1"/>
          <p:nvPr/>
        </p:nvSpPr>
        <p:spPr>
          <a:xfrm>
            <a:off x="540000" y="4105169"/>
            <a:ext cx="64536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小正方形的边长为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面积为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3589" name="yt_shape_13589"/>
          <p:cNvSpPr txBox="1"/>
          <p:nvPr/>
        </p:nvSpPr>
        <p:spPr>
          <a:xfrm>
            <a:off x="540119" y="45844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四个直角三角形的面积和为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根据图中面积关系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可得到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之间的关系式为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DC73EDD-3F53-7B46-A6E2-D1D7FD0A1238}"/>
              </a:ext>
            </a:extLst>
          </p:cNvPr>
          <p:cNvSpPr txBox="1"/>
          <p:nvPr/>
        </p:nvSpPr>
        <p:spPr>
          <a:xfrm>
            <a:off x="3955189" y="357906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95E5CC3-0124-3306-677D-2DA6F9EC7C5A}"/>
              </a:ext>
            </a:extLst>
          </p:cNvPr>
          <p:cNvSpPr txBox="1"/>
          <p:nvPr/>
        </p:nvSpPr>
        <p:spPr>
          <a:xfrm>
            <a:off x="6393589" y="3579060"/>
            <a:ext cx="1805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BCA5FD2-EC87-B9F7-DEAA-931DBEE0FB85}"/>
              </a:ext>
            </a:extLst>
          </p:cNvPr>
          <p:cNvSpPr txBox="1"/>
          <p:nvPr/>
        </p:nvSpPr>
        <p:spPr>
          <a:xfrm>
            <a:off x="3955189" y="4058364"/>
            <a:ext cx="619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D649916-2DA0-33C6-061B-200AE0FB6F49}"/>
              </a:ext>
            </a:extLst>
          </p:cNvPr>
          <p:cNvSpPr txBox="1"/>
          <p:nvPr/>
        </p:nvSpPr>
        <p:spPr>
          <a:xfrm>
            <a:off x="5918927" y="4058364"/>
            <a:ext cx="721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D88E661-1475-E15B-4277-871FCA3EFAD5}"/>
              </a:ext>
            </a:extLst>
          </p:cNvPr>
          <p:cNvSpPr txBox="1"/>
          <p:nvPr/>
        </p:nvSpPr>
        <p:spPr>
          <a:xfrm>
            <a:off x="5174508" y="453766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8DB2F06-94F8-15DA-ABFC-F835B6E50A0F}"/>
              </a:ext>
            </a:extLst>
          </p:cNvPr>
          <p:cNvSpPr txBox="1"/>
          <p:nvPr/>
        </p:nvSpPr>
        <p:spPr>
          <a:xfrm>
            <a:off x="2278908" y="5013154"/>
            <a:ext cx="1839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0" name="yt_shape_13590"/>
          <p:cNvSpPr txBox="1"/>
          <p:nvPr/>
        </p:nvSpPr>
        <p:spPr>
          <a:xfrm>
            <a:off x="540000" y="900000"/>
            <a:ext cx="487312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利用勾股定理进行计算</a:t>
            </a:r>
          </a:p>
        </p:txBody>
      </p:sp>
      <p:sp>
        <p:nvSpPr>
          <p:cNvPr id="13591" name="yt_shape_13591"/>
          <p:cNvSpPr txBox="1"/>
          <p:nvPr/>
        </p:nvSpPr>
        <p:spPr>
          <a:xfrm>
            <a:off x="540000" y="1399565"/>
            <a:ext cx="76094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在直角三角形中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若勾为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股为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592" name="yt_table_13592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4745007"/>
              </p:ext>
            </p:extLst>
          </p:nvPr>
        </p:nvGraphicFramePr>
        <p:xfrm>
          <a:off x="540000" y="2031232"/>
          <a:ext cx="7784720" cy="424371"/>
        </p:xfrm>
        <a:graphic>
          <a:graphicData uri="http://schemas.openxmlformats.org/drawingml/2006/table">
            <a:tbl>
              <a:tblPr/>
              <a:tblGrid>
                <a:gridCol w="2334070">
                  <a:extLst>
                    <a:ext uri="{9D8B030D-6E8A-4147-A177-3AD203B41FA5}">
                      <a16:colId xmlns:a16="http://schemas.microsoft.com/office/drawing/2014/main" val="10767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768"/>
                    </a:ext>
                  </a:extLst>
                </a:gridCol>
                <a:gridCol w="2316607">
                  <a:extLst>
                    <a:ext uri="{9D8B030D-6E8A-4147-A177-3AD203B41FA5}">
                      <a16:colId xmlns:a16="http://schemas.microsoft.com/office/drawing/2014/main" val="10769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7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6"/>
                  </a:ext>
                </a:extLst>
              </a:tr>
            </a:tbl>
          </a:graphicData>
        </a:graphic>
      </p:graphicFrame>
      <p:sp>
        <p:nvSpPr>
          <p:cNvPr id="13594" name="yt_shape_13594"/>
          <p:cNvSpPr txBox="1"/>
          <p:nvPr/>
        </p:nvSpPr>
        <p:spPr>
          <a:xfrm>
            <a:off x="540119" y="250629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598" name="yt_table_13598_skip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93920995"/>
                  </p:ext>
                </p:extLst>
              </p:nvPr>
            </p:nvGraphicFramePr>
            <p:xfrm>
              <a:off x="540000" y="3465732"/>
              <a:ext cx="7784720" cy="464630"/>
            </p:xfrm>
            <a:graphic>
              <a:graphicData uri="http://schemas.openxmlformats.org/drawingml/2006/table">
                <a:tbl>
                  <a:tblPr/>
                  <a:tblGrid>
                    <a:gridCol w="2334070">
                      <a:extLst>
                        <a:ext uri="{9D8B030D-6E8A-4147-A177-3AD203B41FA5}">
                          <a16:colId xmlns:a16="http://schemas.microsoft.com/office/drawing/2014/main" val="10771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772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773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77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7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3598" name="yt_table_13598_skip" descr="{&quot;rangeId&quot;:8,&quot;type&quot;:&quot;Option&quot;,&quot;drawing&quot;:[&quot;yt_shape_13595&quot;]}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93920995"/>
                  </p:ext>
                </p:extLst>
              </p:nvPr>
            </p:nvGraphicFramePr>
            <p:xfrm>
              <a:off x="540000" y="3465732"/>
              <a:ext cx="7784720" cy="464630"/>
            </p:xfrm>
            <a:graphic>
              <a:graphicData uri="http://schemas.openxmlformats.org/drawingml/2006/table">
                <a:tbl>
                  <a:tblPr/>
                  <a:tblGrid>
                    <a:gridCol w="2334070">
                      <a:extLst>
                        <a:ext uri="{9D8B030D-6E8A-4147-A177-3AD203B41FA5}">
                          <a16:colId xmlns:a16="http://schemas.microsoft.com/office/drawing/2014/main" val="10771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772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773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774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6494" r="-233681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8421" t="-6494" r="-47895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595" name="yt_shape_13595_skip" title="H_151.2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45046" y="3465732"/>
            <a:ext cx="1404747" cy="1920762"/>
            <a:chOff x="0" y="0"/>
            <a:chExt cx="1404747" cy="1920762"/>
          </a:xfrm>
        </p:grpSpPr>
        <p:pic>
          <p:nvPicPr>
            <p:cNvPr id="2" name="yt_image_13595">
              <a:extLst>
                <a:ext uri="">
                  <a16:creationId xmlns:mc="http://schemas.openxmlformats.org/markup-compatibility/2006" xmlns:p14="http://schemas.microsoft.com/office/powerpoint/2010/main" xmlns:a14="http://schemas.microsoft.com/office/drawing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04747" cy="15247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97" name="yt_shape_13597"/>
            <p:cNvSpPr txBox="1"/>
            <p:nvPr/>
          </p:nvSpPr>
          <p:spPr>
            <a:xfrm>
              <a:off x="169092" y="156076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5211157867">
            <a:extLst>
              <a:ext uri="{FF2B5EF4-FFF2-40B4-BE49-F238E27FC236}">
                <a16:creationId xmlns:a16="http://schemas.microsoft.com/office/drawing/2014/main" id="{D5D4F158-46BA-A462-E403-FED5B5E68B1E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5305C2F-9F30-C31B-323A-1424F3B1D311}"/>
              </a:ext>
            </a:extLst>
          </p:cNvPr>
          <p:cNvSpPr txBox="1"/>
          <p:nvPr/>
        </p:nvSpPr>
        <p:spPr>
          <a:xfrm>
            <a:off x="71555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3BCF23-21CB-EE9A-6F73-F80077412ADC}"/>
              </a:ext>
            </a:extLst>
          </p:cNvPr>
          <p:cNvSpPr txBox="1"/>
          <p:nvPr/>
        </p:nvSpPr>
        <p:spPr>
          <a:xfrm>
            <a:off x="1059708" y="293497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9" name="yt_shape_13599"/>
          <p:cNvSpPr txBox="1"/>
          <p:nvPr/>
        </p:nvSpPr>
        <p:spPr>
          <a:xfrm>
            <a:off x="540000" y="900000"/>
            <a:ext cx="90425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的对边分别为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600" name="yt_shape_13600"/>
          <p:cNvSpPr txBox="1"/>
          <p:nvPr/>
        </p:nvSpPr>
        <p:spPr>
          <a:xfrm>
            <a:off x="540000" y="1379303"/>
            <a:ext cx="51376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601" name="yt_shape_13601"/>
              <p:cNvSpPr txBox="1"/>
              <p:nvPr/>
            </p:nvSpPr>
            <p:spPr>
              <a:xfrm>
                <a:off x="540000" y="1858606"/>
                <a:ext cx="5047985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601" name="yt_shape_13601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8606"/>
                <a:ext cx="5047985" cy="465577"/>
              </a:xfrm>
              <a:prstGeom prst="rect">
                <a:avLst/>
              </a:prstGeom>
              <a:blipFill>
                <a:blip r:embed="rId2"/>
                <a:stretch>
                  <a:fillRect l="-3744" t="-5263" r="-1087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603" name="yt_shape_13603"/>
              <p:cNvSpPr txBox="1"/>
              <p:nvPr/>
            </p:nvSpPr>
            <p:spPr>
              <a:xfrm>
                <a:off x="540000" y="2374971"/>
                <a:ext cx="5791778" cy="4337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数轴上点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表示的实数是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603" name="yt_shape_13603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74971"/>
                <a:ext cx="5791778" cy="433773"/>
              </a:xfrm>
              <a:prstGeom prst="rect">
                <a:avLst/>
              </a:prstGeom>
              <a:blipFill>
                <a:blip r:embed="rId3"/>
                <a:stretch>
                  <a:fillRect l="-3263" t="-8451" r="-842" b="-422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608" name="yt_shape_13608"/>
          <p:cNvSpPr txBox="1"/>
          <p:nvPr/>
        </p:nvSpPr>
        <p:spPr>
          <a:xfrm>
            <a:off x="540000" y="433848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605" name="yt_shape_13605" title="H_97.6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15268" y="3047290"/>
            <a:ext cx="2561463" cy="1240677"/>
            <a:chOff x="0" y="0"/>
            <a:chExt cx="2561463" cy="1240677"/>
          </a:xfrm>
        </p:grpSpPr>
        <p:pic>
          <p:nvPicPr>
            <p:cNvPr id="2" name="yt_image_13605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561463" cy="8446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07" name="yt_shape_13607"/>
            <p:cNvSpPr txBox="1"/>
            <p:nvPr/>
          </p:nvSpPr>
          <p:spPr>
            <a:xfrm>
              <a:off x="747450" y="88067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C70CEE0-0D31-F1BE-7662-6E462BF72A5D}"/>
              </a:ext>
            </a:extLst>
          </p:cNvPr>
          <p:cNvSpPr txBox="1"/>
          <p:nvPr/>
        </p:nvSpPr>
        <p:spPr>
          <a:xfrm>
            <a:off x="4547327" y="1332497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E8D19A7-156A-8782-68B7-599C0699EC2F}"/>
              </a:ext>
            </a:extLst>
          </p:cNvPr>
          <p:cNvSpPr txBox="1"/>
          <p:nvPr/>
        </p:nvSpPr>
        <p:spPr>
          <a:xfrm>
            <a:off x="4763354" y="1811800"/>
            <a:ext cx="637285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64B3F31-2EB2-D378-9C69-5B9FE5441326}"/>
                  </a:ext>
                </a:extLst>
              </p:cNvPr>
              <p:cNvSpPr txBox="1"/>
              <p:nvPr/>
            </p:nvSpPr>
            <p:spPr>
              <a:xfrm>
                <a:off x="5231904" y="2352986"/>
                <a:ext cx="853313" cy="5231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64B3F31-2EB2-D378-9C69-5B9FE54413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1904" y="2352986"/>
                <a:ext cx="853313" cy="52319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9" name="yt_shape_13609"/>
          <p:cNvSpPr txBox="1"/>
          <p:nvPr/>
        </p:nvSpPr>
        <p:spPr>
          <a:xfrm>
            <a:off x="540000" y="900000"/>
            <a:ext cx="50783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根据所给条件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求该三角形的周长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610" name="yt_image_1361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1894" y="1412776"/>
            <a:ext cx="1688211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12" name="yt_shape_13612"/>
          <p:cNvSpPr txBox="1"/>
          <p:nvPr/>
        </p:nvSpPr>
        <p:spPr>
          <a:xfrm>
            <a:off x="540000" y="2668065"/>
            <a:ext cx="7502054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的周长为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6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6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6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6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3" name="yt_shape_13613"/>
          <p:cNvSpPr txBox="1"/>
          <p:nvPr/>
        </p:nvSpPr>
        <p:spPr>
          <a:xfrm>
            <a:off x="540000" y="900000"/>
            <a:ext cx="795089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当直角三角形中斜边不确定时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忘了分类讨论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614" name="yt_shape_13614"/>
              <p:cNvSpPr txBox="1"/>
              <p:nvPr/>
            </p:nvSpPr>
            <p:spPr>
              <a:xfrm>
                <a:off x="540000" y="1399565"/>
                <a:ext cx="8019952" cy="4296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14" name="yt_shape_13614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8019952" cy="429605"/>
              </a:xfrm>
              <a:prstGeom prst="rect">
                <a:avLst/>
              </a:prstGeom>
              <a:blipFill>
                <a:blip r:embed="rId2"/>
                <a:stretch>
                  <a:fillRect l="-2357" t="-10000" r="-380" b="-428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5211157904">
            <a:extLst>
              <a:ext uri="{FF2B5EF4-FFF2-40B4-BE49-F238E27FC236}">
                <a16:creationId xmlns:a16="http://schemas.microsoft.com/office/drawing/2014/main" id="{59101267-1BF7-0AC7-F618-92AA4A75A6D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C735D72-0F3C-6517-49C6-FCBBB86568BB}"/>
                  </a:ext>
                </a:extLst>
              </p:cNvPr>
              <p:cNvSpPr txBox="1"/>
              <p:nvPr/>
            </p:nvSpPr>
            <p:spPr>
              <a:xfrm>
                <a:off x="7008864" y="1361194"/>
                <a:ext cx="1310513" cy="51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C735D72-0F3C-6517-49C6-FCBBB86568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8864" y="1361194"/>
                <a:ext cx="1310513" cy="519062"/>
              </a:xfrm>
              <a:prstGeom prst="rect">
                <a:avLst/>
              </a:prstGeom>
              <a:blipFill>
                <a:blip r:embed="rId4"/>
                <a:stretch>
                  <a:fillRect l="-7442" b="-27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6" name="yt_shape_13616"/>
          <p:cNvSpPr txBox="1"/>
          <p:nvPr/>
        </p:nvSpPr>
        <p:spPr>
          <a:xfrm>
            <a:off x="468667" y="996243"/>
            <a:ext cx="4246355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2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2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546bf5f4-ca8c-4879-990f-b7c0f8bf5905.png&quot;}"/>
            </a:endParaRPr>
          </a:p>
        </p:txBody>
      </p:sp>
      <p:sp>
        <p:nvSpPr>
          <p:cNvPr id="13617" name="yt_shape_13617"/>
          <p:cNvSpPr txBox="1"/>
          <p:nvPr/>
        </p:nvSpPr>
        <p:spPr>
          <a:xfrm>
            <a:off x="540119" y="17494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则图中阴影部分的面积是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619" name="yt_table_13619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4243326"/>
              </p:ext>
            </p:extLst>
          </p:nvPr>
        </p:nvGraphicFramePr>
        <p:xfrm>
          <a:off x="540000" y="2708838"/>
          <a:ext cx="7809866" cy="424371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775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776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777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7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8"/>
                  </a:ext>
                </a:extLst>
              </a:tr>
            </a:tbl>
          </a:graphicData>
        </a:graphic>
      </p:graphicFrame>
      <p:pic>
        <p:nvPicPr>
          <p:cNvPr id="13618" name="yt_image_13618_skip" title="H_117.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77642" y="2708838"/>
            <a:ext cx="1672209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157934">
            <a:extLst>
              <a:ext uri="{FF2B5EF4-FFF2-40B4-BE49-F238E27FC236}">
                <a16:creationId xmlns:a16="http://schemas.microsoft.com/office/drawing/2014/main" id="{6554866C-44DB-61D7-F431-A5A43C612A11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023416"/>
            <a:ext cx="3937064" cy="64123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B49F580-1561-6B2C-4312-D2B5F699FA26}"/>
              </a:ext>
            </a:extLst>
          </p:cNvPr>
          <p:cNvSpPr txBox="1"/>
          <p:nvPr/>
        </p:nvSpPr>
        <p:spPr>
          <a:xfrm>
            <a:off x="3498108" y="217808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3621">
                <a:extLst>
                  <a:ext uri="{FF2B5EF4-FFF2-40B4-BE49-F238E27FC236}">
                    <a16:creationId xmlns:a16="http://schemas.microsoft.com/office/drawing/2014/main" id="{78E176A7-4433-4464-90B3-2DC1D8D3716D}"/>
                  </a:ext>
                </a:extLst>
              </p:cNvPr>
              <p:cNvSpPr txBox="1"/>
              <p:nvPr/>
            </p:nvSpPr>
            <p:spPr>
              <a:xfrm>
                <a:off x="537852" y="4533355"/>
                <a:ext cx="11111999" cy="9673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若直角三角形的两直角边为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且满足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+9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则该直角三角形的斜边长为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8" name="yt_shape_13621">
                <a:extLst>
                  <a:ext uri="{FF2B5EF4-FFF2-40B4-BE49-F238E27FC236}">
                    <a16:creationId xmlns:a16="http://schemas.microsoft.com/office/drawing/2014/main" id="{78E176A7-4433-4464-90B3-2DC1D8D371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852" y="4533355"/>
                <a:ext cx="11111999" cy="967316"/>
              </a:xfrm>
              <a:prstGeom prst="rect">
                <a:avLst/>
              </a:prstGeom>
              <a:blipFill>
                <a:blip r:embed="rId4"/>
                <a:stretch>
                  <a:fillRect l="-1646" t="-1266" r="-1700" b="-18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79B29CBF-9E86-46FA-AC9D-41BA02AB7554}"/>
              </a:ext>
            </a:extLst>
          </p:cNvPr>
          <p:cNvSpPr txBox="1"/>
          <p:nvPr/>
        </p:nvSpPr>
        <p:spPr>
          <a:xfrm>
            <a:off x="3495841" y="502014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1" name="yt_shape_1362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是底边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上的中线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的周长和面积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4" name="yt_image_13624">
            <a:extLst>
              <a:ext uri="{FF2B5EF4-FFF2-40B4-BE49-F238E27FC236}">
                <a16:creationId xmlns:a16="http://schemas.microsoft.com/office/drawing/2014/main" id="{603D2699-CC46-4988-9426-7A47522A8983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30996" y="1643647"/>
            <a:ext cx="2739771" cy="849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3626">
                <a:extLst>
                  <a:ext uri="{FF2B5EF4-FFF2-40B4-BE49-F238E27FC236}">
                    <a16:creationId xmlns:a16="http://schemas.microsoft.com/office/drawing/2014/main" id="{A5390DA1-18A8-4EC5-B35A-D76E685B2752}"/>
                  </a:ext>
                </a:extLst>
              </p:cNvPr>
              <p:cNvSpPr txBox="1"/>
              <p:nvPr/>
            </p:nvSpPr>
            <p:spPr>
              <a:xfrm>
                <a:off x="544882" y="2348880"/>
                <a:ext cx="7167924" cy="406406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是底边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上的中线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3626">
                <a:extLst>
                  <a:ext uri="{FF2B5EF4-FFF2-40B4-BE49-F238E27FC236}">
                    <a16:creationId xmlns:a16="http://schemas.microsoft.com/office/drawing/2014/main" id="{A5390DA1-18A8-4EC5-B35A-D76E685B27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882" y="2348880"/>
                <a:ext cx="7167924" cy="4064061"/>
              </a:xfrm>
              <a:prstGeom prst="rect">
                <a:avLst/>
              </a:prstGeom>
              <a:blipFill>
                <a:blip r:embed="rId3"/>
                <a:stretch>
                  <a:fillRect l="-2551" t="-1199" r="-1871" b="-16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1229</Words>
  <Application>Microsoft Office PowerPoint</Application>
  <PresentationFormat>宽屏</PresentationFormat>
  <Paragraphs>97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2023-05-05T05:33:00Z</dcterms:created>
  <dcterms:modified xsi:type="dcterms:W3CDTF">2023-05-29T09:08:13Z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