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9" r:id="rId4"/>
    <p:sldId id="373" r:id="rId5"/>
    <p:sldId id="375" r:id="rId6"/>
    <p:sldId id="377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1" name="yt_shape_10341"/>
          <p:cNvSpPr txBox="1"/>
          <p:nvPr/>
        </p:nvSpPr>
        <p:spPr>
          <a:xfrm>
            <a:off x="540000" y="900000"/>
            <a:ext cx="53091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实数与数轴上点的对应关系</a:t>
            </a:r>
          </a:p>
        </p:txBody>
      </p:sp>
      <p:sp>
        <p:nvSpPr>
          <p:cNvPr id="10342" name="yt_shape_10342"/>
          <p:cNvSpPr txBox="1"/>
          <p:nvPr/>
        </p:nvSpPr>
        <p:spPr>
          <a:xfrm>
            <a:off x="540000" y="1399565"/>
            <a:ext cx="84462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那么在数轴上与实数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对应的点可能是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44" name="yt_table_10344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873166"/>
              </p:ext>
            </p:extLst>
          </p:nvPr>
        </p:nvGraphicFramePr>
        <p:xfrm>
          <a:off x="540000" y="1878868"/>
          <a:ext cx="4537393" cy="848742"/>
        </p:xfrm>
        <a:graphic>
          <a:graphicData uri="http://schemas.openxmlformats.org/drawingml/2006/table">
            <a:tbl>
              <a:tblPr/>
              <a:tblGrid>
                <a:gridCol w="2726055">
                  <a:extLst>
                    <a:ext uri="{9D8B030D-6E8A-4147-A177-3AD203B41FA5}">
                      <a16:colId xmlns:a16="http://schemas.microsoft.com/office/drawing/2014/main" val="10133"/>
                    </a:ext>
                  </a:extLst>
                </a:gridCol>
                <a:gridCol w="1811338">
                  <a:extLst>
                    <a:ext uri="{9D8B030D-6E8A-4147-A177-3AD203B41FA5}">
                      <a16:colId xmlns:a16="http://schemas.microsoft.com/office/drawing/2014/main" val="101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"/>
                  </a:ext>
                </a:extLst>
              </a:tr>
            </a:tbl>
          </a:graphicData>
        </a:graphic>
      </p:graphicFrame>
      <p:pic>
        <p:nvPicPr>
          <p:cNvPr id="10343" name="yt_image_10343_skip" title="H_30.6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6865" y="1878868"/>
            <a:ext cx="2503170" cy="38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46" name="yt_shape_10346"/>
              <p:cNvSpPr txBox="1"/>
              <p:nvPr/>
            </p:nvSpPr>
            <p:spPr>
              <a:xfrm>
                <a:off x="540000" y="2778210"/>
                <a:ext cx="8887433" cy="4301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数轴上到原点的距离为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的点表示的实数是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346" name="yt_shape_10346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78210"/>
                <a:ext cx="8887433" cy="430182"/>
              </a:xfrm>
              <a:prstGeom prst="rect">
                <a:avLst/>
              </a:prstGeom>
              <a:blipFill>
                <a:blip r:embed="rId3"/>
                <a:stretch>
                  <a:fillRect l="-2128" t="-10000" r="-206" b="-4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614081">
            <a:extLst>
              <a:ext uri="{FF2B5EF4-FFF2-40B4-BE49-F238E27FC236}">
                <a16:creationId xmlns:a16="http://schemas.microsoft.com/office/drawing/2014/main" id="{3ECBFAED-4D0D-BF5F-0E96-ABD7E26B82F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0B8F4F0-C323-AA03-0829-C6246286EF19}"/>
              </a:ext>
            </a:extLst>
          </p:cNvPr>
          <p:cNvSpPr txBox="1"/>
          <p:nvPr/>
        </p:nvSpPr>
        <p:spPr>
          <a:xfrm>
            <a:off x="7984264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FB77B95-F13C-121C-BA0A-D34E6329FD8D}"/>
                  </a:ext>
                </a:extLst>
              </p:cNvPr>
              <p:cNvSpPr txBox="1"/>
              <p:nvPr/>
            </p:nvSpPr>
            <p:spPr>
              <a:xfrm>
                <a:off x="7066815" y="2765350"/>
                <a:ext cx="2136141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FB77B95-F13C-121C-BA0A-D34E6329FD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6815" y="2765350"/>
                <a:ext cx="2136141" cy="519634"/>
              </a:xfrm>
              <a:prstGeom prst="rect">
                <a:avLst/>
              </a:prstGeom>
              <a:blipFill>
                <a:blip r:embed="rId5"/>
                <a:stretch>
                  <a:fillRect l="-4274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D7F53BE-412B-37AF-4022-84C76A88142B}"/>
              </a:ext>
            </a:extLst>
          </p:cNvPr>
          <p:cNvCxnSpPr/>
          <p:nvPr/>
        </p:nvCxnSpPr>
        <p:spPr>
          <a:xfrm>
            <a:off x="6852027" y="3223282"/>
            <a:ext cx="226091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8" name="yt_shape_10348"/>
          <p:cNvSpPr txBox="1"/>
          <p:nvPr/>
        </p:nvSpPr>
        <p:spPr>
          <a:xfrm>
            <a:off x="540000" y="908720"/>
            <a:ext cx="469359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利用数轴解决实数问题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349" name="yt_shape_10349"/>
              <p:cNvSpPr txBox="1"/>
              <p:nvPr/>
            </p:nvSpPr>
            <p:spPr>
              <a:xfrm>
                <a:off x="540119" y="1408285"/>
                <a:ext cx="11111999" cy="11832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宁夏自治区中考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在数轴上的位置如图所示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349" name="yt_shape_103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08285"/>
                <a:ext cx="11111999" cy="1183209"/>
              </a:xfrm>
              <a:prstGeom prst="rect">
                <a:avLst/>
              </a:prstGeom>
              <a:blipFill>
                <a:blip r:embed="rId2"/>
                <a:stretch>
                  <a:fillRect l="-1701" r="-165" b="-15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52" name="yt_table_10352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73243"/>
              </p:ext>
            </p:extLst>
          </p:nvPr>
        </p:nvGraphicFramePr>
        <p:xfrm>
          <a:off x="540000" y="2642282"/>
          <a:ext cx="78098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3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3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37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9"/>
                  </a:ext>
                </a:extLst>
              </a:tr>
            </a:tbl>
          </a:graphicData>
        </a:graphic>
      </p:graphicFrame>
      <p:pic>
        <p:nvPicPr>
          <p:cNvPr id="10351" name="yt_image_10351_skip" title="H_22.41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56026" y="2642282"/>
            <a:ext cx="2694051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4" name="yt_shape_10354"/>
          <p:cNvSpPr txBox="1"/>
          <p:nvPr/>
        </p:nvSpPr>
        <p:spPr>
          <a:xfrm>
            <a:off x="540119" y="31173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济南市中考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在数轴上对应点的位置如图所示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56" name="yt_table_10356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569396"/>
              </p:ext>
            </p:extLst>
          </p:nvPr>
        </p:nvGraphicFramePr>
        <p:xfrm>
          <a:off x="540000" y="4076782"/>
          <a:ext cx="7157086" cy="848742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139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1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｜＜｜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1"/>
                  </a:ext>
                </a:extLst>
              </a:tr>
            </a:tbl>
          </a:graphicData>
        </a:graphic>
      </p:graphicFrame>
      <p:pic>
        <p:nvPicPr>
          <p:cNvPr id="10355" name="yt_image_10355_skip" title="H_30.6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0431" y="4076782"/>
            <a:ext cx="3939921" cy="38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614111">
            <a:extLst>
              <a:ext uri="{FF2B5EF4-FFF2-40B4-BE49-F238E27FC236}">
                <a16:creationId xmlns:a16="http://schemas.microsoft.com/office/drawing/2014/main" id="{5012D95B-70FE-4744-D31A-27234592F3B5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875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8EE704-8F12-C230-1004-B534E0D77B4A}"/>
              </a:ext>
            </a:extLst>
          </p:cNvPr>
          <p:cNvSpPr txBox="1"/>
          <p:nvPr/>
        </p:nvSpPr>
        <p:spPr>
          <a:xfrm>
            <a:off x="1669308" y="21088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6776F1-A66E-DF9E-EF68-1DEE490F1470}"/>
              </a:ext>
            </a:extLst>
          </p:cNvPr>
          <p:cNvSpPr txBox="1"/>
          <p:nvPr/>
        </p:nvSpPr>
        <p:spPr>
          <a:xfrm>
            <a:off x="1059708" y="354602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8" name="yt_shape_10358"/>
          <p:cNvSpPr txBox="1"/>
          <p:nvPr/>
        </p:nvSpPr>
        <p:spPr>
          <a:xfrm>
            <a:off x="540000" y="900000"/>
            <a:ext cx="438581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实数中的新定义运算</a:t>
            </a:r>
          </a:p>
        </p:txBody>
      </p:sp>
      <p:sp>
        <p:nvSpPr>
          <p:cNvPr id="10359" name="yt_shape_10359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现在定义一种运算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其规则为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a*b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根据此规则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*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60" name="yt_shape_10360"/>
              <p:cNvSpPr txBox="1"/>
              <p:nvPr/>
            </p:nvSpPr>
            <p:spPr>
              <a:xfrm>
                <a:off x="540119" y="2359000"/>
                <a:ext cx="11111999" cy="17136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对于任意正数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定义运算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☆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𝑎</m:t>
                                </m:r>
                              </m:e>
                            </m:rad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𝑏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＜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𝑎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𝑏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2☆1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9☆4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☆2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60" name="yt_shape_10360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59000"/>
                <a:ext cx="11111999" cy="1713674"/>
              </a:xfrm>
              <a:prstGeom prst="rect">
                <a:avLst/>
              </a:prstGeom>
              <a:blipFill>
                <a:blip r:embed="rId2"/>
                <a:stretch>
                  <a:fillRect l="-1701" r="-1592" b="-78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614137">
            <a:extLst>
              <a:ext uri="{FF2B5EF4-FFF2-40B4-BE49-F238E27FC236}">
                <a16:creationId xmlns:a16="http://schemas.microsoft.com/office/drawing/2014/main" id="{6D81F6CF-AA20-E730-2060-10549254966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AD2E30-A474-6328-4660-8BEE4621FEF8}"/>
              </a:ext>
            </a:extLst>
          </p:cNvPr>
          <p:cNvSpPr txBox="1"/>
          <p:nvPr/>
        </p:nvSpPr>
        <p:spPr>
          <a:xfrm>
            <a:off x="1499446" y="1828247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137ED28-2C71-4C29-B949-CB1048469B5C}"/>
                  </a:ext>
                </a:extLst>
              </p:cNvPr>
              <p:cNvSpPr txBox="1"/>
              <p:nvPr/>
            </p:nvSpPr>
            <p:spPr>
              <a:xfrm>
                <a:off x="2610124" y="3533119"/>
                <a:ext cx="1310514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137ED28-2C71-4C29-B949-CB1048469B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0124" y="3533119"/>
                <a:ext cx="1310514" cy="520713"/>
              </a:xfrm>
              <a:prstGeom prst="rect">
                <a:avLst/>
              </a:prstGeom>
              <a:blipFill>
                <a:blip r:embed="rId4"/>
                <a:stretch>
                  <a:fillRect l="-6977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2" name="yt_shape_10362"/>
          <p:cNvSpPr txBox="1"/>
          <p:nvPr/>
        </p:nvSpPr>
        <p:spPr>
          <a:xfrm>
            <a:off x="540000" y="900000"/>
            <a:ext cx="407803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实数中的规律探究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63" name="yt_shape_10363"/>
              <p:cNvSpPr txBox="1"/>
              <p:nvPr/>
            </p:nvSpPr>
            <p:spPr>
              <a:xfrm>
                <a:off x="540119" y="1399565"/>
                <a:ext cx="11111999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观察分析数据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寻找规律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个数据应是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363" name="yt_shape_10363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958724"/>
              </a:xfrm>
              <a:prstGeom prst="rect">
                <a:avLst/>
              </a:prstGeom>
              <a:blipFill>
                <a:blip r:embed="rId2"/>
                <a:stretch>
                  <a:fillRect l="-1701" t="-1911" r="-1043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65" name="yt_table_10365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0341832"/>
                  </p:ext>
                </p:extLst>
              </p:nvPr>
            </p:nvGraphicFramePr>
            <p:xfrm>
              <a:off x="540000" y="2561441"/>
              <a:ext cx="4713860" cy="929260"/>
            </p:xfrm>
            <a:graphic>
              <a:graphicData uri="http://schemas.openxmlformats.org/drawingml/2006/table">
                <a:tbl>
                  <a:tblPr/>
                  <a:tblGrid>
                    <a:gridCol w="2975420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  <a:gridCol w="1738440">
                      <a:extLst>
                        <a:ext uri="{9D8B030D-6E8A-4147-A177-3AD203B41FA5}">
                          <a16:colId xmlns:a16="http://schemas.microsoft.com/office/drawing/2014/main" val="101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500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500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505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505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365" name="yt_table_10365" descr="{&quot;rangeId&quot;:10,&quot;type&quot;:&quot;Option&quot;}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0341832"/>
                  </p:ext>
                </p:extLst>
              </p:nvPr>
            </p:nvGraphicFramePr>
            <p:xfrm>
              <a:off x="540000" y="2561441"/>
              <a:ext cx="4713860" cy="929260"/>
            </p:xfrm>
            <a:graphic>
              <a:graphicData uri="http://schemas.openxmlformats.org/drawingml/2006/table">
                <a:tbl>
                  <a:tblPr/>
                  <a:tblGrid>
                    <a:gridCol w="2975420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  <a:gridCol w="1738440">
                      <a:extLst>
                        <a:ext uri="{9D8B030D-6E8A-4147-A177-3AD203B41FA5}">
                          <a16:colId xmlns:a16="http://schemas.microsoft.com/office/drawing/2014/main" val="10142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597" r="-58282" b="-1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1579" t="-2597" b="-1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2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3947" r="-58282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1579" t="-10394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5210614162">
            <a:extLst>
              <a:ext uri="{FF2B5EF4-FFF2-40B4-BE49-F238E27FC236}">
                <a16:creationId xmlns:a16="http://schemas.microsoft.com/office/drawing/2014/main" id="{DAA08758-54F2-0C4E-633C-C4A50FFD1A16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938254-F208-6E42-1BA5-F696686467CF}"/>
              </a:ext>
            </a:extLst>
          </p:cNvPr>
          <p:cNvSpPr txBox="1"/>
          <p:nvPr/>
        </p:nvSpPr>
        <p:spPr>
          <a:xfrm>
            <a:off x="2278908" y="1877841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67" name="yt_shape_10367"/>
              <p:cNvSpPr txBox="1"/>
              <p:nvPr/>
            </p:nvSpPr>
            <p:spPr>
              <a:xfrm>
                <a:off x="540000" y="885013"/>
                <a:ext cx="10002738" cy="53522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南阳市实验中学单元卷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观察下列各式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请你根据上面三个等式提供的信息猜想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fontAlgn="b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5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2400" b="0" i="1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请你按照上面每个等式反映的规律写出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为正整数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表示的等式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just" eaLnBrk="1" fontAlgn="b" latinLnBrk="0" hangingPunct="0">
                  <a:lnSpc>
                    <a:spcPct val="110000"/>
                  </a:lnSpc>
                </a:pP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 u="sng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u="sng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altLang="zh-CN" sz="2400" b="0" i="0" u="sng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</m:t>
                            </m:r>
                            <m:sSup>
                              <m:sSupPr>
                                <m:ctrlPr>
                                  <a:rPr lang="en-US" altLang="zh-CN" sz="2400" b="0" i="1" u="sng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n-US" altLang="zh-CN" sz="2400" b="0" i="0" u="sng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Times New Roman" panose="02040503050406030204" pitchFamily="12" charset="0"/>
                                    <a:ea typeface="宋体" panose="02040503050406030204" pitchFamily="12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altLang="zh-CN" sz="2400" b="0" i="0" u="sng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367" name="yt_shape_103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85013"/>
                <a:ext cx="10002738" cy="5352299"/>
              </a:xfrm>
              <a:prstGeom prst="rect">
                <a:avLst/>
              </a:prstGeom>
              <a:blipFill>
                <a:blip r:embed="rId2"/>
                <a:stretch>
                  <a:fillRect l="-1890" t="-1936" r="-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F0F65A7-2CB4-092F-C244-CFA02D8CF2C4}"/>
                  </a:ext>
                </a:extLst>
              </p:cNvPr>
              <p:cNvSpPr txBox="1"/>
              <p:nvPr/>
            </p:nvSpPr>
            <p:spPr>
              <a:xfrm>
                <a:off x="3489099" y="4244875"/>
                <a:ext cx="1913636" cy="9123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F0F65A7-2CB4-092F-C244-CFA02D8CF2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9099" y="4244875"/>
                <a:ext cx="1913636" cy="912317"/>
              </a:xfrm>
              <a:prstGeom prst="rect">
                <a:avLst/>
              </a:prstGeom>
              <a:blipFill>
                <a:blip r:embed="rId3"/>
                <a:stretch>
                  <a:fillRect l="-47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2AFFF71-A89A-4EE9-B883-32079276425C}"/>
              </a:ext>
            </a:extLst>
          </p:cNvPr>
          <p:cNvCxnSpPr/>
          <p:nvPr/>
        </p:nvCxnSpPr>
        <p:spPr>
          <a:xfrm>
            <a:off x="3274310" y="4983557"/>
            <a:ext cx="234321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48BA2B2-5BB8-7CCB-AE7A-82A0F8BFEF2D}"/>
                  </a:ext>
                </a:extLst>
              </p:cNvPr>
              <p:cNvSpPr txBox="1"/>
              <p:nvPr/>
            </p:nvSpPr>
            <p:spPr>
              <a:xfrm>
                <a:off x="754789" y="5239087"/>
                <a:ext cx="5583110" cy="8437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10000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Times New Roman" panose="02040503050406030204" pitchFamily="12" charset="0"/>
                                    <a:ea typeface="宋体" panose="02040503050406030204" pitchFamily="12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48BA2B2-5BB8-7CCB-AE7A-82A0F8BFEF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789" y="5239087"/>
                <a:ext cx="5583110" cy="843738"/>
              </a:xfrm>
              <a:prstGeom prst="rect">
                <a:avLst/>
              </a:prstGeom>
              <a:blipFill>
                <a:blip r:embed="rId4"/>
                <a:stretch>
                  <a:fillRect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79" name="yt_shape_10379"/>
              <p:cNvSpPr txBox="1"/>
              <p:nvPr/>
            </p:nvSpPr>
            <p:spPr>
              <a:xfrm>
                <a:off x="540000" y="900000"/>
                <a:ext cx="7624010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利用上述规律计算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64</m:t>
                            </m:r>
                          </m:den>
                        </m:f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81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仿照上式写出过程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79" name="yt_shape_10379" descr="{&quot;rangeId&quot;:1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24010" cy="920637"/>
              </a:xfrm>
              <a:prstGeom prst="rect">
                <a:avLst/>
              </a:prstGeom>
              <a:blipFill>
                <a:blip r:embed="rId2"/>
                <a:stretch>
                  <a:fillRect l="-2480" r="-1520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381" name="yt_shape_10381"/>
              <p:cNvSpPr txBox="1"/>
              <p:nvPr/>
            </p:nvSpPr>
            <p:spPr>
              <a:xfrm>
                <a:off x="540000" y="1871425"/>
                <a:ext cx="3235566" cy="32749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64</m:t>
                            </m:r>
                          </m:den>
                        </m:f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81</m:t>
                            </m:r>
                          </m:den>
                        </m:f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8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9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381" name="yt_shape_103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1425"/>
                <a:ext cx="3235566" cy="3274935"/>
              </a:xfrm>
              <a:prstGeom prst="rect">
                <a:avLst/>
              </a:prstGeom>
              <a:blipFill>
                <a:blip r:embed="rId3"/>
                <a:stretch>
                  <a:fillRect l="-5849" b="-2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3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8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511</Words>
  <Application>Microsoft Office PowerPoint</Application>
  <PresentationFormat>宽屏</PresentationFormat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50</cp:revision>
  <dcterms:created xsi:type="dcterms:W3CDTF">2023-05-05T05:33:00Z</dcterms:created>
  <dcterms:modified xsi:type="dcterms:W3CDTF">2023-05-28T14:04:54Z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