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1" r:id="rId5"/>
    <p:sldId id="373" r:id="rId6"/>
    <p:sldId id="374" r:id="rId7"/>
    <p:sldId id="375" r:id="rId8"/>
    <p:sldId id="376" r:id="rId9"/>
    <p:sldId id="378" r:id="rId10"/>
    <p:sldId id="379" r:id="rId11"/>
    <p:sldId id="380" r:id="rId12"/>
    <p:sldId id="381" r:id="rId13"/>
    <p:sldId id="382" r:id="rId14"/>
    <p:sldId id="390" r:id="rId15"/>
    <p:sldId id="389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5" name="yt_shape_1386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d44bb0b-77d9-4f00-a6a4-2968541f44bb.png&quot;}"/>
            </a:endParaRPr>
          </a:p>
        </p:txBody>
      </p:sp>
      <p:sp>
        <p:nvSpPr>
          <p:cNvPr id="13866" name="yt_shape_13866"/>
          <p:cNvSpPr txBox="1"/>
          <p:nvPr/>
        </p:nvSpPr>
        <p:spPr>
          <a:xfrm>
            <a:off x="540119" y="165316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立体图形上的最短距离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将立体图形侧面展开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确定两点在展开图上的位置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连成线段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线段的长度就是立体图形上的两点间的最短距离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867" name="yt_shape_13867"/>
          <p:cNvSpPr txBox="1"/>
          <p:nvPr/>
        </p:nvSpPr>
        <p:spPr>
          <a:xfrm>
            <a:off x="540119" y="26204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勾股定理是直角三角形中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关系的桥梁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它的应用就是将实际问题转化为数学模型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应用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勾股定理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来解决实际问题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206801">
            <a:extLst>
              <a:ext uri="{FF2B5EF4-FFF2-40B4-BE49-F238E27FC236}">
                <a16:creationId xmlns:a16="http://schemas.microsoft.com/office/drawing/2014/main" id="{E10B34D3-4711-0447-E49E-720468E7343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97C16D-68A7-7CB8-BB0E-EDB49A21FA70}"/>
              </a:ext>
            </a:extLst>
          </p:cNvPr>
          <p:cNvSpPr txBox="1"/>
          <p:nvPr/>
        </p:nvSpPr>
        <p:spPr>
          <a:xfrm>
            <a:off x="4412508" y="254930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8F5AA6-802D-91AC-29FA-D12DFAEE9865}"/>
              </a:ext>
            </a:extLst>
          </p:cNvPr>
          <p:cNvSpPr txBox="1"/>
          <p:nvPr/>
        </p:nvSpPr>
        <p:spPr>
          <a:xfrm>
            <a:off x="2888508" y="302479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勾股定理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8" name="yt_shape_1391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一辆装满货物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米的卡车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欲通过如图所示的隧道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则卡车的外形高必须低于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22" name="yt_table_1392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758301"/>
              </p:ext>
            </p:extLst>
          </p:nvPr>
        </p:nvGraphicFramePr>
        <p:xfrm>
          <a:off x="540000" y="3680354"/>
          <a:ext cx="9638666" cy="424371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4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4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4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"/>
                  </a:ext>
                </a:extLst>
              </a:tr>
            </a:tbl>
          </a:graphicData>
        </a:graphic>
      </p:graphicFrame>
      <p:grpSp>
        <p:nvGrpSpPr>
          <p:cNvPr id="13919" name="yt_shape_13919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7999" y="1859435"/>
            <a:ext cx="1693926" cy="1821321"/>
            <a:chOff x="0" y="0"/>
            <a:chExt cx="1693926" cy="1821321"/>
          </a:xfrm>
        </p:grpSpPr>
        <p:pic>
          <p:nvPicPr>
            <p:cNvPr id="2" name="yt_image_1391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3926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21" name="yt_shape_13921"/>
            <p:cNvSpPr txBox="1"/>
            <p:nvPr/>
          </p:nvSpPr>
          <p:spPr>
            <a:xfrm>
              <a:off x="237499" y="14613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5C5FDC4-5CAA-FCA1-C666-04F6DE6222A1}"/>
              </a:ext>
            </a:extLst>
          </p:cNvPr>
          <p:cNvSpPr txBox="1"/>
          <p:nvPr/>
        </p:nvSpPr>
        <p:spPr>
          <a:xfrm>
            <a:off x="19741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24" name="yt_shape_13924"/>
              <p:cNvSpPr txBox="1"/>
              <p:nvPr/>
            </p:nvSpPr>
            <p:spPr>
              <a:xfrm>
                <a:off x="540119" y="900000"/>
                <a:ext cx="11111999" cy="14359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壁虎在一座底面半径为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高为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的油桶下沿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发现油桶的另一侧中点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处有一只萤火虫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若壁虎要在最短时间捉到萤火虫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则壁虎至少要爬行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𝜋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924" name="yt_shape_139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35906"/>
              </a:xfrm>
              <a:prstGeom prst="rect">
                <a:avLst/>
              </a:prstGeom>
              <a:blipFill>
                <a:blip r:embed="rId2"/>
                <a:stretch>
                  <a:fillRect l="-1701" t="-5106" r="-1701" b="-9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29" name="yt_shape_13929"/>
          <p:cNvSpPr txBox="1"/>
          <p:nvPr/>
        </p:nvSpPr>
        <p:spPr>
          <a:xfrm>
            <a:off x="540000" y="430677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26" name="yt_shape_13926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8210" y="2539058"/>
            <a:ext cx="1195578" cy="1717308"/>
            <a:chOff x="0" y="0"/>
            <a:chExt cx="1195578" cy="1717308"/>
          </a:xfrm>
        </p:grpSpPr>
        <p:pic>
          <p:nvPicPr>
            <p:cNvPr id="2" name="yt_image_1392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95578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28" name="yt_shape_13928"/>
            <p:cNvSpPr txBox="1"/>
            <p:nvPr/>
          </p:nvSpPr>
          <p:spPr>
            <a:xfrm>
              <a:off x="-11675" y="13573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2354EB-4689-25FA-229B-BBCDE8B2D667}"/>
                  </a:ext>
                </a:extLst>
              </p:cNvPr>
              <p:cNvSpPr txBox="1"/>
              <p:nvPr/>
            </p:nvSpPr>
            <p:spPr>
              <a:xfrm>
                <a:off x="1055440" y="1819277"/>
                <a:ext cx="1554989" cy="5296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𝜋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2354EB-4689-25FA-229B-BBCDE8B2D6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1819277"/>
                <a:ext cx="1554989" cy="52960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0" name="yt_shape_13930"/>
          <p:cNvSpPr txBox="1"/>
          <p:nvPr/>
        </p:nvSpPr>
        <p:spPr>
          <a:xfrm>
            <a:off x="540119" y="9073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931" name="yt_image_139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9016" y="2019194"/>
            <a:ext cx="2013966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3" name="yt_shape_13933"/>
          <p:cNvSpPr txBox="1"/>
          <p:nvPr/>
        </p:nvSpPr>
        <p:spPr>
          <a:xfrm>
            <a:off x="540000" y="3408140"/>
            <a:ext cx="612026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9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9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3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4" name="yt_shape_13934"/>
          <p:cNvSpPr txBox="1"/>
          <p:nvPr/>
        </p:nvSpPr>
        <p:spPr>
          <a:xfrm>
            <a:off x="468666" y="764704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038037e-4187-4e96-ac66-7b4e6f8626c0.png&quot;}"/>
            </a:endParaRPr>
          </a:p>
        </p:txBody>
      </p:sp>
      <p:sp>
        <p:nvSpPr>
          <p:cNvPr id="13935" name="yt_shape_13935"/>
          <p:cNvSpPr txBox="1"/>
          <p:nvPr/>
        </p:nvSpPr>
        <p:spPr>
          <a:xfrm>
            <a:off x="540119" y="151786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铁路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和公路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处交汇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这条铁路的距离是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如果火车行驶时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米以内会受到噪音的影响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那么火车在铁路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时的速度行驶时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936" name="yt_shape_13936"/>
          <p:cNvSpPr txBox="1"/>
          <p:nvPr/>
        </p:nvSpPr>
        <p:spPr>
          <a:xfrm>
            <a:off x="540000" y="2957430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937" name="yt_shape_13937"/>
          <p:cNvSpPr txBox="1"/>
          <p:nvPr/>
        </p:nvSpPr>
        <p:spPr>
          <a:xfrm>
            <a:off x="540000" y="3436733"/>
            <a:ext cx="48042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找出火车对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处影响最大的位置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938" name="yt_shape_13938"/>
          <p:cNvSpPr txBox="1"/>
          <p:nvPr/>
        </p:nvSpPr>
        <p:spPr>
          <a:xfrm>
            <a:off x="540000" y="3916036"/>
            <a:ext cx="65306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找出火车刚刚影响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处和结束影响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5211206956">
            <a:extLst>
              <a:ext uri="{FF2B5EF4-FFF2-40B4-BE49-F238E27FC236}">
                <a16:creationId xmlns:a16="http://schemas.microsoft.com/office/drawing/2014/main" id="{2BCFE123-7F04-3431-3358-26EFE3F46E5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89285"/>
            <a:ext cx="4089464" cy="646417"/>
          </a:xfrm>
          <a:prstGeom prst="rect">
            <a:avLst/>
          </a:prstGeom>
        </p:spPr>
      </p:pic>
      <p:sp>
        <p:nvSpPr>
          <p:cNvPr id="11" name="yt_shape_13939">
            <a:extLst>
              <a:ext uri="{FF2B5EF4-FFF2-40B4-BE49-F238E27FC236}">
                <a16:creationId xmlns:a16="http://schemas.microsoft.com/office/drawing/2014/main" id="{02BFBFBA-4F74-44A2-B3D6-6FE81E0EB0CC}"/>
              </a:ext>
            </a:extLst>
          </p:cNvPr>
          <p:cNvSpPr txBox="1"/>
          <p:nvPr/>
        </p:nvSpPr>
        <p:spPr>
          <a:xfrm>
            <a:off x="540000" y="4437112"/>
            <a:ext cx="8508328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的垂线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垂足为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以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为圆心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米为半径画弧交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" name="yt_image_13940">
            <a:extLst>
              <a:ext uri="{FF2B5EF4-FFF2-40B4-BE49-F238E27FC236}">
                <a16:creationId xmlns:a16="http://schemas.microsoft.com/office/drawing/2014/main" id="{DDA85B0F-902C-4914-8331-A9B9C851089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4232" y="2924944"/>
            <a:ext cx="3895344" cy="181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3942">
            <a:extLst>
              <a:ext uri="{FF2B5EF4-FFF2-40B4-BE49-F238E27FC236}">
                <a16:creationId xmlns:a16="http://schemas.microsoft.com/office/drawing/2014/main" id="{80F37467-433B-4FC7-B44F-FA45F78D5CA7}"/>
              </a:ext>
            </a:extLst>
          </p:cNvPr>
          <p:cNvSpPr txBox="1"/>
          <p:nvPr/>
        </p:nvSpPr>
        <p:spPr>
          <a:xfrm>
            <a:off x="540000" y="5880805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处受噪音影响的时间是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16s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3" name="yt_shape_13943"/>
          <p:cNvSpPr txBox="1"/>
          <p:nvPr/>
        </p:nvSpPr>
        <p:spPr>
          <a:xfrm>
            <a:off x="540000" y="900000"/>
            <a:ext cx="41886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求火车对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处的影响时间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944"/>
              <p:cNvSpPr txBox="1"/>
              <p:nvPr/>
            </p:nvSpPr>
            <p:spPr>
              <a:xfrm>
                <a:off x="540000" y="1531667"/>
                <a:ext cx="6652462" cy="19316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944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652462" cy="1931683"/>
              </a:xfrm>
              <a:prstGeom prst="rect">
                <a:avLst/>
              </a:prstGeom>
              <a:blipFill>
                <a:blip r:embed="rId2"/>
                <a:stretch>
                  <a:fillRect l="-2841" t="-2524" r="-1558" b="-9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46" name="yt_image_1394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6655" y="1531667"/>
            <a:ext cx="3895344" cy="181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9" name="yt_shape_13949"/>
          <p:cNvSpPr txBox="1"/>
          <p:nvPr/>
        </p:nvSpPr>
        <p:spPr>
          <a:xfrm>
            <a:off x="4658115" y="3666076"/>
            <a:ext cx="2800190" cy="96353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5350" b="0" i="0" u="none" spc="-53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5350" b="0" i="0" u="none" spc="15698" dirty="0">
                <a:solidFill>
                  <a:srgbClr val="FF0000"/>
                </a:solidFill>
                <a:effectLst/>
                <a:latin typeface="Times New Roman" pitchFamily="54"/>
                <a:ea typeface="宋体" pitchFamily="54"/>
                <a:cs typeface="宋体" pitchFamily="54"/>
              </a:rPr>
              <a:t> </a:t>
            </a:r>
          </a:p>
        </p:txBody>
      </p:sp>
      <p:pic>
        <p:nvPicPr>
          <p:cNvPr id="13948" name="yt_image_1394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67579" y="3666076"/>
            <a:ext cx="2161413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94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1" name="yt_shape_13951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ea98acfd-0c8e-43d2-8757-8bf3a05a992a.png&quot;}"/>
            </a:endParaRPr>
          </a:p>
        </p:txBody>
      </p:sp>
      <p:sp>
        <p:nvSpPr>
          <p:cNvPr id="13952" name="yt_shape_13952"/>
          <p:cNvSpPr txBox="1"/>
          <p:nvPr/>
        </p:nvSpPr>
        <p:spPr>
          <a:xfrm>
            <a:off x="2406921" y="1484784"/>
            <a:ext cx="7378155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求最短路程常用的方法有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两点之间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线段最短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求最短路程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垂线段最短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求最短路程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利用轴对称求最短路程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利用立体图形的平面展开图求最短路程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1206986">
            <a:extLst>
              <a:ext uri="{FF2B5EF4-FFF2-40B4-BE49-F238E27FC236}">
                <a16:creationId xmlns:a16="http://schemas.microsoft.com/office/drawing/2014/main" id="{692F149B-02E7-F248-2F57-8BDB39A2C0B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93243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8" name="yt_shape_13868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d93f908-cbf8-4613-a768-78cf254d65e9.png&quot;}"/>
            </a:endParaRPr>
          </a:p>
        </p:txBody>
      </p:sp>
      <p:sp>
        <p:nvSpPr>
          <p:cNvPr id="13869" name="yt_shape_13869"/>
          <p:cNvSpPr txBox="1"/>
          <p:nvPr/>
        </p:nvSpPr>
        <p:spPr>
          <a:xfrm>
            <a:off x="540000" y="1662201"/>
            <a:ext cx="70275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不在同一平面上的两点之间的最短距离</a:t>
            </a:r>
          </a:p>
        </p:txBody>
      </p:sp>
      <p:sp>
        <p:nvSpPr>
          <p:cNvPr id="13870" name="yt_shape_13870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有一个长方体纸盒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一只昆虫从顶点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爬到顶点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这只昆虫爬行的最短路线的长为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74" name="yt_table_13874_skip" title="H_3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983491"/>
                  </p:ext>
                </p:extLst>
              </p:nvPr>
            </p:nvGraphicFramePr>
            <p:xfrm>
              <a:off x="540000" y="3121201"/>
              <a:ext cx="8121270" cy="461709"/>
            </p:xfrm>
            <a:graphic>
              <a:graphicData uri="http://schemas.openxmlformats.org/drawingml/2006/table">
                <a:tbl>
                  <a:tblPr/>
                  <a:tblGrid>
                    <a:gridCol w="2502345">
                      <a:extLst>
                        <a:ext uri="{9D8B030D-6E8A-4147-A177-3AD203B41FA5}">
                          <a16:colId xmlns:a16="http://schemas.microsoft.com/office/drawing/2014/main" val="1082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830"/>
                        </a:ext>
                      </a:extLst>
                    </a:gridCol>
                    <a:gridCol w="2484882">
                      <a:extLst>
                        <a:ext uri="{9D8B030D-6E8A-4147-A177-3AD203B41FA5}">
                          <a16:colId xmlns:a16="http://schemas.microsoft.com/office/drawing/2014/main" val="10831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8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29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874" name="yt_table_13874_skip" descr="{&quot;rangeId&quot;:4,&quot;type&quot;:&quot;Option&quot;,&quot;drawing&quot;:[&quot;yt_shape_13871&quot;]}" title="H_3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983491"/>
                  </p:ext>
                </p:extLst>
              </p:nvPr>
            </p:nvGraphicFramePr>
            <p:xfrm>
              <a:off x="540000" y="3121201"/>
              <a:ext cx="8121270" cy="461709"/>
            </p:xfrm>
            <a:graphic>
              <a:graphicData uri="http://schemas.openxmlformats.org/drawingml/2006/table">
                <a:tbl>
                  <a:tblPr/>
                  <a:tblGrid>
                    <a:gridCol w="2502345">
                      <a:extLst>
                        <a:ext uri="{9D8B030D-6E8A-4147-A177-3AD203B41FA5}">
                          <a16:colId xmlns:a16="http://schemas.microsoft.com/office/drawing/2014/main" val="1082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830"/>
                        </a:ext>
                      </a:extLst>
                    </a:gridCol>
                    <a:gridCol w="2484882">
                      <a:extLst>
                        <a:ext uri="{9D8B030D-6E8A-4147-A177-3AD203B41FA5}">
                          <a16:colId xmlns:a16="http://schemas.microsoft.com/office/drawing/2014/main" val="10831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832"/>
                        </a:ext>
                      </a:extLst>
                    </a:gridCol>
                  </a:tblGrid>
                  <a:tr h="461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579" r="-224331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2108" t="-6579" r="-44608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71" name="yt_shape_13871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66758" y="3121201"/>
            <a:ext cx="1383030" cy="1860183"/>
            <a:chOff x="0" y="0"/>
            <a:chExt cx="1383030" cy="1860183"/>
          </a:xfrm>
        </p:grpSpPr>
        <p:pic>
          <p:nvPicPr>
            <p:cNvPr id="2" name="yt_image_13871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83030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73" name="yt_shape_13873"/>
            <p:cNvSpPr txBox="1"/>
            <p:nvPr/>
          </p:nvSpPr>
          <p:spPr>
            <a:xfrm>
              <a:off x="158234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206825">
            <a:extLst>
              <a:ext uri="{FF2B5EF4-FFF2-40B4-BE49-F238E27FC236}">
                <a16:creationId xmlns:a16="http://schemas.microsoft.com/office/drawing/2014/main" id="{F52D9C58-347C-1DEA-13EA-6FD2A1BB6DA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6" name="yt_shape_1685211206842">
            <a:extLst>
              <a:ext uri="{FF2B5EF4-FFF2-40B4-BE49-F238E27FC236}">
                <a16:creationId xmlns:a16="http://schemas.microsoft.com/office/drawing/2014/main" id="{3C76A55B-229E-7FB3-C141-964839C56C9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A3985BD-FC69-F451-E55D-84D199798449}"/>
              </a:ext>
            </a:extLst>
          </p:cNvPr>
          <p:cNvSpPr txBox="1"/>
          <p:nvPr/>
        </p:nvSpPr>
        <p:spPr>
          <a:xfrm>
            <a:off x="5326908" y="25904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5" name="yt_shape_1387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无盖圆柱形杯子的展开图如图所示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的细木筷斜放在该杯子内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木筷露在杯子外面的部分至少有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879" name="yt_shape_13879"/>
          <p:cNvSpPr txBox="1"/>
          <p:nvPr/>
        </p:nvSpPr>
        <p:spPr>
          <a:xfrm>
            <a:off x="540000" y="38400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76" name="yt_shape_13876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36413" y="1988840"/>
            <a:ext cx="2519172" cy="1777887"/>
            <a:chOff x="0" y="0"/>
            <a:chExt cx="2519172" cy="1777887"/>
          </a:xfrm>
        </p:grpSpPr>
        <p:pic>
          <p:nvPicPr>
            <p:cNvPr id="2" name="yt_image_1387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19172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78" name="yt_shape_13878"/>
            <p:cNvSpPr txBox="1"/>
            <p:nvPr/>
          </p:nvSpPr>
          <p:spPr>
            <a:xfrm>
              <a:off x="726305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E1BDD83-A553-02C4-4FE7-165CC6AA2519}"/>
              </a:ext>
            </a:extLst>
          </p:cNvPr>
          <p:cNvSpPr txBox="1"/>
          <p:nvPr/>
        </p:nvSpPr>
        <p:spPr>
          <a:xfrm>
            <a:off x="5022108" y="132868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880">
            <a:extLst>
              <a:ext uri="{FF2B5EF4-FFF2-40B4-BE49-F238E27FC236}">
                <a16:creationId xmlns:a16="http://schemas.microsoft.com/office/drawing/2014/main" id="{AE1EF6D4-4883-438E-A749-D481352BB8EB}"/>
              </a:ext>
            </a:extLst>
          </p:cNvPr>
          <p:cNvSpPr txBox="1"/>
          <p:nvPr/>
        </p:nvSpPr>
        <p:spPr>
          <a:xfrm>
            <a:off x="537776" y="38380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有一块砖宽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距地面距离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地面上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处的一只蚂蚁到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处吃食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需要爬行的最短路径是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17cm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9" name="yt_image_13881">
            <a:extLst>
              <a:ext uri="{FF2B5EF4-FFF2-40B4-BE49-F238E27FC236}">
                <a16:creationId xmlns:a16="http://schemas.microsoft.com/office/drawing/2014/main" id="{D6BCCFED-A7EB-4BD4-85D1-6EE7FD53AA2B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0996" y="4797152"/>
            <a:ext cx="1425321" cy="185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70A91FC-EB36-43CB-92CE-5DD63C218B1D}"/>
              </a:ext>
            </a:extLst>
          </p:cNvPr>
          <p:cNvSpPr txBox="1"/>
          <p:nvPr/>
        </p:nvSpPr>
        <p:spPr>
          <a:xfrm>
            <a:off x="9267914" y="4266771"/>
            <a:ext cx="1161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17cm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3" name="yt_shape_13883"/>
          <p:cNvSpPr txBox="1"/>
          <p:nvPr/>
        </p:nvSpPr>
        <p:spPr>
          <a:xfrm>
            <a:off x="540000" y="90000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利用勾股定理解决实际问题</a:t>
            </a:r>
          </a:p>
        </p:txBody>
      </p:sp>
      <p:sp>
        <p:nvSpPr>
          <p:cNvPr id="13884" name="yt_shape_13884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木工做一个宽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厘米的长方形木框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需在对角的顶点钉一个加固木条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则木条的长至少为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88" name="yt_table_13888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638346"/>
              </p:ext>
            </p:extLst>
          </p:nvPr>
        </p:nvGraphicFramePr>
        <p:xfrm>
          <a:off x="540000" y="2359000"/>
          <a:ext cx="4951540" cy="848742"/>
        </p:xfrm>
        <a:graphic>
          <a:graphicData uri="http://schemas.openxmlformats.org/drawingml/2006/table">
            <a:tbl>
              <a:tblPr/>
              <a:tblGrid>
                <a:gridCol w="2938780">
                  <a:extLst>
                    <a:ext uri="{9D8B030D-6E8A-4147-A177-3AD203B41FA5}">
                      <a16:colId xmlns:a16="http://schemas.microsoft.com/office/drawing/2014/main" val="10833"/>
                    </a:ext>
                  </a:extLst>
                </a:gridCol>
                <a:gridCol w="2012760">
                  <a:extLst>
                    <a:ext uri="{9D8B030D-6E8A-4147-A177-3AD203B41FA5}">
                      <a16:colId xmlns:a16="http://schemas.microsoft.com/office/drawing/2014/main" val="108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厘米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厘米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厘米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厘米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6"/>
                  </a:ext>
                </a:extLst>
              </a:tr>
            </a:tbl>
          </a:graphicData>
        </a:graphic>
      </p:graphicFrame>
      <p:grpSp>
        <p:nvGrpSpPr>
          <p:cNvPr id="13885" name="yt_shape_13885_skip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19963" y="2359000"/>
            <a:ext cx="2029968" cy="1854468"/>
            <a:chOff x="0" y="0"/>
            <a:chExt cx="2029968" cy="1854468"/>
          </a:xfrm>
        </p:grpSpPr>
        <p:pic>
          <p:nvPicPr>
            <p:cNvPr id="2" name="yt_image_1388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9968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87" name="yt_shape_13887"/>
            <p:cNvSpPr txBox="1"/>
            <p:nvPr/>
          </p:nvSpPr>
          <p:spPr>
            <a:xfrm>
              <a:off x="481703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206876">
            <a:extLst>
              <a:ext uri="{FF2B5EF4-FFF2-40B4-BE49-F238E27FC236}">
                <a16:creationId xmlns:a16="http://schemas.microsoft.com/office/drawing/2014/main" id="{C6EA43F0-085B-3EFB-4259-D0F3DA8BED9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287BC06-41D8-D197-5CBC-01D03ECBB93B}"/>
              </a:ext>
            </a:extLst>
          </p:cNvPr>
          <p:cNvSpPr txBox="1"/>
          <p:nvPr/>
        </p:nvSpPr>
        <p:spPr>
          <a:xfrm>
            <a:off x="53269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0" name="yt_shape_1389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已知一轮船以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小时的速度从港口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出发向东北方向航行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另一轮船以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小时的速度同时从港口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出发向东南方向航行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离开港口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则两船相距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94" name="yt_table_13894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784673"/>
              </p:ext>
            </p:extLst>
          </p:nvPr>
        </p:nvGraphicFramePr>
        <p:xfrm>
          <a:off x="540000" y="2339566"/>
          <a:ext cx="4675506" cy="848742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835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海里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海里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海里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海里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8"/>
                  </a:ext>
                </a:extLst>
              </a:tr>
            </a:tbl>
          </a:graphicData>
        </a:graphic>
      </p:graphicFrame>
      <p:grpSp>
        <p:nvGrpSpPr>
          <p:cNvPr id="13891" name="yt_shape_13891_skip" title="H_159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12467" y="2339566"/>
            <a:ext cx="1337310" cy="2024775"/>
            <a:chOff x="0" y="0"/>
            <a:chExt cx="1337310" cy="2024775"/>
          </a:xfrm>
        </p:grpSpPr>
        <p:pic>
          <p:nvPicPr>
            <p:cNvPr id="2" name="yt_image_1389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37310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93" name="yt_shape_13893"/>
            <p:cNvSpPr txBox="1"/>
            <p:nvPr/>
          </p:nvSpPr>
          <p:spPr>
            <a:xfrm>
              <a:off x="135374" y="16647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12E6B7B-B3E0-CFE3-9F0D-D1B6849CB9D6}"/>
              </a:ext>
            </a:extLst>
          </p:cNvPr>
          <p:cNvSpPr txBox="1"/>
          <p:nvPr/>
        </p:nvSpPr>
        <p:spPr>
          <a:xfrm>
            <a:off x="22789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6" name="yt_shape_13896"/>
          <p:cNvSpPr txBox="1"/>
          <p:nvPr/>
        </p:nvSpPr>
        <p:spPr>
          <a:xfrm>
            <a:off x="540119" y="9402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折竹抵地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今有竹高一丈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末折抵地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去根六尺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问折高者几何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意思是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一根竹子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原高一丈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一阵风将竹子折断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其竹梢恰好抵地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抵地处离竹子底部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问折断处离地面的高度是多少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设折断处离地面的高度为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97" name="yt_table_1389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232302"/>
              </p:ext>
            </p:extLst>
          </p:nvPr>
        </p:nvGraphicFramePr>
        <p:xfrm>
          <a:off x="540000" y="3012306"/>
          <a:ext cx="7806056" cy="848742"/>
        </p:xfrm>
        <a:graphic>
          <a:graphicData uri="http://schemas.openxmlformats.org/drawingml/2006/table">
            <a:tbl>
              <a:tblPr/>
              <a:tblGrid>
                <a:gridCol w="4318318">
                  <a:extLst>
                    <a:ext uri="{9D8B030D-6E8A-4147-A177-3AD203B41FA5}">
                      <a16:colId xmlns:a16="http://schemas.microsoft.com/office/drawing/2014/main" val="10837"/>
                    </a:ext>
                  </a:extLst>
                </a:gridCol>
                <a:gridCol w="3487738">
                  <a:extLst>
                    <a:ext uri="{9D8B030D-6E8A-4147-A177-3AD203B41FA5}">
                      <a16:colId xmlns:a16="http://schemas.microsoft.com/office/drawing/2014/main" val="108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11241B5-FFAC-8563-ABC2-735EA8195DCA}"/>
              </a:ext>
            </a:extLst>
          </p:cNvPr>
          <p:cNvSpPr txBox="1"/>
          <p:nvPr/>
        </p:nvSpPr>
        <p:spPr>
          <a:xfrm>
            <a:off x="6376246" y="23199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9" name="yt_shape_13899"/>
          <p:cNvSpPr txBox="1"/>
          <p:nvPr/>
        </p:nvSpPr>
        <p:spPr>
          <a:xfrm>
            <a:off x="540119" y="784174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小明想知道学校旗杆的高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他发现旗杆上的绳子垂到地面还多了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当他把绳子的下端拉开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发现下端刚好接触地面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求旗杆的高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900" name="yt_image_1390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3591" y="2359625"/>
            <a:ext cx="1964817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2" name="yt_shape_13902"/>
          <p:cNvSpPr txBox="1"/>
          <p:nvPr/>
        </p:nvSpPr>
        <p:spPr>
          <a:xfrm>
            <a:off x="540119" y="403311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设旗杆的高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则绳子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903" name="yt_shape_13903"/>
          <p:cNvSpPr txBox="1"/>
          <p:nvPr/>
        </p:nvSpPr>
        <p:spPr>
          <a:xfrm>
            <a:off x="540000" y="5952813"/>
            <a:ext cx="28549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旗杆的高为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02" grpId="0" build="allAtOnce"/>
      <p:bldP spid="1390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4" name="yt_shape_13904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1b92e12-111f-4935-be9f-070244081113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05" name="yt_shape_13905"/>
              <p:cNvSpPr txBox="1"/>
              <p:nvPr/>
            </p:nvSpPr>
            <p:spPr>
              <a:xfrm>
                <a:off x="540119" y="1653160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由四个边长为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的正方形构成的田字格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只用没有刻度的直尺在田字格中最多可以作长为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的线段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905" name="yt_shape_13905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512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10" name="yt_table_1391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47298"/>
              </p:ext>
            </p:extLst>
          </p:nvPr>
        </p:nvGraphicFramePr>
        <p:xfrm>
          <a:off x="540000" y="2653247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83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4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4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8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1"/>
                  </a:ext>
                </a:extLst>
              </a:tr>
            </a:tbl>
          </a:graphicData>
        </a:graphic>
      </p:graphicFrame>
      <p:grpSp>
        <p:nvGrpSpPr>
          <p:cNvPr id="13907" name="yt_shape_13907_skip" title="H_108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667862" y="2653247"/>
            <a:ext cx="981837" cy="1377837"/>
            <a:chOff x="0" y="0"/>
            <a:chExt cx="981837" cy="1377837"/>
          </a:xfrm>
        </p:grpSpPr>
        <p:pic>
          <p:nvPicPr>
            <p:cNvPr id="2" name="yt_image_13907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981837" cy="981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09" name="yt_shape_13909"/>
            <p:cNvSpPr txBox="1"/>
            <p:nvPr/>
          </p:nvSpPr>
          <p:spPr>
            <a:xfrm>
              <a:off x="-42362" y="10178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206915">
            <a:extLst>
              <a:ext uri="{FF2B5EF4-FFF2-40B4-BE49-F238E27FC236}">
                <a16:creationId xmlns:a16="http://schemas.microsoft.com/office/drawing/2014/main" id="{4481E3BE-577A-3040-578A-E521067C8BF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15A6A40-113E-8F63-1392-F426FECDE752}"/>
              </a:ext>
            </a:extLst>
          </p:cNvPr>
          <p:cNvSpPr txBox="1"/>
          <p:nvPr/>
        </p:nvSpPr>
        <p:spPr>
          <a:xfrm>
            <a:off x="4476135" y="2081842"/>
            <a:ext cx="400748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2" name="yt_shape_1391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有一辆装货的汽车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为了方便装运货物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使用了如图所示的钢架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16" name="yt_table_1391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600717"/>
              </p:ext>
            </p:extLst>
          </p:nvPr>
        </p:nvGraphicFramePr>
        <p:xfrm>
          <a:off x="540000" y="3462089"/>
          <a:ext cx="9213216" cy="424371"/>
        </p:xfrm>
        <a:graphic>
          <a:graphicData uri="http://schemas.openxmlformats.org/drawingml/2006/table">
            <a:tbl>
              <a:tblPr/>
              <a:tblGrid>
                <a:gridCol w="2583180">
                  <a:extLst>
                    <a:ext uri="{9D8B030D-6E8A-4147-A177-3AD203B41FA5}">
                      <a16:colId xmlns:a16="http://schemas.microsoft.com/office/drawing/2014/main" val="10843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844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845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8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2"/>
                  </a:ext>
                </a:extLst>
              </a:tr>
            </a:tbl>
          </a:graphicData>
        </a:graphic>
      </p:graphicFrame>
      <p:grpSp>
        <p:nvGrpSpPr>
          <p:cNvPr id="13913" name="yt_shape_13913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00613" y="1859435"/>
            <a:ext cx="2588895" cy="1671523"/>
            <a:chOff x="0" y="0"/>
            <a:chExt cx="2588895" cy="1671523"/>
          </a:xfrm>
        </p:grpSpPr>
        <p:pic>
          <p:nvPicPr>
            <p:cNvPr id="2" name="yt_image_1391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88895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15" name="yt_shape_13915"/>
            <p:cNvSpPr txBox="1"/>
            <p:nvPr/>
          </p:nvSpPr>
          <p:spPr>
            <a:xfrm>
              <a:off x="761166" y="1243008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431E5C6-A162-DF68-E028-EBA603E0EF14}"/>
              </a:ext>
            </a:extLst>
          </p:cNvPr>
          <p:cNvSpPr txBox="1"/>
          <p:nvPr/>
        </p:nvSpPr>
        <p:spPr>
          <a:xfrm>
            <a:off x="694933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1320</Words>
  <Application>Microsoft Office PowerPoint</Application>
  <PresentationFormat>宽屏</PresentationFormat>
  <Paragraphs>97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59</cp:revision>
  <dcterms:created xsi:type="dcterms:W3CDTF">2023-05-05T05:33:00Z</dcterms:created>
  <dcterms:modified xsi:type="dcterms:W3CDTF">2023-05-29T09:18:08Z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