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64" r:id="rId4"/>
    <p:sldId id="374" r:id="rId5"/>
    <p:sldId id="365" r:id="rId6"/>
    <p:sldId id="366" r:id="rId7"/>
    <p:sldId id="367" r:id="rId8"/>
    <p:sldId id="368" r:id="rId9"/>
    <p:sldId id="369" r:id="rId10"/>
    <p:sldId id="370" r:id="rId11"/>
    <p:sldId id="378" r:id="rId12"/>
    <p:sldId id="37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498322" y="773384"/>
            <a:ext cx="39946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250" b="0" i="0" u="none" spc="8900">
                <a:noFill/>
                <a:effectLst/>
                <a:latin typeface="Times New Roman" pitchFamily="22"/>
                <a:ea typeface="宋体" pitchFamily="22"/>
                <a:cs typeface="宋体" pitchFamily="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已知两边对应相等</a:t>
            </a:r>
          </a:p>
        </p:txBody>
      </p:sp>
      <p:sp>
        <p:nvSpPr>
          <p:cNvPr id="12398" name="yt_shape_12398"/>
          <p:cNvSpPr txBox="1"/>
          <p:nvPr/>
        </p:nvSpPr>
        <p:spPr>
          <a:xfrm>
            <a:off x="540000" y="1252687"/>
            <a:ext cx="6054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寻找第三边对应相等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pic>
        <p:nvPicPr>
          <p:cNvPr id="3" name="yt_shape_1685210968000">
            <a:extLst>
              <a:ext uri="{FF2B5EF4-FFF2-40B4-BE49-F238E27FC236}">
                <a16:creationId xmlns:a16="http://schemas.microsoft.com/office/drawing/2014/main" id="{19D9E76F-4621-2A55-4011-E26375FE7C9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9131"/>
            <a:ext cx="1003364" cy="312877"/>
          </a:xfrm>
          <a:prstGeom prst="rect">
            <a:avLst/>
          </a:prstGeom>
        </p:spPr>
      </p:pic>
      <p:sp>
        <p:nvSpPr>
          <p:cNvPr id="5" name="yt_shape_12399">
            <a:extLst>
              <a:ext uri="{FF2B5EF4-FFF2-40B4-BE49-F238E27FC236}">
                <a16:creationId xmlns:a16="http://schemas.microsoft.com/office/drawing/2014/main" id="{B3818C70-F526-4D77-9A94-3F450CF14272}"/>
              </a:ext>
            </a:extLst>
          </p:cNvPr>
          <p:cNvSpPr txBox="1"/>
          <p:nvPr/>
        </p:nvSpPr>
        <p:spPr>
          <a:xfrm>
            <a:off x="540000" y="17485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之间不能直接测量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异侧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400">
            <a:extLst>
              <a:ext uri="{FF2B5EF4-FFF2-40B4-BE49-F238E27FC236}">
                <a16:creationId xmlns:a16="http://schemas.microsoft.com/office/drawing/2014/main" id="{208D0B8B-8825-441A-8EC4-396F691EA34B}"/>
              </a:ext>
            </a:extLst>
          </p:cNvPr>
          <p:cNvSpPr txBox="1"/>
          <p:nvPr/>
        </p:nvSpPr>
        <p:spPr>
          <a:xfrm>
            <a:off x="539881" y="2707936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401">
                <a:extLst>
                  <a:ext uri="{FF2B5EF4-FFF2-40B4-BE49-F238E27FC236}">
                    <a16:creationId xmlns:a16="http://schemas.microsoft.com/office/drawing/2014/main" id="{6C5AE09E-BD12-43C9-808D-9C484606DAB7}"/>
                  </a:ext>
                </a:extLst>
              </p:cNvPr>
              <p:cNvSpPr txBox="1"/>
              <p:nvPr/>
            </p:nvSpPr>
            <p:spPr>
              <a:xfrm>
                <a:off x="603500" y="3235002"/>
                <a:ext cx="6476132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401">
                <a:extLst>
                  <a:ext uri="{FF2B5EF4-FFF2-40B4-BE49-F238E27FC236}">
                    <a16:creationId xmlns:a16="http://schemas.microsoft.com/office/drawing/2014/main" id="{6C5AE09E-BD12-43C9-808D-9C484606DA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3235002"/>
                <a:ext cx="6476132" cy="2921634"/>
              </a:xfrm>
              <a:prstGeom prst="rect">
                <a:avLst/>
              </a:prstGeom>
              <a:blipFill>
                <a:blip r:embed="rId3"/>
                <a:stretch>
                  <a:fillRect l="-2825" t="-1879" r="-178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403">
            <a:extLst>
              <a:ext uri="{FF2B5EF4-FFF2-40B4-BE49-F238E27FC236}">
                <a16:creationId xmlns:a16="http://schemas.microsoft.com/office/drawing/2014/main" id="{1CD07603-86B7-4CAF-BF85-B25E41A7A34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33901" y="3339603"/>
            <a:ext cx="211797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" name="yt_shape_12451"/>
          <p:cNvSpPr txBox="1"/>
          <p:nvPr/>
        </p:nvSpPr>
        <p:spPr>
          <a:xfrm>
            <a:off x="540000" y="1028656"/>
            <a:ext cx="10908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452" name="yt_shape_12452"/>
          <p:cNvSpPr txBox="1"/>
          <p:nvPr/>
        </p:nvSpPr>
        <p:spPr>
          <a:xfrm>
            <a:off x="540000" y="1507959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453"/>
              <p:cNvSpPr txBox="1"/>
              <p:nvPr/>
            </p:nvSpPr>
            <p:spPr>
              <a:xfrm>
                <a:off x="540000" y="2139626"/>
                <a:ext cx="4735271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∠1=∠2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𝐴𝐶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𝐴𝐶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∠3=∠4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9626"/>
                <a:ext cx="4735271" cy="2441502"/>
              </a:xfrm>
              <a:prstGeom prst="rect">
                <a:avLst/>
              </a:prstGeom>
              <a:blipFill>
                <a:blip r:embed="rId2"/>
                <a:stretch>
                  <a:fillRect l="-3995" t="-2250" r="-3093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5" name="yt_image_1245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4906" y="2139626"/>
            <a:ext cx="1887093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7" name="yt_shape_12457"/>
          <p:cNvSpPr txBox="1"/>
          <p:nvPr/>
        </p:nvSpPr>
        <p:spPr>
          <a:xfrm>
            <a:off x="540000" y="900000"/>
            <a:ext cx="20871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458"/>
          <p:cNvSpPr txBox="1"/>
          <p:nvPr/>
        </p:nvSpPr>
        <p:spPr>
          <a:xfrm>
            <a:off x="540000" y="1531667"/>
            <a:ext cx="442749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59" name="yt_image_124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4906" y="1531667"/>
            <a:ext cx="1887093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000" y="836712"/>
            <a:ext cx="7696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寻找任一对应角的对边对应相等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62" name="yt_shape_12462"/>
          <p:cNvSpPr txBox="1"/>
          <p:nvPr/>
        </p:nvSpPr>
        <p:spPr>
          <a:xfrm>
            <a:off x="540119" y="131601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两块完全相同的三角形纸板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按如图所示的方式叠放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阴影部分为重叠部分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不重叠的两部分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是否全等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2463" name="yt_image_124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682210"/>
            <a:ext cx="170649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465">
                <a:extLst>
                  <a:ext uri="{FF2B5EF4-FFF2-40B4-BE49-F238E27FC236}">
                    <a16:creationId xmlns:a16="http://schemas.microsoft.com/office/drawing/2014/main" id="{4744E02D-A3D8-4B53-961A-A7807B1DCDA5}"/>
                  </a:ext>
                </a:extLst>
              </p:cNvPr>
              <p:cNvSpPr txBox="1"/>
              <p:nvPr/>
            </p:nvSpPr>
            <p:spPr>
              <a:xfrm>
                <a:off x="540000" y="2885679"/>
                <a:ext cx="6837128" cy="3395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全等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因为两块三角形纸板完全相同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𝐴𝑂𝐹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𝐷𝑂𝐶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465">
                <a:extLst>
                  <a:ext uri="{FF2B5EF4-FFF2-40B4-BE49-F238E27FC236}">
                    <a16:creationId xmlns:a16="http://schemas.microsoft.com/office/drawing/2014/main" id="{4744E02D-A3D8-4B53-961A-A7807B1DC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5679"/>
                <a:ext cx="6837128" cy="3395097"/>
              </a:xfrm>
              <a:prstGeom prst="rect">
                <a:avLst/>
              </a:prstGeom>
              <a:blipFill>
                <a:blip r:embed="rId3"/>
                <a:stretch>
                  <a:fillRect l="-2765" t="-2693" b="-4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5" name="yt_shape_12405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指出图中所有平行的线段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406"/>
          <p:cNvSpPr txBox="1"/>
          <p:nvPr/>
        </p:nvSpPr>
        <p:spPr>
          <a:xfrm>
            <a:off x="540000" y="1531667"/>
            <a:ext cx="512640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07" name="yt_image_1240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4020" y="1531667"/>
            <a:ext cx="211797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9" name="yt_shape_12409"/>
          <p:cNvSpPr txBox="1"/>
          <p:nvPr/>
        </p:nvSpPr>
        <p:spPr>
          <a:xfrm>
            <a:off x="540000" y="900000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410" name="yt_shape_12410"/>
          <p:cNvSpPr txBox="1"/>
          <p:nvPr/>
        </p:nvSpPr>
        <p:spPr>
          <a:xfrm>
            <a:off x="540000" y="1379303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411"/>
          <p:cNvSpPr txBox="1"/>
          <p:nvPr/>
        </p:nvSpPr>
        <p:spPr>
          <a:xfrm>
            <a:off x="540000" y="2010970"/>
            <a:ext cx="593271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12" name="yt_image_124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7711" y="2010970"/>
            <a:ext cx="2304288" cy="227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418">
            <a:extLst>
              <a:ext uri="{FF2B5EF4-FFF2-40B4-BE49-F238E27FC236}">
                <a16:creationId xmlns:a16="http://schemas.microsoft.com/office/drawing/2014/main" id="{67F6EA9F-7540-40E9-947D-792EC3A406C7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5036" y="4005370"/>
            <a:ext cx="2175630" cy="158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4" name="yt_shape_12414"/>
          <p:cNvSpPr txBox="1"/>
          <p:nvPr/>
        </p:nvSpPr>
        <p:spPr>
          <a:xfrm>
            <a:off x="540000" y="900000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415"/>
          <p:cNvSpPr txBox="1"/>
          <p:nvPr/>
        </p:nvSpPr>
        <p:spPr>
          <a:xfrm>
            <a:off x="540000" y="1531667"/>
            <a:ext cx="444512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16" name="yt_image_124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7711" y="1531667"/>
            <a:ext cx="2304288" cy="227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418">
            <a:extLst>
              <a:ext uri="{FF2B5EF4-FFF2-40B4-BE49-F238E27FC236}">
                <a16:creationId xmlns:a16="http://schemas.microsoft.com/office/drawing/2014/main" id="{4BFE714C-DE8A-4428-BB91-000457678DF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5036" y="4005370"/>
            <a:ext cx="2175630" cy="158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900000"/>
            <a:ext cx="5798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寻找夹角对应相等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21" name="yt_shape_12421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并截取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22" name="yt_image_124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1921" y="2491102"/>
            <a:ext cx="124815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24" name="yt_shape_12424"/>
              <p:cNvSpPr txBox="1"/>
              <p:nvPr/>
            </p:nvSpPr>
            <p:spPr>
              <a:xfrm>
                <a:off x="540000" y="3984038"/>
                <a:ext cx="4799712" cy="2287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𝐸𝐷𝐵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24" name="yt_shape_12424" descr="{&quot;rangeId&quot;:6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4038"/>
                <a:ext cx="4799712" cy="2287101"/>
              </a:xfrm>
              <a:prstGeom prst="rect">
                <a:avLst/>
              </a:prstGeom>
              <a:blipFill>
                <a:blip r:embed="rId3"/>
                <a:stretch>
                  <a:fillRect l="-3939" t="-5067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2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498322" y="900000"/>
            <a:ext cx="4610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250" b="0" i="0" u="none" spc="8900">
                <a:noFill/>
                <a:effectLst/>
                <a:latin typeface="Times New Roman" pitchFamily="22"/>
                <a:ea typeface="宋体" pitchFamily="22"/>
                <a:cs typeface="宋体" pitchFamily="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已知一边一角对应相等</a:t>
            </a:r>
          </a:p>
        </p:txBody>
      </p:sp>
      <p:sp>
        <p:nvSpPr>
          <p:cNvPr id="12427" name="yt_shape_1242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有一边和该边的邻角对应相等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寻找夹该角的另一边对应相等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28" name="yt_shape_12428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29" name="yt_image_124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299957"/>
            <a:ext cx="198882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68053">
            <a:extLst>
              <a:ext uri="{FF2B5EF4-FFF2-40B4-BE49-F238E27FC236}">
                <a16:creationId xmlns:a16="http://schemas.microsoft.com/office/drawing/2014/main" id="{A8FD223F-1CD9-C399-C093-E022803F18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5747"/>
            <a:ext cx="1003364" cy="31287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431">
                <a:extLst>
                  <a:ext uri="{FF2B5EF4-FFF2-40B4-BE49-F238E27FC236}">
                    <a16:creationId xmlns:a16="http://schemas.microsoft.com/office/drawing/2014/main" id="{3E59D78F-C6E7-471C-BCC8-64CEFEB357BD}"/>
                  </a:ext>
                </a:extLst>
              </p:cNvPr>
              <p:cNvSpPr txBox="1"/>
              <p:nvPr/>
            </p:nvSpPr>
            <p:spPr>
              <a:xfrm>
                <a:off x="498322" y="3298173"/>
                <a:ext cx="4387740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431">
                <a:extLst>
                  <a:ext uri="{FF2B5EF4-FFF2-40B4-BE49-F238E27FC236}">
                    <a16:creationId xmlns:a16="http://schemas.microsoft.com/office/drawing/2014/main" id="{3E59D78F-C6E7-471C-BCC8-64CEFEB357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22" y="3298173"/>
                <a:ext cx="4387740" cy="3025765"/>
              </a:xfrm>
              <a:prstGeom prst="rect">
                <a:avLst/>
              </a:prstGeom>
              <a:blipFill>
                <a:blip r:embed="rId4"/>
                <a:stretch>
                  <a:fillRect l="-4306" t="-3629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有一边和该边的邻角对应相等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寻找另一角对应相等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34" name="yt_shape_12434"/>
          <p:cNvSpPr txBox="1"/>
          <p:nvPr/>
        </p:nvSpPr>
        <p:spPr>
          <a:xfrm>
            <a:off x="540000" y="1859435"/>
            <a:ext cx="9109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35" name="yt_image_124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348880"/>
            <a:ext cx="156705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437">
                <a:extLst>
                  <a:ext uri="{FF2B5EF4-FFF2-40B4-BE49-F238E27FC236}">
                    <a16:creationId xmlns:a16="http://schemas.microsoft.com/office/drawing/2014/main" id="{031914E8-32B9-4DE9-B44B-106471ACED0F}"/>
                  </a:ext>
                </a:extLst>
              </p:cNvPr>
              <p:cNvSpPr txBox="1"/>
              <p:nvPr/>
            </p:nvSpPr>
            <p:spPr>
              <a:xfrm>
                <a:off x="540000" y="2492896"/>
                <a:ext cx="5179623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437">
                <a:extLst>
                  <a:ext uri="{FF2B5EF4-FFF2-40B4-BE49-F238E27FC236}">
                    <a16:creationId xmlns:a16="http://schemas.microsoft.com/office/drawing/2014/main" id="{031914E8-32B9-4DE9-B44B-106471ACE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2896"/>
                <a:ext cx="5179623" cy="3764428"/>
              </a:xfrm>
              <a:prstGeom prst="rect">
                <a:avLst/>
              </a:prstGeom>
              <a:blipFill>
                <a:blip r:embed="rId3"/>
                <a:stretch>
                  <a:fillRect l="-3651" t="-3079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9" name="yt_shape_12439"/>
          <p:cNvSpPr txBox="1"/>
          <p:nvPr/>
        </p:nvSpPr>
        <p:spPr>
          <a:xfrm>
            <a:off x="540000" y="900000"/>
            <a:ext cx="104660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有一边和该边的对角对应相等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寻找另一角对应相等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40" name="yt_shape_12440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41" name="yt_image_124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636912"/>
            <a:ext cx="1508760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443">
            <a:extLst>
              <a:ext uri="{FF2B5EF4-FFF2-40B4-BE49-F238E27FC236}">
                <a16:creationId xmlns:a16="http://schemas.microsoft.com/office/drawing/2014/main" id="{8770CEF3-DD66-4C09-BCF6-80E8D2EBD038}"/>
              </a:ext>
            </a:extLst>
          </p:cNvPr>
          <p:cNvSpPr txBox="1"/>
          <p:nvPr/>
        </p:nvSpPr>
        <p:spPr>
          <a:xfrm>
            <a:off x="540000" y="2338738"/>
            <a:ext cx="4257576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4" name="yt_shape_12444"/>
          <p:cNvSpPr txBox="1"/>
          <p:nvPr/>
        </p:nvSpPr>
        <p:spPr>
          <a:xfrm>
            <a:off x="540000" y="900000"/>
            <a:ext cx="39113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 spc="8900">
                <a:noFill/>
                <a:effectLst/>
                <a:latin typeface="Times New Roman" pitchFamily="22"/>
                <a:ea typeface="宋体" pitchFamily="22"/>
                <a:cs typeface="宋体" pitchFamily="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已知两角对应相等</a:t>
            </a:r>
          </a:p>
        </p:txBody>
      </p:sp>
      <p:sp>
        <p:nvSpPr>
          <p:cNvPr id="12445" name="yt_shape_12445"/>
          <p:cNvSpPr txBox="1"/>
          <p:nvPr/>
        </p:nvSpPr>
        <p:spPr>
          <a:xfrm>
            <a:off x="540000" y="1379303"/>
            <a:ext cx="5849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寻找夹边对应相等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2446" name="yt_shape_12446"/>
          <p:cNvSpPr txBox="1"/>
          <p:nvPr/>
        </p:nvSpPr>
        <p:spPr>
          <a:xfrm>
            <a:off x="540000" y="1858606"/>
            <a:ext cx="10390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47" name="yt_image_12447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572847"/>
            <a:ext cx="1837944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49" name="yt_shape_12449"/>
              <p:cNvSpPr txBox="1"/>
              <p:nvPr/>
            </p:nvSpPr>
            <p:spPr>
              <a:xfrm>
                <a:off x="540000" y="2572847"/>
                <a:ext cx="4393832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𝐹𝐸𝐷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𝐵𝐹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𝐸𝐹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𝐴𝐹𝐵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𝐷𝐹𝐸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49" name="yt_shape_12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2847"/>
                <a:ext cx="4393832" cy="3025765"/>
              </a:xfrm>
              <a:prstGeom prst="rect">
                <a:avLst/>
              </a:prstGeom>
              <a:blipFill>
                <a:blip r:embed="rId3"/>
                <a:stretch>
                  <a:fillRect l="-4306" t="-3629" r="-3056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968096">
            <a:extLst>
              <a:ext uri="{FF2B5EF4-FFF2-40B4-BE49-F238E27FC236}">
                <a16:creationId xmlns:a16="http://schemas.microsoft.com/office/drawing/2014/main" id="{B16C3ABD-8270-4EF1-70D1-A69DD6E3BAC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5747"/>
            <a:ext cx="1003364" cy="3128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4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1140</Words>
  <Application>Microsoft Office PowerPoint</Application>
  <PresentationFormat>宽屏</PresentationFormat>
  <Paragraphs>88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2023-05-05T05:33:00Z</dcterms:created>
  <dcterms:modified xsi:type="dcterms:W3CDTF">2023-05-29T08:08:20Z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