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1" r:id="rId4"/>
    <p:sldId id="374" r:id="rId5"/>
    <p:sldId id="380" r:id="rId6"/>
    <p:sldId id="382" r:id="rId7"/>
    <p:sldId id="384" r:id="rId8"/>
    <p:sldId id="388" r:id="rId9"/>
    <p:sldId id="390" r:id="rId10"/>
    <p:sldId id="391" r:id="rId11"/>
    <p:sldId id="393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7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7" name="yt_shape_11437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674645b-d0e2-45a5-a5cf-d9f08b28e8c1.png&quot;}"/>
            </a:endParaRPr>
          </a:p>
        </p:txBody>
      </p:sp>
      <p:sp>
        <p:nvSpPr>
          <p:cNvPr id="11438" name="yt_shape_11438"/>
          <p:cNvSpPr txBox="1"/>
          <p:nvPr/>
        </p:nvSpPr>
        <p:spPr>
          <a:xfrm>
            <a:off x="540119" y="16653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把一个多项式化为几个整式的积的形式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叫做多项式的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因式分解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它与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整式乘法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是互逆过程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439" name="yt_shape_11439"/>
          <p:cNvSpPr txBox="1"/>
          <p:nvPr/>
        </p:nvSpPr>
        <p:spPr>
          <a:xfrm>
            <a:off x="540000" y="2624787"/>
            <a:ext cx="94641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多项式中的每一项都含有的一个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相同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我们称之为公因式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440" name="yt_shape_11440"/>
          <p:cNvSpPr txBox="1"/>
          <p:nvPr/>
        </p:nvSpPr>
        <p:spPr>
          <a:xfrm>
            <a:off x="540119" y="31040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把一个多项式中各项的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公因式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提出来进行因式分解的方法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叫做提公因式法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813411">
            <a:extLst>
              <a:ext uri="{FF2B5EF4-FFF2-40B4-BE49-F238E27FC236}">
                <a16:creationId xmlns:a16="http://schemas.microsoft.com/office/drawing/2014/main" id="{32200E78-D4A7-8864-6D83-53D4E22FCEF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0F1B47-E940-DCB2-0DA7-2E323053F0C8}"/>
              </a:ext>
            </a:extLst>
          </p:cNvPr>
          <p:cNvSpPr txBox="1"/>
          <p:nvPr/>
        </p:nvSpPr>
        <p:spPr>
          <a:xfrm>
            <a:off x="8374907" y="160635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因式分解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97D981-2E3A-EDA4-A703-97389A11ECD3}"/>
              </a:ext>
            </a:extLst>
          </p:cNvPr>
          <p:cNvSpPr txBox="1"/>
          <p:nvPr/>
        </p:nvSpPr>
        <p:spPr>
          <a:xfrm>
            <a:off x="10965707" y="160635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4C58AE-BC6E-7526-0C0C-17140040C197}"/>
              </a:ext>
            </a:extLst>
          </p:cNvPr>
          <p:cNvSpPr txBox="1"/>
          <p:nvPr/>
        </p:nvSpPr>
        <p:spPr>
          <a:xfrm>
            <a:off x="450108" y="208184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式乘法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E6CB51-4662-DAE3-889D-CEB513517BDB}"/>
              </a:ext>
            </a:extLst>
          </p:cNvPr>
          <p:cNvSpPr txBox="1"/>
          <p:nvPr/>
        </p:nvSpPr>
        <p:spPr>
          <a:xfrm>
            <a:off x="5326789" y="256578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相同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32596F-8E70-5743-B475-9197A17070BA}"/>
              </a:ext>
            </a:extLst>
          </p:cNvPr>
          <p:cNvSpPr txBox="1"/>
          <p:nvPr/>
        </p:nvSpPr>
        <p:spPr>
          <a:xfrm>
            <a:off x="4377583" y="3045092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公因式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3" name="yt_shape_11493"/>
          <p:cNvSpPr txBox="1"/>
          <p:nvPr/>
        </p:nvSpPr>
        <p:spPr>
          <a:xfrm>
            <a:off x="540000" y="764704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1d7d782-5f35-458b-8265-70e378a7dea8.png&quot;}"/>
            </a:endParaRPr>
          </a:p>
        </p:txBody>
      </p:sp>
      <p:sp>
        <p:nvSpPr>
          <p:cNvPr id="11494" name="yt_shape_11494"/>
          <p:cNvSpPr txBox="1"/>
          <p:nvPr/>
        </p:nvSpPr>
        <p:spPr>
          <a:xfrm>
            <a:off x="540000" y="1517864"/>
            <a:ext cx="73690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多项式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95" name="yt_shape_11495"/>
          <p:cNvSpPr txBox="1"/>
          <p:nvPr/>
        </p:nvSpPr>
        <p:spPr>
          <a:xfrm>
            <a:off x="540000" y="1997167"/>
            <a:ext cx="37269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进行因式分解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496" name="yt_shape_11496"/>
          <p:cNvSpPr txBox="1"/>
          <p:nvPr/>
        </p:nvSpPr>
        <p:spPr>
          <a:xfrm>
            <a:off x="540000" y="2476470"/>
            <a:ext cx="50093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497" name="yt_shape_11497"/>
              <p:cNvSpPr txBox="1"/>
              <p:nvPr/>
            </p:nvSpPr>
            <p:spPr>
              <a:xfrm>
                <a:off x="540000" y="2955773"/>
                <a:ext cx="6874959" cy="749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97" name="yt_shape_114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55773"/>
                <a:ext cx="6874959" cy="749179"/>
              </a:xfrm>
              <a:prstGeom prst="rect">
                <a:avLst/>
              </a:prstGeom>
              <a:blipFill>
                <a:blip r:embed="rId2"/>
                <a:stretch>
                  <a:fillRect l="-2751" r="-1775" b="-12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499" name="yt_shape_11499"/>
              <p:cNvSpPr txBox="1"/>
              <p:nvPr/>
            </p:nvSpPr>
            <p:spPr>
              <a:xfrm>
                <a:off x="540000" y="3755740"/>
                <a:ext cx="5368457" cy="26697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99" name="yt_shape_114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55740"/>
                <a:ext cx="5368457" cy="2669705"/>
              </a:xfrm>
              <a:prstGeom prst="rect">
                <a:avLst/>
              </a:prstGeom>
              <a:blipFill>
                <a:blip r:embed="rId3"/>
                <a:stretch>
                  <a:fillRect l="-3523" t="-1826" r="-2614" b="-20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813633">
            <a:extLst>
              <a:ext uri="{FF2B5EF4-FFF2-40B4-BE49-F238E27FC236}">
                <a16:creationId xmlns:a16="http://schemas.microsoft.com/office/drawing/2014/main" id="{A99810EC-BE5A-332B-5A41-76A782FFB45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89285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96" grpId="0" build="allAtOnce"/>
      <p:bldP spid="1149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1" name="yt_shape_11501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301fcf62-7350-46b6-940a-7f52dd4c4fd7.png&quot;}"/>
            </a:endParaRPr>
          </a:p>
        </p:txBody>
      </p:sp>
      <p:sp>
        <p:nvSpPr>
          <p:cNvPr id="11502" name="yt_shape_11502"/>
          <p:cNvSpPr txBox="1"/>
          <p:nvPr/>
        </p:nvSpPr>
        <p:spPr>
          <a:xfrm>
            <a:off x="540000" y="1365004"/>
            <a:ext cx="1111199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提公因式法的实质是乘法分配律的逆用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提公因式后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括号内的式子经合并同类项整理后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若仍有公因式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则应继续提公因式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直到多项式的每一个因式都不能再分解为止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13651">
            <a:extLst>
              <a:ext uri="{FF2B5EF4-FFF2-40B4-BE49-F238E27FC236}">
                <a16:creationId xmlns:a16="http://schemas.microsoft.com/office/drawing/2014/main" id="{12606E76-86D8-7FFB-29DE-8E718294374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60891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1" name="yt_shape_11441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de89fadd-2ef4-481b-8560-44d83b1ef426.png&quot;}"/>
            </a:endParaRPr>
          </a:p>
        </p:txBody>
      </p:sp>
      <p:sp>
        <p:nvSpPr>
          <p:cNvPr id="11442" name="yt_shape_11442"/>
          <p:cNvSpPr txBox="1"/>
          <p:nvPr/>
        </p:nvSpPr>
        <p:spPr>
          <a:xfrm>
            <a:off x="540000" y="1662201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因式分解的意义</a:t>
            </a:r>
          </a:p>
        </p:txBody>
      </p:sp>
      <p:sp>
        <p:nvSpPr>
          <p:cNvPr id="11443" name="yt_shape_11443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从左到右的变形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表述正确的是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44" name="yt_table_11444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873847"/>
              </p:ext>
            </p:extLst>
          </p:nvPr>
        </p:nvGraphicFramePr>
        <p:xfrm>
          <a:off x="540000" y="3273565"/>
          <a:ext cx="4919663" cy="1697484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都是因式分解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都是乘法运算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是因式分解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是乘法运算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是乘法运算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是因式分解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</a:tbl>
          </a:graphicData>
        </a:graphic>
      </p:graphicFrame>
      <p:pic>
        <p:nvPicPr>
          <p:cNvPr id="3" name="yt_shape_1685210813434">
            <a:extLst>
              <a:ext uri="{FF2B5EF4-FFF2-40B4-BE49-F238E27FC236}">
                <a16:creationId xmlns:a16="http://schemas.microsoft.com/office/drawing/2014/main" id="{06A17430-4B70-B6A9-A10A-EFF27A5EEE6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813450">
            <a:extLst>
              <a:ext uri="{FF2B5EF4-FFF2-40B4-BE49-F238E27FC236}">
                <a16:creationId xmlns:a16="http://schemas.microsoft.com/office/drawing/2014/main" id="{916670F3-ADEF-356C-9D4D-6A71CD89E37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C4678C-86FC-9A65-2BFB-72BB4CFC1FE4}"/>
              </a:ext>
            </a:extLst>
          </p:cNvPr>
          <p:cNvSpPr txBox="1"/>
          <p:nvPr/>
        </p:nvSpPr>
        <p:spPr>
          <a:xfrm>
            <a:off x="3498108" y="25904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446">
            <a:extLst>
              <a:ext uri="{FF2B5EF4-FFF2-40B4-BE49-F238E27FC236}">
                <a16:creationId xmlns:a16="http://schemas.microsoft.com/office/drawing/2014/main" id="{44372259-4C79-432E-972B-63D24736225C}"/>
              </a:ext>
            </a:extLst>
          </p:cNvPr>
          <p:cNvSpPr txBox="1"/>
          <p:nvPr/>
        </p:nvSpPr>
        <p:spPr>
          <a:xfrm>
            <a:off x="540119" y="50851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若二次三项式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分解因式的结果是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的值分别是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EE07D75-A672-4A61-84B7-2E0B32AA3A62}"/>
              </a:ext>
            </a:extLst>
          </p:cNvPr>
          <p:cNvSpPr txBox="1"/>
          <p:nvPr/>
        </p:nvSpPr>
        <p:spPr>
          <a:xfrm>
            <a:off x="1059708" y="551386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7" name="yt_shape_11447"/>
          <p:cNvSpPr txBox="1"/>
          <p:nvPr/>
        </p:nvSpPr>
        <p:spPr>
          <a:xfrm>
            <a:off x="540000" y="900000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多项式的公因式</a:t>
            </a:r>
          </a:p>
        </p:txBody>
      </p:sp>
      <p:sp>
        <p:nvSpPr>
          <p:cNvPr id="11448" name="yt_shape_11448"/>
          <p:cNvSpPr txBox="1"/>
          <p:nvPr/>
        </p:nvSpPr>
        <p:spPr>
          <a:xfrm>
            <a:off x="540000" y="1399565"/>
            <a:ext cx="65835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的公因式是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49" name="yt_table_1144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213802"/>
              </p:ext>
            </p:extLst>
          </p:nvPr>
        </p:nvGraphicFramePr>
        <p:xfrm>
          <a:off x="540000" y="2031232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</a:tbl>
          </a:graphicData>
        </a:graphic>
      </p:graphicFrame>
      <p:sp>
        <p:nvSpPr>
          <p:cNvPr id="11451" name="yt_shape_11451"/>
          <p:cNvSpPr txBox="1"/>
          <p:nvPr/>
        </p:nvSpPr>
        <p:spPr>
          <a:xfrm>
            <a:off x="540000" y="2506297"/>
            <a:ext cx="87251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中的公因式是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813479">
            <a:extLst>
              <a:ext uri="{FF2B5EF4-FFF2-40B4-BE49-F238E27FC236}">
                <a16:creationId xmlns:a16="http://schemas.microsoft.com/office/drawing/2014/main" id="{EC695B07-2EAB-C90D-8E58-F84B785D8AB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4E3651-462B-3107-D5EE-E6C75CEC428A}"/>
              </a:ext>
            </a:extLst>
          </p:cNvPr>
          <p:cNvSpPr txBox="1"/>
          <p:nvPr/>
        </p:nvSpPr>
        <p:spPr>
          <a:xfrm>
            <a:off x="61395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CAE5DF-55B6-8E16-E1ED-426A938646D7}"/>
              </a:ext>
            </a:extLst>
          </p:cNvPr>
          <p:cNvSpPr txBox="1"/>
          <p:nvPr/>
        </p:nvSpPr>
        <p:spPr>
          <a:xfrm>
            <a:off x="7119076" y="2419552"/>
            <a:ext cx="1923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2" name="yt_shape_11452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提公因式法分解因式</a:t>
            </a:r>
          </a:p>
        </p:txBody>
      </p:sp>
      <p:sp>
        <p:nvSpPr>
          <p:cNvPr id="11453" name="yt_shape_11453"/>
          <p:cNvSpPr txBox="1"/>
          <p:nvPr/>
        </p:nvSpPr>
        <p:spPr>
          <a:xfrm>
            <a:off x="540000" y="1399565"/>
            <a:ext cx="51873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因式分解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454" name="yt_shape_11454"/>
          <p:cNvSpPr txBox="1"/>
          <p:nvPr/>
        </p:nvSpPr>
        <p:spPr>
          <a:xfrm>
            <a:off x="540000" y="1878868"/>
            <a:ext cx="5975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因式分解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455" name="yt_shape_11455"/>
          <p:cNvSpPr txBox="1"/>
          <p:nvPr/>
        </p:nvSpPr>
        <p:spPr>
          <a:xfrm>
            <a:off x="540000" y="2358171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把下列多项式分解因式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456" name="yt_shape_11456"/>
          <p:cNvSpPr txBox="1"/>
          <p:nvPr/>
        </p:nvSpPr>
        <p:spPr>
          <a:xfrm>
            <a:off x="540000" y="2837474"/>
            <a:ext cx="20518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457" name="yt_shape_11457"/>
          <p:cNvSpPr txBox="1"/>
          <p:nvPr/>
        </p:nvSpPr>
        <p:spPr>
          <a:xfrm>
            <a:off x="540000" y="3316777"/>
            <a:ext cx="3180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58" name="yt_shape_11458"/>
          <p:cNvSpPr txBox="1"/>
          <p:nvPr/>
        </p:nvSpPr>
        <p:spPr>
          <a:xfrm>
            <a:off x="540000" y="3796080"/>
            <a:ext cx="37606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59" name="yt_shape_11459"/>
          <p:cNvSpPr txBox="1"/>
          <p:nvPr/>
        </p:nvSpPr>
        <p:spPr>
          <a:xfrm>
            <a:off x="540000" y="4275383"/>
            <a:ext cx="442749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13509">
            <a:extLst>
              <a:ext uri="{FF2B5EF4-FFF2-40B4-BE49-F238E27FC236}">
                <a16:creationId xmlns:a16="http://schemas.microsoft.com/office/drawing/2014/main" id="{EDCFA177-6E77-2991-9D8A-501B69E4F81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47FA9A-5673-0033-A8F5-6BC809D8B103}"/>
              </a:ext>
            </a:extLst>
          </p:cNvPr>
          <p:cNvSpPr txBox="1"/>
          <p:nvPr/>
        </p:nvSpPr>
        <p:spPr>
          <a:xfrm>
            <a:off x="3717064" y="1352759"/>
            <a:ext cx="1821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6106E0-D6FE-2EAF-9833-BFFD9DFDC55F}"/>
              </a:ext>
            </a:extLst>
          </p:cNvPr>
          <p:cNvSpPr txBox="1"/>
          <p:nvPr/>
        </p:nvSpPr>
        <p:spPr>
          <a:xfrm>
            <a:off x="4158389" y="1832062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57" grpId="0" build="allAtOnce"/>
      <p:bldP spid="11459" grpId="0" build="allAtOnce"/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0" name="yt_shape_11460"/>
          <p:cNvSpPr txBox="1"/>
          <p:nvPr/>
        </p:nvSpPr>
        <p:spPr>
          <a:xfrm>
            <a:off x="540000" y="900000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提公因式法分解因式的应用</a:t>
            </a:r>
          </a:p>
        </p:txBody>
      </p:sp>
      <p:sp>
        <p:nvSpPr>
          <p:cNvPr id="11461" name="yt_shape_11461"/>
          <p:cNvSpPr txBox="1"/>
          <p:nvPr/>
        </p:nvSpPr>
        <p:spPr>
          <a:xfrm>
            <a:off x="540000" y="1399565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运用因式分解法简便计算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462" name="yt_shape_11462"/>
          <p:cNvSpPr txBox="1"/>
          <p:nvPr/>
        </p:nvSpPr>
        <p:spPr>
          <a:xfrm>
            <a:off x="540000" y="1878868"/>
            <a:ext cx="46052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463" name="yt_shape_11463"/>
          <p:cNvSpPr txBox="1"/>
          <p:nvPr/>
        </p:nvSpPr>
        <p:spPr>
          <a:xfrm>
            <a:off x="540000" y="2358171"/>
            <a:ext cx="491301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64" name="yt_shape_11464"/>
          <p:cNvSpPr txBox="1"/>
          <p:nvPr/>
        </p:nvSpPr>
        <p:spPr>
          <a:xfrm>
            <a:off x="540000" y="3797737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65" name="yt_shape_11465"/>
          <p:cNvSpPr txBox="1"/>
          <p:nvPr/>
        </p:nvSpPr>
        <p:spPr>
          <a:xfrm>
            <a:off x="540000" y="4277040"/>
            <a:ext cx="430887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13537">
            <a:extLst>
              <a:ext uri="{FF2B5EF4-FFF2-40B4-BE49-F238E27FC236}">
                <a16:creationId xmlns:a16="http://schemas.microsoft.com/office/drawing/2014/main" id="{6166A3FF-9898-AD0E-BBF5-F354D78957E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4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3" grpId="0" build="allAtOnce"/>
      <p:bldP spid="1146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6" name="yt_shape_11466"/>
          <p:cNvSpPr txBox="1"/>
          <p:nvPr/>
        </p:nvSpPr>
        <p:spPr>
          <a:xfrm>
            <a:off x="540000" y="900000"/>
            <a:ext cx="70275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出现漏项或只提部分项的公因式而出错</a:t>
            </a:r>
          </a:p>
        </p:txBody>
      </p:sp>
      <p:sp>
        <p:nvSpPr>
          <p:cNvPr id="11467" name="yt_shape_11467"/>
          <p:cNvSpPr txBox="1"/>
          <p:nvPr/>
        </p:nvSpPr>
        <p:spPr>
          <a:xfrm>
            <a:off x="540000" y="1399565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下面用提公因式法分解因式正确的是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68" name="yt_table_11468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635802"/>
              </p:ext>
            </p:extLst>
          </p:nvPr>
        </p:nvGraphicFramePr>
        <p:xfrm>
          <a:off x="540000" y="2031232"/>
          <a:ext cx="5329238" cy="1697484"/>
        </p:xfrm>
        <a:graphic>
          <a:graphicData uri="http://schemas.openxmlformats.org/drawingml/2006/table">
            <a:tbl>
              <a:tblPr/>
              <a:tblGrid>
                <a:gridCol w="5329238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</a:tbl>
          </a:graphicData>
        </a:graphic>
      </p:graphicFrame>
      <p:pic>
        <p:nvPicPr>
          <p:cNvPr id="3" name="yt_shape_1685210813563">
            <a:extLst>
              <a:ext uri="{FF2B5EF4-FFF2-40B4-BE49-F238E27FC236}">
                <a16:creationId xmlns:a16="http://schemas.microsoft.com/office/drawing/2014/main" id="{759C20D2-96A0-6187-9A9D-286FCB8257B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B93583-F981-8666-7DAC-9965AAE1F333}"/>
              </a:ext>
            </a:extLst>
          </p:cNvPr>
          <p:cNvSpPr txBox="1"/>
          <p:nvPr/>
        </p:nvSpPr>
        <p:spPr>
          <a:xfrm>
            <a:off x="6241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0" name="yt_shape_11470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49c338d-8478-4915-96e9-4db91e1cfe76.png&quot;}"/>
            </a:endParaRPr>
          </a:p>
        </p:txBody>
      </p:sp>
      <p:sp>
        <p:nvSpPr>
          <p:cNvPr id="11471" name="yt_shape_11471"/>
          <p:cNvSpPr txBox="1"/>
          <p:nvPr/>
        </p:nvSpPr>
        <p:spPr>
          <a:xfrm>
            <a:off x="540000" y="1653160"/>
            <a:ext cx="7899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多项式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与多项式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的公因式是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72" name="yt_table_1147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077558"/>
              </p:ext>
            </p:extLst>
          </p:nvPr>
        </p:nvGraphicFramePr>
        <p:xfrm>
          <a:off x="540000" y="2284827"/>
          <a:ext cx="6901498" cy="848742"/>
        </p:xfrm>
        <a:graphic>
          <a:graphicData uri="http://schemas.openxmlformats.org/drawingml/2006/table">
            <a:tbl>
              <a:tblPr/>
              <a:tblGrid>
                <a:gridCol w="4666298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</a:tbl>
          </a:graphicData>
        </a:graphic>
      </p:graphicFrame>
      <p:sp>
        <p:nvSpPr>
          <p:cNvPr id="11474" name="yt_shape_11474"/>
          <p:cNvSpPr txBox="1"/>
          <p:nvPr/>
        </p:nvSpPr>
        <p:spPr>
          <a:xfrm>
            <a:off x="540000" y="3184169"/>
            <a:ext cx="75964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多项式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提取公因式后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剩下的因式是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75" name="yt_table_1147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850345"/>
              </p:ext>
            </p:extLst>
          </p:nvPr>
        </p:nvGraphicFramePr>
        <p:xfrm>
          <a:off x="540000" y="3815836"/>
          <a:ext cx="8976679" cy="424371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</a:tbl>
          </a:graphicData>
        </a:graphic>
      </p:graphicFrame>
      <p:sp>
        <p:nvSpPr>
          <p:cNvPr id="11477" name="yt_shape_11477"/>
          <p:cNvSpPr txBox="1"/>
          <p:nvPr/>
        </p:nvSpPr>
        <p:spPr>
          <a:xfrm>
            <a:off x="540119" y="42909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的长方形的周长为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79" name="yt_table_11479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531359"/>
              </p:ext>
            </p:extLst>
          </p:nvPr>
        </p:nvGraphicFramePr>
        <p:xfrm>
          <a:off x="540000" y="5250336"/>
          <a:ext cx="8587742" cy="424371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</a:tbl>
          </a:graphicData>
        </a:graphic>
      </p:graphicFrame>
      <p:pic>
        <p:nvPicPr>
          <p:cNvPr id="11478" name="yt_image_11478_skip" title="H_67.3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74175" y="5250336"/>
            <a:ext cx="1275588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813593">
            <a:extLst>
              <a:ext uri="{FF2B5EF4-FFF2-40B4-BE49-F238E27FC236}">
                <a16:creationId xmlns:a16="http://schemas.microsoft.com/office/drawing/2014/main" id="{829C87CC-E7FC-106B-BA34-7F2A0C48C19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2325B2D-6DF3-5F2F-5E57-8E40372C4671}"/>
              </a:ext>
            </a:extLst>
          </p:cNvPr>
          <p:cNvSpPr txBox="1"/>
          <p:nvPr/>
        </p:nvSpPr>
        <p:spPr>
          <a:xfrm>
            <a:off x="7442926" y="16063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30114-3FEF-2A0A-1B31-70187CE2A69D}"/>
              </a:ext>
            </a:extLst>
          </p:cNvPr>
          <p:cNvSpPr txBox="1"/>
          <p:nvPr/>
        </p:nvSpPr>
        <p:spPr>
          <a:xfrm>
            <a:off x="7160161" y="31373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1FE968-25B8-DE88-3889-257427BEA122}"/>
              </a:ext>
            </a:extLst>
          </p:cNvPr>
          <p:cNvSpPr txBox="1"/>
          <p:nvPr/>
        </p:nvSpPr>
        <p:spPr>
          <a:xfrm>
            <a:off x="1059708" y="47195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1" name="yt_shape_11481"/>
          <p:cNvSpPr txBox="1"/>
          <p:nvPr/>
        </p:nvSpPr>
        <p:spPr>
          <a:xfrm>
            <a:off x="540000" y="900000"/>
            <a:ext cx="105910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则代数式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1482" name="yt_shape_11482"/>
          <p:cNvSpPr txBox="1"/>
          <p:nvPr/>
        </p:nvSpPr>
        <p:spPr>
          <a:xfrm>
            <a:off x="540000" y="1379303"/>
            <a:ext cx="61411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1483" name="yt_shape_11483"/>
          <p:cNvSpPr txBox="1"/>
          <p:nvPr/>
        </p:nvSpPr>
        <p:spPr>
          <a:xfrm>
            <a:off x="540000" y="1858606"/>
            <a:ext cx="97687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484" name="yt_shape_11484"/>
          <p:cNvSpPr txBox="1"/>
          <p:nvPr/>
        </p:nvSpPr>
        <p:spPr>
          <a:xfrm>
            <a:off x="540000" y="2337909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把下列多项式分解因式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485" name="yt_shape_11485"/>
          <p:cNvSpPr txBox="1"/>
          <p:nvPr/>
        </p:nvSpPr>
        <p:spPr>
          <a:xfrm>
            <a:off x="540000" y="2817212"/>
            <a:ext cx="41565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486" name="yt_shape_11486"/>
          <p:cNvSpPr txBox="1"/>
          <p:nvPr/>
        </p:nvSpPr>
        <p:spPr>
          <a:xfrm>
            <a:off x="540000" y="3296515"/>
            <a:ext cx="50286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87" name="yt_shape_11487"/>
          <p:cNvSpPr txBox="1"/>
          <p:nvPr/>
        </p:nvSpPr>
        <p:spPr>
          <a:xfrm>
            <a:off x="540000" y="3775818"/>
            <a:ext cx="58637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11488" name="yt_shape_11488"/>
          <p:cNvSpPr txBox="1"/>
          <p:nvPr/>
        </p:nvSpPr>
        <p:spPr>
          <a:xfrm>
            <a:off x="540000" y="4255121"/>
            <a:ext cx="46679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89" name="yt_shape_11489"/>
          <p:cNvSpPr txBox="1"/>
          <p:nvPr/>
        </p:nvSpPr>
        <p:spPr>
          <a:xfrm>
            <a:off x="540000" y="4734424"/>
            <a:ext cx="42896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90" name="yt_shape_11490"/>
          <p:cNvSpPr txBox="1"/>
          <p:nvPr/>
        </p:nvSpPr>
        <p:spPr>
          <a:xfrm>
            <a:off x="540000" y="5213727"/>
            <a:ext cx="490518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2C3D875-2B75-1784-31F1-3CA29EE9C4E9}"/>
              </a:ext>
            </a:extLst>
          </p:cNvPr>
          <p:cNvSpPr txBox="1"/>
          <p:nvPr/>
        </p:nvSpPr>
        <p:spPr>
          <a:xfrm>
            <a:off x="9795601" y="85319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0230EF-C69D-0BF3-3857-5BC02BF8F6A2}"/>
              </a:ext>
            </a:extLst>
          </p:cNvPr>
          <p:cNvSpPr txBox="1"/>
          <p:nvPr/>
        </p:nvSpPr>
        <p:spPr>
          <a:xfrm>
            <a:off x="5693502" y="133249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1FCB15-522A-E2E9-A2E9-5DFEDA70FE65}"/>
              </a:ext>
            </a:extLst>
          </p:cNvPr>
          <p:cNvSpPr txBox="1"/>
          <p:nvPr/>
        </p:nvSpPr>
        <p:spPr>
          <a:xfrm>
            <a:off x="9133614" y="181180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86" grpId="0" build="allAtOnce"/>
      <p:bldP spid="11488" grpId="0" build="allAtOnce"/>
      <p:bldP spid="11490" grpId="0" build="allAtOnce"/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1" name="yt_shape_11491"/>
          <p:cNvSpPr txBox="1"/>
          <p:nvPr/>
        </p:nvSpPr>
        <p:spPr>
          <a:xfrm>
            <a:off x="540000" y="900000"/>
            <a:ext cx="51809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必能被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整除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92" name="yt_shape_11492"/>
          <p:cNvSpPr txBox="1"/>
          <p:nvPr/>
        </p:nvSpPr>
        <p:spPr>
          <a:xfrm>
            <a:off x="540000" y="1379303"/>
            <a:ext cx="4103688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必能被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整除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4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4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4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4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92" grpId="0" uiExpand="1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1160</Words>
  <Application>Microsoft Office PowerPoint</Application>
  <PresentationFormat>宽屏</PresentationFormat>
  <Paragraphs>112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53</cp:revision>
  <dcterms:created xsi:type="dcterms:W3CDTF">2023-05-05T05:33:00Z</dcterms:created>
  <dcterms:modified xsi:type="dcterms:W3CDTF">2023-05-29T07:19:40Z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