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70" r:id="rId4"/>
    <p:sldId id="371" r:id="rId5"/>
    <p:sldId id="373" r:id="rId6"/>
    <p:sldId id="387" r:id="rId7"/>
    <p:sldId id="374" r:id="rId8"/>
    <p:sldId id="376" r:id="rId9"/>
    <p:sldId id="377" r:id="rId10"/>
    <p:sldId id="378" r:id="rId11"/>
    <p:sldId id="388" r:id="rId12"/>
    <p:sldId id="379" r:id="rId13"/>
    <p:sldId id="389" r:id="rId14"/>
    <p:sldId id="386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4" name="yt_shape_14254"/>
          <p:cNvSpPr txBox="1"/>
          <p:nvPr/>
        </p:nvSpPr>
        <p:spPr>
          <a:xfrm>
            <a:off x="468666" y="900000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971b7a43-3839-453e-bdda-1da812c6408b.png&quot;}"/>
            </a:endParaRPr>
          </a:p>
        </p:txBody>
      </p:sp>
      <p:sp>
        <p:nvSpPr>
          <p:cNvPr id="14255" name="yt_shape_14255"/>
          <p:cNvSpPr txBox="1"/>
          <p:nvPr/>
        </p:nvSpPr>
        <p:spPr>
          <a:xfrm>
            <a:off x="540119" y="16775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通过调查收集数据的一般步骤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明确调查问题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确定调查对象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选择调查方法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展开调查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记录结果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得出结论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256" name="yt_shape_14256"/>
          <p:cNvSpPr txBox="1"/>
          <p:nvPr/>
        </p:nvSpPr>
        <p:spPr>
          <a:xfrm>
            <a:off x="540000" y="2636979"/>
            <a:ext cx="54630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频数指的是每个对象出现的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次数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257" name="yt_shape_14257"/>
              <p:cNvSpPr txBox="1"/>
              <p:nvPr/>
            </p:nvSpPr>
            <p:spPr>
              <a:xfrm>
                <a:off x="540119" y="3116282"/>
                <a:ext cx="11111999" cy="13437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频率指的是每个对象出现的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次数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总次数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的比值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即频率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每个对象出现的次数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总次数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257" name="yt_shape_142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16282"/>
                <a:ext cx="11111999" cy="1343701"/>
              </a:xfrm>
              <a:prstGeom prst="rect">
                <a:avLst/>
              </a:prstGeom>
              <a:blipFill>
                <a:blip r:embed="rId2"/>
                <a:stretch>
                  <a:fillRect l="-1701" t="-3620" r="-17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5211273168">
            <a:extLst>
              <a:ext uri="{FF2B5EF4-FFF2-40B4-BE49-F238E27FC236}">
                <a16:creationId xmlns:a16="http://schemas.microsoft.com/office/drawing/2014/main" id="{B27A3F88-6B6E-A449-EA10-DC8492C8E49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795"/>
            <a:ext cx="4089464" cy="64598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A791EA7-F87B-63C6-2FB2-2780E9AAC9A4}"/>
              </a:ext>
            </a:extLst>
          </p:cNvPr>
          <p:cNvSpPr txBox="1"/>
          <p:nvPr/>
        </p:nvSpPr>
        <p:spPr>
          <a:xfrm>
            <a:off x="8984507" y="1606354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确定调查对象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1707ED1-7D5B-6E17-E29E-BEEAFEF04245}"/>
              </a:ext>
            </a:extLst>
          </p:cNvPr>
          <p:cNvSpPr txBox="1"/>
          <p:nvPr/>
        </p:nvSpPr>
        <p:spPr>
          <a:xfrm>
            <a:off x="4412508" y="2081842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展开调查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E157D09-0297-1903-37A6-940E75AE7071}"/>
              </a:ext>
            </a:extLst>
          </p:cNvPr>
          <p:cNvSpPr txBox="1"/>
          <p:nvPr/>
        </p:nvSpPr>
        <p:spPr>
          <a:xfrm>
            <a:off x="9594107" y="2081842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得出结论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CE8F2B9-EF24-FB95-B3C2-EAA970C9B42D}"/>
              </a:ext>
            </a:extLst>
          </p:cNvPr>
          <p:cNvSpPr txBox="1"/>
          <p:nvPr/>
        </p:nvSpPr>
        <p:spPr>
          <a:xfrm>
            <a:off x="4717189" y="256578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次数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60B533A-407C-4791-245F-D58DFB10D5D5}"/>
              </a:ext>
            </a:extLst>
          </p:cNvPr>
          <p:cNvSpPr txBox="1"/>
          <p:nvPr/>
        </p:nvSpPr>
        <p:spPr>
          <a:xfrm>
            <a:off x="5548977" y="304509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次数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D35B80B-F7CF-1D46-ADA6-22167D0088DA}"/>
              </a:ext>
            </a:extLst>
          </p:cNvPr>
          <p:cNvSpPr txBox="1"/>
          <p:nvPr/>
        </p:nvSpPr>
        <p:spPr>
          <a:xfrm>
            <a:off x="7433017" y="304509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总次数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3" name="yt_shape_14293"/>
          <p:cNvSpPr txBox="1"/>
          <p:nvPr/>
        </p:nvSpPr>
        <p:spPr>
          <a:xfrm>
            <a:off x="540119" y="764704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随着车辆的增加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交通违规的现象越来越严重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交警对某雷达测速区检测到的一组汽车的时速数据进行整理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得到其未完成的频数及频率如表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每个数据段含前面数字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不含后面数字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）：</a:t>
            </a:r>
          </a:p>
        </p:txBody>
      </p:sp>
      <p:graphicFrame>
        <p:nvGraphicFramePr>
          <p:cNvPr id="14294" name="yt_table_14294" title="H_286.0453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2928963"/>
              </p:ext>
            </p:extLst>
          </p:nvPr>
        </p:nvGraphicFramePr>
        <p:xfrm>
          <a:off x="540000" y="2236248"/>
          <a:ext cx="11111998" cy="363277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1935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787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396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数据段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频数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频率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—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—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100" b="0" i="1" spc="-10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 </a:t>
                      </a:r>
                      <a:r>
                        <a:rPr lang="zh-CN" altLang="zh-CN" sz="2400" b="0" i="1" u="sng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　</a:t>
                      </a:r>
                      <a:r>
                        <a:rPr lang="en-US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</a:t>
                      </a:r>
                      <a:r>
                        <a:rPr lang="zh-CN" altLang="zh-CN" sz="2400" b="0" i="1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　</a:t>
                      </a:r>
                      <a:r>
                        <a:rPr lang="zh-CN" altLang="zh-CN" sz="100" b="0" i="1" spc="-100">
                          <a:noFill/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—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100" b="0" i="1" spc="-100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 </a:t>
                      </a:r>
                      <a:r>
                        <a:rPr lang="zh-CN" altLang="zh-CN" sz="2400" b="0" i="1" u="sng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　</a:t>
                      </a:r>
                      <a:r>
                        <a:rPr lang="en-US" altLang="zh-CN" sz="2400" b="0" i="0" u="sng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78</a:t>
                      </a:r>
                      <a:r>
                        <a:rPr lang="zh-CN" altLang="zh-CN" sz="2400" b="0" i="1" u="sng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　</a:t>
                      </a:r>
                      <a:r>
                        <a:rPr lang="zh-CN" altLang="zh-CN" sz="100" b="0" i="1" spc="-100" dirty="0">
                          <a:noFill/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—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100" b="0" i="1" spc="-100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 </a:t>
                      </a:r>
                      <a:r>
                        <a:rPr lang="zh-CN" altLang="zh-CN" sz="2400" b="0" i="1" u="sng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　</a:t>
                      </a:r>
                      <a:r>
                        <a:rPr lang="en-US" altLang="zh-CN" sz="2400" b="0" i="0" u="sng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56</a:t>
                      </a:r>
                      <a:r>
                        <a:rPr lang="zh-CN" altLang="zh-CN" sz="2400" b="0" i="1" u="sng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1" u="sng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　</a:t>
                      </a:r>
                      <a:r>
                        <a:rPr lang="en-US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28</a:t>
                      </a:r>
                      <a:r>
                        <a:rPr lang="zh-CN" altLang="zh-CN" sz="2400" b="0" i="1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　</a:t>
                      </a:r>
                      <a:r>
                        <a:rPr lang="zh-CN" altLang="zh-CN" sz="100" b="0" i="1" spc="-100">
                          <a:noFill/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—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总计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100" b="0" i="1" spc="-100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 </a:t>
                      </a:r>
                      <a:r>
                        <a:rPr lang="zh-CN" altLang="zh-CN" sz="2400" b="0" i="1" u="sng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　</a:t>
                      </a:r>
                      <a:r>
                        <a:rPr lang="en-US" altLang="zh-CN" sz="2400" b="0" i="0" u="sng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200</a:t>
                      </a:r>
                      <a:r>
                        <a:rPr lang="zh-CN" altLang="zh-CN" sz="2400" b="0" i="1" u="sng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　</a:t>
                      </a:r>
                      <a:r>
                        <a:rPr lang="zh-CN" altLang="zh-CN" sz="100" b="0" i="1" spc="-100" dirty="0">
                          <a:noFill/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434CE8A-0B4F-A18F-3415-F05231C72746}"/>
              </a:ext>
            </a:extLst>
          </p:cNvPr>
          <p:cNvSpPr txBox="1"/>
          <p:nvPr/>
        </p:nvSpPr>
        <p:spPr>
          <a:xfrm>
            <a:off x="9538017" y="332718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/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6EB289D-BAC9-BE61-C3DD-7C77E81135DA}"/>
              </a:ext>
            </a:extLst>
          </p:cNvPr>
          <p:cNvSpPr txBox="1"/>
          <p:nvPr/>
        </p:nvSpPr>
        <p:spPr>
          <a:xfrm>
            <a:off x="6234034" y="385620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/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78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097FA9D-95E9-5DA2-433E-717A7605837A}"/>
              </a:ext>
            </a:extLst>
          </p:cNvPr>
          <p:cNvSpPr txBox="1"/>
          <p:nvPr/>
        </p:nvSpPr>
        <p:spPr>
          <a:xfrm>
            <a:off x="6234034" y="436617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/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56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C1A0AFA-0D69-E86D-BD76-CD837317F966}"/>
              </a:ext>
            </a:extLst>
          </p:cNvPr>
          <p:cNvSpPr txBox="1"/>
          <p:nvPr/>
        </p:nvSpPr>
        <p:spPr>
          <a:xfrm>
            <a:off x="9538017" y="436617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/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6354015-CE58-D313-C327-DA93DDA25A6C}"/>
              </a:ext>
            </a:extLst>
          </p:cNvPr>
          <p:cNvSpPr txBox="1"/>
          <p:nvPr/>
        </p:nvSpPr>
        <p:spPr>
          <a:xfrm>
            <a:off x="6234034" y="540516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/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yt_shape_14296">
            <a:extLst>
              <a:ext uri="{FF2B5EF4-FFF2-40B4-BE49-F238E27FC236}">
                <a16:creationId xmlns:a16="http://schemas.microsoft.com/office/drawing/2014/main" id="{820B170C-5EEF-4B67-B98F-3109D4759806}"/>
              </a:ext>
            </a:extLst>
          </p:cNvPr>
          <p:cNvSpPr txBox="1"/>
          <p:nvPr/>
        </p:nvSpPr>
        <p:spPr>
          <a:xfrm>
            <a:off x="695400" y="5923144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请你把表中的数据填写完整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7" name="yt_shape_14297"/>
          <p:cNvSpPr txBox="1"/>
          <p:nvPr/>
        </p:nvSpPr>
        <p:spPr>
          <a:xfrm>
            <a:off x="540000" y="908720"/>
            <a:ext cx="93871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如果汽车时速不低于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千米即为违章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则违章车辆共有多少辆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14298" name="yt_shape_14298"/>
          <p:cNvSpPr txBox="1"/>
          <p:nvPr/>
        </p:nvSpPr>
        <p:spPr>
          <a:xfrm>
            <a:off x="540000" y="1388023"/>
            <a:ext cx="40010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299" name="yt_shape_14299"/>
          <p:cNvSpPr txBox="1"/>
          <p:nvPr/>
        </p:nvSpPr>
        <p:spPr>
          <a:xfrm>
            <a:off x="540000" y="1867326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违章车辆共有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辆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98" grpId="0" build="allAtOnce"/>
      <p:bldP spid="1429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00" name="yt_shape_14300"/>
          <p:cNvSpPr txBox="1"/>
          <p:nvPr/>
        </p:nvSpPr>
        <p:spPr>
          <a:xfrm>
            <a:off x="468666" y="836712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ddf3a471-a42b-410d-bc68-fec7839f1aa7.png&quot;}"/>
            </a:endParaRPr>
          </a:p>
        </p:txBody>
      </p:sp>
      <p:sp>
        <p:nvSpPr>
          <p:cNvPr id="14301" name="yt_shape_14301"/>
          <p:cNvSpPr txBox="1"/>
          <p:nvPr/>
        </p:nvSpPr>
        <p:spPr>
          <a:xfrm>
            <a:off x="540119" y="1589872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某校学生会准备调查八年级学生参加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武术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书画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棋牌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器乐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四类校本课程的人数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302" name="yt_shape_14302"/>
          <p:cNvSpPr txBox="1"/>
          <p:nvPr/>
        </p:nvSpPr>
        <p:spPr>
          <a:xfrm>
            <a:off x="540119" y="2532827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确定调查方式时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甲同学说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我到八年级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班去调查全体同学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乙同学说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放学时我到校门口随机调查部分同学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丙同学说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我到八年级每个班随机调查一定数量的同学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请你指出哪名同学的调查方式最合理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4303" name="yt_shape_14303"/>
          <p:cNvSpPr txBox="1"/>
          <p:nvPr/>
        </p:nvSpPr>
        <p:spPr>
          <a:xfrm>
            <a:off x="540000" y="3955914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丙同学的调查方式最合理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1273419">
            <a:extLst>
              <a:ext uri="{FF2B5EF4-FFF2-40B4-BE49-F238E27FC236}">
                <a16:creationId xmlns:a16="http://schemas.microsoft.com/office/drawing/2014/main" id="{73F40DAA-8EC6-3791-D5D1-AE049FF0881E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61293"/>
            <a:ext cx="4089464" cy="64641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0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04" name="yt_shape_14304"/>
          <p:cNvSpPr txBox="1"/>
          <p:nvPr/>
        </p:nvSpPr>
        <p:spPr>
          <a:xfrm>
            <a:off x="540000" y="836712"/>
            <a:ext cx="9848850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他们采用了最为合理的调查方式收集数据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并绘制了下面的统计表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graphicFrame>
        <p:nvGraphicFramePr>
          <p:cNvPr id="14305" name="yt_table_14305" title="H_244.5602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8515851"/>
              </p:ext>
            </p:extLst>
          </p:nvPr>
        </p:nvGraphicFramePr>
        <p:xfrm>
          <a:off x="540000" y="1288327"/>
          <a:ext cx="11111998" cy="2941323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1729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6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127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6133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类别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频数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频率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6133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武术类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9533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书画类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9533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棋牌类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6133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器乐类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9533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合计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4307" name="yt_shape_14307"/>
          <p:cNvSpPr txBox="1"/>
          <p:nvPr/>
        </p:nvSpPr>
        <p:spPr>
          <a:xfrm>
            <a:off x="540000" y="4280450"/>
            <a:ext cx="5539978" cy="3843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请你根据上表提供的信息解答下列问题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4308" name="yt_shape_14308"/>
          <p:cNvSpPr txBox="1"/>
          <p:nvPr/>
        </p:nvSpPr>
        <p:spPr>
          <a:xfrm>
            <a:off x="540000" y="4715586"/>
            <a:ext cx="4231928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4309" name="yt_shape_14309"/>
          <p:cNvSpPr txBox="1"/>
          <p:nvPr/>
        </p:nvSpPr>
        <p:spPr>
          <a:xfrm>
            <a:off x="540000" y="5167201"/>
            <a:ext cx="10156627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若该校八年级有学生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请你估计有多少名学生参加武术类校本课程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yt_shape_14310">
            <a:extLst>
              <a:ext uri="{FF2B5EF4-FFF2-40B4-BE49-F238E27FC236}">
                <a16:creationId xmlns:a16="http://schemas.microsoft.com/office/drawing/2014/main" id="{9D3BB188-07C9-176A-B351-0321970C04B9}"/>
              </a:ext>
            </a:extLst>
          </p:cNvPr>
          <p:cNvSpPr txBox="1"/>
          <p:nvPr/>
        </p:nvSpPr>
        <p:spPr>
          <a:xfrm>
            <a:off x="540119" y="5618816"/>
            <a:ext cx="4924425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560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名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4311">
            <a:extLst>
              <a:ext uri="{FF2B5EF4-FFF2-40B4-BE49-F238E27FC236}">
                <a16:creationId xmlns:a16="http://schemas.microsoft.com/office/drawing/2014/main" id="{B5574A3A-E38A-05A6-328A-CF43E04FD82D}"/>
              </a:ext>
            </a:extLst>
          </p:cNvPr>
          <p:cNvSpPr txBox="1"/>
          <p:nvPr/>
        </p:nvSpPr>
        <p:spPr>
          <a:xfrm>
            <a:off x="540119" y="6070431"/>
            <a:ext cx="5847755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估计有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名学生参加武术类校本课程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9603F5D-AD2A-6CEB-980E-74FE187ED4AE}"/>
              </a:ext>
            </a:extLst>
          </p:cNvPr>
          <p:cNvSpPr txBox="1"/>
          <p:nvPr/>
        </p:nvSpPr>
        <p:spPr>
          <a:xfrm>
            <a:off x="1516789" y="4668780"/>
            <a:ext cx="942086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D6EF34F-744E-5C73-EBF1-A29AF0C8C9E0}"/>
              </a:ext>
            </a:extLst>
          </p:cNvPr>
          <p:cNvSpPr txBox="1"/>
          <p:nvPr/>
        </p:nvSpPr>
        <p:spPr>
          <a:xfrm>
            <a:off x="3345589" y="4668780"/>
            <a:ext cx="1094487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313" name="yt_shape_14313"/>
              <p:cNvSpPr txBox="1"/>
              <p:nvPr/>
            </p:nvSpPr>
            <p:spPr>
              <a:xfrm>
                <a:off x="540000" y="1507199"/>
                <a:ext cx="11111999" cy="1849793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spAutoFit/>
              </a:bodyPr>
              <a:lstStyle/>
              <a:p>
                <a:pPr algn="ctr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频率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频数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总次数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在频率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频数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总次数中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已知其中两个量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就可求出第三个量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如频数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频率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总次数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总次数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频数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频率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313" name="yt_shape_143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07199"/>
                <a:ext cx="11111999" cy="184979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5211273446">
            <a:extLst>
              <a:ext uri="{FF2B5EF4-FFF2-40B4-BE49-F238E27FC236}">
                <a16:creationId xmlns:a16="http://schemas.microsoft.com/office/drawing/2014/main" id="{BD099564-6B9D-D4FB-5841-592F56FDD27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22035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9" name="yt_shape_14259"/>
          <p:cNvSpPr txBox="1"/>
          <p:nvPr/>
        </p:nvSpPr>
        <p:spPr>
          <a:xfrm>
            <a:off x="540000" y="900000"/>
            <a:ext cx="428322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4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4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9d501415-2134-4909-ac6b-1e704e745563.png&quot;}"/>
            </a:endParaRPr>
          </a:p>
        </p:txBody>
      </p:sp>
      <p:sp>
        <p:nvSpPr>
          <p:cNvPr id="14260" name="yt_shape_14260"/>
          <p:cNvSpPr txBox="1"/>
          <p:nvPr/>
        </p:nvSpPr>
        <p:spPr>
          <a:xfrm>
            <a:off x="540000" y="1662201"/>
            <a:ext cx="333424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数据的收集</a:t>
            </a:r>
          </a:p>
        </p:txBody>
      </p:sp>
      <p:sp>
        <p:nvSpPr>
          <p:cNvPr id="14261" name="yt_shape_14261"/>
          <p:cNvSpPr txBox="1"/>
          <p:nvPr/>
        </p:nvSpPr>
        <p:spPr>
          <a:xfrm>
            <a:off x="540000" y="2161766"/>
            <a:ext cx="42239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收集数据的方法是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262" name="yt_table_14262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3291015"/>
              </p:ext>
            </p:extLst>
          </p:nvPr>
        </p:nvGraphicFramePr>
        <p:xfrm>
          <a:off x="540000" y="2793433"/>
          <a:ext cx="5589906" cy="848742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880"/>
                    </a:ext>
                  </a:extLst>
                </a:gridCol>
                <a:gridCol w="2786063">
                  <a:extLst>
                    <a:ext uri="{9D8B030D-6E8A-4147-A177-3AD203B41FA5}">
                      <a16:colId xmlns:a16="http://schemas.microsoft.com/office/drawing/2014/main" val="108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查资料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做实验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做调查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以上三者都是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8"/>
                  </a:ext>
                </a:extLst>
              </a:tr>
            </a:tbl>
          </a:graphicData>
        </a:graphic>
      </p:graphicFrame>
      <p:pic>
        <p:nvPicPr>
          <p:cNvPr id="3" name="yt_shape_1685211273192">
            <a:extLst>
              <a:ext uri="{FF2B5EF4-FFF2-40B4-BE49-F238E27FC236}">
                <a16:creationId xmlns:a16="http://schemas.microsoft.com/office/drawing/2014/main" id="{B113140D-FB3E-129A-972F-68502691006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840"/>
            <a:ext cx="4114864" cy="652852"/>
          </a:xfrm>
          <a:prstGeom prst="rect">
            <a:avLst/>
          </a:prstGeom>
        </p:spPr>
      </p:pic>
      <p:pic>
        <p:nvPicPr>
          <p:cNvPr id="5" name="yt_shape_1685211273208">
            <a:extLst>
              <a:ext uri="{FF2B5EF4-FFF2-40B4-BE49-F238E27FC236}">
                <a16:creationId xmlns:a16="http://schemas.microsoft.com/office/drawing/2014/main" id="{16F0B184-6E00-6DB6-9301-BDE2F519F0B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556ABBB-BC06-E9D9-BAEB-2AB052DD9204}"/>
              </a:ext>
            </a:extLst>
          </p:cNvPr>
          <p:cNvSpPr txBox="1"/>
          <p:nvPr/>
        </p:nvSpPr>
        <p:spPr>
          <a:xfrm>
            <a:off x="3802789" y="21149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4" name="yt_shape_14264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某班级组织活动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为了解同学们喜爱的体育运动项目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设计了如图的不完整的调查问卷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4265" name="yt_shape_14265"/>
          <p:cNvSpPr txBox="1"/>
          <p:nvPr/>
        </p:nvSpPr>
        <p:spPr>
          <a:xfrm>
            <a:off x="540000" y="1842955"/>
            <a:ext cx="7532044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调查问卷　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你平时最喜欢的一种体育运动项目是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其他运动项目</a:t>
            </a:r>
          </a:p>
        </p:txBody>
      </p:sp>
      <p:sp>
        <p:nvSpPr>
          <p:cNvPr id="14266" name="yt_shape_14266"/>
          <p:cNvSpPr txBox="1"/>
          <p:nvPr/>
        </p:nvSpPr>
        <p:spPr>
          <a:xfrm>
            <a:off x="540119" y="33552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准备在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室外体育运动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篮球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足球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游泳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球类运动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中选取三个作为该调查问卷问题的备选项目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选取合理的是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267" name="yt_table_14267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695810"/>
              </p:ext>
            </p:extLst>
          </p:nvPr>
        </p:nvGraphicFramePr>
        <p:xfrm>
          <a:off x="540000" y="4467023"/>
          <a:ext cx="10553066" cy="424371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882"/>
                    </a:ext>
                  </a:extLst>
                </a:gridCol>
                <a:gridCol w="2862580">
                  <a:extLst>
                    <a:ext uri="{9D8B030D-6E8A-4147-A177-3AD203B41FA5}">
                      <a16:colId xmlns:a16="http://schemas.microsoft.com/office/drawing/2014/main" val="10883"/>
                    </a:ext>
                  </a:extLst>
                </a:gridCol>
                <a:gridCol w="2862580">
                  <a:extLst>
                    <a:ext uri="{9D8B030D-6E8A-4147-A177-3AD203B41FA5}">
                      <a16:colId xmlns:a16="http://schemas.microsoft.com/office/drawing/2014/main" val="10884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8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.①③⑤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.②③④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.②④⑤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9"/>
                  </a:ext>
                </a:extLst>
              </a:tr>
            </a:tbl>
          </a:graphicData>
        </a:graphic>
      </p:graphicFrame>
      <p:sp>
        <p:nvSpPr>
          <p:cNvPr id="2" name="yt_shape_矩形_2">
            <a:extLst>
              <a:ext uri="{FF2B5EF4-FFF2-40B4-BE49-F238E27FC236}">
                <a16:creationId xmlns:a16="http://schemas.microsoft.com/office/drawing/2014/main" id="{20F2C5A1-DAA8-DCA0-9D56-BD3FB6EC21ED}"/>
              </a:ext>
            </a:extLst>
          </p:cNvPr>
          <p:cNvSpPr/>
          <p:nvPr/>
        </p:nvSpPr>
        <p:spPr>
          <a:xfrm>
            <a:off x="1831200" y="1906455"/>
            <a:ext cx="304864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BE7C264-E8E6-0121-4EA1-5B999D6ABEBF}"/>
              </a:ext>
            </a:extLst>
          </p:cNvPr>
          <p:cNvSpPr txBox="1"/>
          <p:nvPr/>
        </p:nvSpPr>
        <p:spPr>
          <a:xfrm>
            <a:off x="7155707" y="378390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9" name="yt_shape_14269"/>
          <p:cNvSpPr txBox="1"/>
          <p:nvPr/>
        </p:nvSpPr>
        <p:spPr>
          <a:xfrm>
            <a:off x="494314" y="900000"/>
            <a:ext cx="342561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频数与频率</a:t>
            </a:r>
          </a:p>
        </p:txBody>
      </p:sp>
      <p:sp>
        <p:nvSpPr>
          <p:cNvPr id="14270" name="yt_shape_14270"/>
          <p:cNvSpPr txBox="1"/>
          <p:nvPr/>
        </p:nvSpPr>
        <p:spPr>
          <a:xfrm>
            <a:off x="540119" y="1399565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为庆祝党的二十大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某校八年级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班团支部为了让同学们进一步了解中国科技的发展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给班上同学布置了一项课外作业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从选出的以下五个内容中任选部分内容进行手抄报的制作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北斗卫星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智轨快运系统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东风快递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高铁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统计同学们所选内容的频数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绘制如图所示的折线统计图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则选择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的频率是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272" name="yt_table_14272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2943311"/>
              </p:ext>
            </p:extLst>
          </p:nvPr>
        </p:nvGraphicFramePr>
        <p:xfrm>
          <a:off x="540000" y="3799394"/>
          <a:ext cx="8267066" cy="424371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886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887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888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8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0"/>
                  </a:ext>
                </a:extLst>
              </a:tr>
            </a:tbl>
          </a:graphicData>
        </a:graphic>
      </p:graphicFrame>
      <p:pic>
        <p:nvPicPr>
          <p:cNvPr id="14271" name="yt_image_14271_skip" title="H_152.9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93679" y="3799394"/>
            <a:ext cx="2056257" cy="1941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273342">
            <a:extLst>
              <a:ext uri="{FF2B5EF4-FFF2-40B4-BE49-F238E27FC236}">
                <a16:creationId xmlns:a16="http://schemas.microsoft.com/office/drawing/2014/main" id="{C845FF84-9E1D-F798-9F0E-A98600D0BD0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CE0D541-A649-FC5C-8AA0-F81D3FB19455}"/>
              </a:ext>
            </a:extLst>
          </p:cNvPr>
          <p:cNvSpPr txBox="1"/>
          <p:nvPr/>
        </p:nvSpPr>
        <p:spPr>
          <a:xfrm>
            <a:off x="6004771" y="325471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74" name="yt_shape_14274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某中学开展主题为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垃圾分类知多少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的调查活动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调查问卷设置了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非常了解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比较了解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基本了解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不太了解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四个等级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要求每名学生选且只能选其中一个等级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随机抽取了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名学生的有效问卷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数据整理如下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graphicFrame>
        <p:nvGraphicFramePr>
          <p:cNvPr id="14275" name="yt_table_14275" title="H_81.52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1370810"/>
              </p:ext>
            </p:extLst>
          </p:nvPr>
        </p:nvGraphicFramePr>
        <p:xfrm>
          <a:off x="540000" y="2491930"/>
          <a:ext cx="11111997" cy="103530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646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17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161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161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161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等级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非常了解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比较了解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基本了解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不太了解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277" name="yt_shape_14277"/>
          <p:cNvSpPr txBox="1"/>
          <p:nvPr/>
        </p:nvSpPr>
        <p:spPr>
          <a:xfrm>
            <a:off x="540000" y="3797006"/>
            <a:ext cx="21368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4278" name="yt_shape_14278"/>
          <p:cNvSpPr txBox="1"/>
          <p:nvPr/>
        </p:nvSpPr>
        <p:spPr>
          <a:xfrm>
            <a:off x="540000" y="4276309"/>
            <a:ext cx="53684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7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79" name="yt_shape_14279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若该校有学生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请根据抽样调查结果估算该校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非常了解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比较了解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垃圾分类知识的学生共有多少人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280" name="yt_shape_14280"/>
              <p:cNvSpPr txBox="1"/>
              <p:nvPr/>
            </p:nvSpPr>
            <p:spPr>
              <a:xfrm>
                <a:off x="540000" y="1842955"/>
                <a:ext cx="4991751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24+72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1440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280" name="yt_shape_142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42955"/>
                <a:ext cx="4991751" cy="642740"/>
              </a:xfrm>
              <a:prstGeom prst="rect">
                <a:avLst/>
              </a:prstGeom>
              <a:blipFill>
                <a:blip r:embed="rId2"/>
                <a:stretch>
                  <a:fillRect l="-3790" r="-2812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282" name="yt_shape_14282"/>
          <p:cNvSpPr txBox="1"/>
          <p:nvPr/>
        </p:nvSpPr>
        <p:spPr>
          <a:xfrm>
            <a:off x="540119" y="25364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根据抽样调查结果估算该校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非常了解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比较了解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垃圾分类知识的学生共有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1440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80" grpId="0" build="allAtOnce"/>
      <p:bldP spid="1428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3" name="yt_shape_14283"/>
          <p:cNvSpPr txBox="1"/>
          <p:nvPr/>
        </p:nvSpPr>
        <p:spPr>
          <a:xfrm>
            <a:off x="540000" y="900000"/>
            <a:ext cx="4103688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2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2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64e35d1a-6932-4f86-bddd-894c34bdc160.png&quot;}"/>
            </a:endParaRPr>
          </a:p>
        </p:txBody>
      </p:sp>
      <p:sp>
        <p:nvSpPr>
          <p:cNvPr id="14284" name="yt_shape_14284"/>
          <p:cNvSpPr txBox="1"/>
          <p:nvPr/>
        </p:nvSpPr>
        <p:spPr>
          <a:xfrm>
            <a:off x="540000" y="1653160"/>
            <a:ext cx="42062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285" name="yt_table_14285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8556127"/>
              </p:ext>
            </p:extLst>
          </p:nvPr>
        </p:nvGraphicFramePr>
        <p:xfrm>
          <a:off x="540000" y="2284827"/>
          <a:ext cx="7662864" cy="1697484"/>
        </p:xfrm>
        <a:graphic>
          <a:graphicData uri="http://schemas.openxmlformats.org/drawingml/2006/table">
            <a:tbl>
              <a:tblPr/>
              <a:tblGrid>
                <a:gridCol w="7662864">
                  <a:extLst>
                    <a:ext uri="{9D8B030D-6E8A-4147-A177-3AD203B41FA5}">
                      <a16:colId xmlns:a16="http://schemas.microsoft.com/office/drawing/2014/main" val="108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频数是表示所有对象出现的次数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频率是表示每个对象出现的次数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每个对象出现的频率之和等于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频数和频率都不能够反映每个对象出现的频繁程度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4"/>
                  </a:ext>
                </a:extLst>
              </a:tr>
            </a:tbl>
          </a:graphicData>
        </a:graphic>
      </p:graphicFrame>
      <p:pic>
        <p:nvPicPr>
          <p:cNvPr id="3" name="yt_shape_1685211273380">
            <a:extLst>
              <a:ext uri="{FF2B5EF4-FFF2-40B4-BE49-F238E27FC236}">
                <a16:creationId xmlns:a16="http://schemas.microsoft.com/office/drawing/2014/main" id="{882180BD-BD14-A10A-F8D0-A1F0A3D8CD7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7173"/>
            <a:ext cx="3937064" cy="64123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A420A72-DF45-E4C4-87AE-40C2132B92DD}"/>
              </a:ext>
            </a:extLst>
          </p:cNvPr>
          <p:cNvSpPr txBox="1"/>
          <p:nvPr/>
        </p:nvSpPr>
        <p:spPr>
          <a:xfrm>
            <a:off x="3802789" y="16063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7" name="yt_shape_14287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班进行一次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你心目中最喜欢的一个体育明星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的问卷调查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将数据整理后绘制成统计图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根据图中信息可得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最受同学们喜欢的体育明星的频数是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89" name="yt_table_14289_skip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667000"/>
                  </p:ext>
                </p:extLst>
              </p:nvPr>
            </p:nvGraphicFramePr>
            <p:xfrm>
              <a:off x="540000" y="2339566"/>
              <a:ext cx="7557453" cy="632714"/>
            </p:xfrm>
            <a:graphic>
              <a:graphicData uri="http://schemas.openxmlformats.org/drawingml/2006/table">
                <a:tbl>
                  <a:tblPr/>
                  <a:tblGrid>
                    <a:gridCol w="2194243">
                      <a:extLst>
                        <a:ext uri="{9D8B030D-6E8A-4147-A177-3AD203B41FA5}">
                          <a16:colId xmlns:a16="http://schemas.microsoft.com/office/drawing/2014/main" val="10891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0892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893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89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3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4289" name="yt_table_14289_skip" descr="{&quot;rangeId&quot;:11,&quot;type&quot;:&quot;Option&quot;,&quot;drawing&quot;:[&quot;yt_image_14288&quot;]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667000"/>
                  </p:ext>
                </p:extLst>
              </p:nvPr>
            </p:nvGraphicFramePr>
            <p:xfrm>
              <a:off x="540000" y="2339566"/>
              <a:ext cx="7557453" cy="632714"/>
            </p:xfrm>
            <a:graphic>
              <a:graphicData uri="http://schemas.openxmlformats.org/drawingml/2006/table">
                <a:tbl>
                  <a:tblPr/>
                  <a:tblGrid>
                    <a:gridCol w="2194243">
                      <a:extLst>
                        <a:ext uri="{9D8B030D-6E8A-4147-A177-3AD203B41FA5}">
                          <a16:colId xmlns:a16="http://schemas.microsoft.com/office/drawing/2014/main" val="10891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0892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893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894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49738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3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4288" name="yt_image_14288_skip" title="H_145.08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85193" y="2339566"/>
            <a:ext cx="2964942" cy="1842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5ACA353-AA9A-4F4F-F2D1-6CD861161EDF}"/>
              </a:ext>
            </a:extLst>
          </p:cNvPr>
          <p:cNvSpPr txBox="1"/>
          <p:nvPr/>
        </p:nvSpPr>
        <p:spPr>
          <a:xfrm>
            <a:off x="13645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0" name="yt_shape_1429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将某班级全体同学按课外阅读的不同兴趣分成三组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情况如表格所示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则表中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的值应该是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graphicFrame>
        <p:nvGraphicFramePr>
          <p:cNvPr id="14291" name="yt_table_14291" title="H_122.4251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3198984"/>
              </p:ext>
            </p:extLst>
          </p:nvPr>
        </p:nvGraphicFramePr>
        <p:xfrm>
          <a:off x="540000" y="2011799"/>
          <a:ext cx="11111998" cy="155479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0203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305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305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305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第一组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第二组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第三组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频数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频率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20%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62D1C69-5C88-B216-0B5C-5FD7D5B5D302}"/>
              </a:ext>
            </a:extLst>
          </p:cNvPr>
          <p:cNvSpPr txBox="1"/>
          <p:nvPr/>
        </p:nvSpPr>
        <p:spPr>
          <a:xfrm>
            <a:off x="2278908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1182</Words>
  <Application>Microsoft Office PowerPoint</Application>
  <PresentationFormat>宽屏</PresentationFormat>
  <Paragraphs>136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宋体</vt:lpstr>
      <vt:lpstr>Arial</vt:lpstr>
      <vt:lpstr>Calibri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2023-05-05T05:33:00Z</dcterms:created>
  <dcterms:modified xsi:type="dcterms:W3CDTF">2023-05-29T09:41:20Z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