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7" r:id="rId5"/>
    <p:sldId id="369" r:id="rId6"/>
    <p:sldId id="370" r:id="rId7"/>
    <p:sldId id="371" r:id="rId8"/>
    <p:sldId id="373" r:id="rId9"/>
    <p:sldId id="376" r:id="rId10"/>
    <p:sldId id="377" r:id="rId11"/>
    <p:sldId id="382" r:id="rId12"/>
    <p:sldId id="383" r:id="rId13"/>
    <p:sldId id="385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2" name="yt_shape_13802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fcee7d2-8bcf-4073-9f59-5ee4ea7e0722.png&quot;}"/>
            </a:endParaRPr>
          </a:p>
        </p:txBody>
      </p:sp>
      <p:sp>
        <p:nvSpPr>
          <p:cNvPr id="13803" name="yt_shape_13803"/>
          <p:cNvSpPr txBox="1"/>
          <p:nvPr/>
        </p:nvSpPr>
        <p:spPr>
          <a:xfrm>
            <a:off x="540000" y="1653160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反证法证明命题的一般步骤是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3804" name="yt_shape_13804"/>
          <p:cNvSpPr txBox="1"/>
          <p:nvPr/>
        </p:nvSpPr>
        <p:spPr>
          <a:xfrm>
            <a:off x="540000" y="2140368"/>
            <a:ext cx="48474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假设命题的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结论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不成立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805" name="yt_shape_13805"/>
          <p:cNvSpPr txBox="1"/>
          <p:nvPr/>
        </p:nvSpPr>
        <p:spPr>
          <a:xfrm>
            <a:off x="540000" y="2619671"/>
            <a:ext cx="70019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从假设出发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经过正确的推理得出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矛盾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806" name="yt_shape_13806"/>
          <p:cNvSpPr txBox="1"/>
          <p:nvPr/>
        </p:nvSpPr>
        <p:spPr>
          <a:xfrm>
            <a:off x="540000" y="3098974"/>
            <a:ext cx="77713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由矛盾判断假设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不成立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从而肯定原命题成立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195493">
            <a:extLst>
              <a:ext uri="{FF2B5EF4-FFF2-40B4-BE49-F238E27FC236}">
                <a16:creationId xmlns:a16="http://schemas.microsoft.com/office/drawing/2014/main" id="{CD7F2A26-0A66-6ACB-F87C-6FFC0FC6E1A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21A89F-068C-D8C6-86AB-D577D1683120}"/>
              </a:ext>
            </a:extLst>
          </p:cNvPr>
          <p:cNvSpPr txBox="1"/>
          <p:nvPr/>
        </p:nvSpPr>
        <p:spPr>
          <a:xfrm>
            <a:off x="3040789" y="206917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结论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3E45B6-CD62-8A99-F2AC-6367C719D65E}"/>
              </a:ext>
            </a:extLst>
          </p:cNvPr>
          <p:cNvSpPr txBox="1"/>
          <p:nvPr/>
        </p:nvSpPr>
        <p:spPr>
          <a:xfrm>
            <a:off x="6088789" y="254848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矛盾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9B04B1-1627-A2BE-EA19-4609EF951F65}"/>
              </a:ext>
            </a:extLst>
          </p:cNvPr>
          <p:cNvSpPr txBox="1"/>
          <p:nvPr/>
        </p:nvSpPr>
        <p:spPr>
          <a:xfrm>
            <a:off x="3650389" y="302778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不成立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5" name="yt_shape_13845"/>
          <p:cNvSpPr txBox="1"/>
          <p:nvPr/>
        </p:nvSpPr>
        <p:spPr>
          <a:xfrm>
            <a:off x="540119" y="1080738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用一个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的值说明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是实数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一定比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是错误的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这个值可以是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用反证法证明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一个三角形中至多有一个锐角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应假设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一个三角形中至少有两个锐角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用反证法证明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到线段两端距离不相等的点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不在这条线段的垂直平分线上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BC1B864-7723-D874-B7FF-6C8A960F84B9}"/>
              </a:ext>
            </a:extLst>
          </p:cNvPr>
          <p:cNvSpPr txBox="1"/>
          <p:nvPr/>
        </p:nvSpPr>
        <p:spPr>
          <a:xfrm>
            <a:off x="10920536" y="100954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900A9E-30E7-2A8F-BCED-992D0F4BED3E}"/>
              </a:ext>
            </a:extLst>
          </p:cNvPr>
          <p:cNvSpPr txBox="1"/>
          <p:nvPr/>
        </p:nvSpPr>
        <p:spPr>
          <a:xfrm>
            <a:off x="450108" y="1485036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97B324-14C8-A64B-9017-691E26C5477A}"/>
              </a:ext>
            </a:extLst>
          </p:cNvPr>
          <p:cNvSpPr txBox="1"/>
          <p:nvPr/>
        </p:nvSpPr>
        <p:spPr>
          <a:xfrm>
            <a:off x="9125604" y="196052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一个三角形中至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223D40-413A-11B5-9F53-AA52B57CE2AF}"/>
              </a:ext>
            </a:extLst>
          </p:cNvPr>
          <p:cNvSpPr txBox="1"/>
          <p:nvPr/>
        </p:nvSpPr>
        <p:spPr>
          <a:xfrm>
            <a:off x="450108" y="243601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少有两个锐角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3848">
            <a:extLst>
              <a:ext uri="{FF2B5EF4-FFF2-40B4-BE49-F238E27FC236}">
                <a16:creationId xmlns:a16="http://schemas.microsoft.com/office/drawing/2014/main" id="{4767B625-AEB3-4119-AD90-11B1320D342D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6991" y="3817775"/>
            <a:ext cx="2645127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3850">
            <a:extLst>
              <a:ext uri="{FF2B5EF4-FFF2-40B4-BE49-F238E27FC236}">
                <a16:creationId xmlns:a16="http://schemas.microsoft.com/office/drawing/2014/main" id="{5259FAB3-3A3D-4AB1-90B0-D891881CB8AC}"/>
              </a:ext>
            </a:extLst>
          </p:cNvPr>
          <p:cNvSpPr txBox="1"/>
          <p:nvPr/>
        </p:nvSpPr>
        <p:spPr>
          <a:xfrm>
            <a:off x="539882" y="3585354"/>
            <a:ext cx="3634393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9" name="yt_shape_13851">
            <a:extLst>
              <a:ext uri="{FF2B5EF4-FFF2-40B4-BE49-F238E27FC236}">
                <a16:creationId xmlns:a16="http://schemas.microsoft.com/office/drawing/2014/main" id="{4241229E-19AE-42E6-A92B-2019885EFE71}"/>
              </a:ext>
            </a:extLst>
          </p:cNvPr>
          <p:cNvSpPr txBox="1"/>
          <p:nvPr/>
        </p:nvSpPr>
        <p:spPr>
          <a:xfrm>
            <a:off x="539882" y="4064657"/>
            <a:ext cx="5333191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不在线段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的垂直平分线上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" name="yt_shape_13852">
            <a:extLst>
              <a:ext uri="{FF2B5EF4-FFF2-40B4-BE49-F238E27FC236}">
                <a16:creationId xmlns:a16="http://schemas.microsoft.com/office/drawing/2014/main" id="{05E29D1B-7DE4-488A-9784-917E2A9C5E9B}"/>
              </a:ext>
            </a:extLst>
          </p:cNvPr>
          <p:cNvSpPr txBox="1"/>
          <p:nvPr/>
        </p:nvSpPr>
        <p:spPr>
          <a:xfrm>
            <a:off x="540001" y="4543960"/>
            <a:ext cx="8004271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假设点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在线段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的垂直平分线上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这与已知条件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相矛盾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在线段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的垂直平分线上不成立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即点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不在线段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的垂直平分线上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3" name="yt_shape_13853"/>
          <p:cNvSpPr txBox="1"/>
          <p:nvPr/>
        </p:nvSpPr>
        <p:spPr>
          <a:xfrm>
            <a:off x="540119" y="7850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安阳市第五中学单元卷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用反证法求证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三角形的一个外角等于与它不相邻的两个内角的和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的一个外角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854" name="yt_image_1385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089871"/>
            <a:ext cx="1989963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856">
            <a:extLst>
              <a:ext uri="{FF2B5EF4-FFF2-40B4-BE49-F238E27FC236}">
                <a16:creationId xmlns:a16="http://schemas.microsoft.com/office/drawing/2014/main" id="{0050704D-3D0F-4F3F-A569-148BCFAB1266}"/>
              </a:ext>
            </a:extLst>
          </p:cNvPr>
          <p:cNvSpPr txBox="1"/>
          <p:nvPr/>
        </p:nvSpPr>
        <p:spPr>
          <a:xfrm>
            <a:off x="540119" y="1703638"/>
            <a:ext cx="5264262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假设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与假设相矛盾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假设不成立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原命题成立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7" name="yt_shape_13857"/>
          <p:cNvSpPr txBox="1"/>
          <p:nvPr/>
        </p:nvSpPr>
        <p:spPr>
          <a:xfrm>
            <a:off x="540000" y="880844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3a362f1e-4e6f-4052-b853-a1fd2d926e8d.png&quot;}"/>
            </a:endParaRPr>
          </a:p>
        </p:txBody>
      </p:sp>
      <p:sp>
        <p:nvSpPr>
          <p:cNvPr id="13858" name="yt_shape_13858"/>
          <p:cNvSpPr txBox="1"/>
          <p:nvPr/>
        </p:nvSpPr>
        <p:spPr>
          <a:xfrm>
            <a:off x="540119" y="16340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抽象能力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反证法证明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859" name="yt_shape_13859"/>
          <p:cNvSpPr txBox="1"/>
          <p:nvPr/>
        </p:nvSpPr>
        <p:spPr>
          <a:xfrm>
            <a:off x="540000" y="2593439"/>
            <a:ext cx="3385542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假设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860" name="yt_shape_13860"/>
          <p:cNvSpPr txBox="1"/>
          <p:nvPr/>
        </p:nvSpPr>
        <p:spPr>
          <a:xfrm>
            <a:off x="540000" y="2969076"/>
            <a:ext cx="5437386" cy="11079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出现矛盾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故假设不成立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原命题正确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1195678">
            <a:extLst>
              <a:ext uri="{FF2B5EF4-FFF2-40B4-BE49-F238E27FC236}">
                <a16:creationId xmlns:a16="http://schemas.microsoft.com/office/drawing/2014/main" id="{288D5564-53DA-2E64-5900-4DC089946D8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05425"/>
            <a:ext cx="4089464" cy="646417"/>
          </a:xfrm>
          <a:prstGeom prst="rect">
            <a:avLst/>
          </a:prstGeom>
        </p:spPr>
      </p:pic>
      <p:sp>
        <p:nvSpPr>
          <p:cNvPr id="7" name="yt_shape_13862">
            <a:extLst>
              <a:ext uri="{FF2B5EF4-FFF2-40B4-BE49-F238E27FC236}">
                <a16:creationId xmlns:a16="http://schemas.microsoft.com/office/drawing/2014/main" id="{948B2925-46C8-42F3-BC32-C77A6802E3D6}"/>
              </a:ext>
            </a:extLst>
          </p:cNvPr>
          <p:cNvSpPr txBox="1"/>
          <p:nvPr/>
        </p:nvSpPr>
        <p:spPr>
          <a:xfrm>
            <a:off x="559891" y="4913292"/>
            <a:ext cx="6976269" cy="11079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出现矛盾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故假设不成立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原命题正确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综上可得原命题正确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yt_shape_13861">
            <a:extLst>
              <a:ext uri="{FF2B5EF4-FFF2-40B4-BE49-F238E27FC236}">
                <a16:creationId xmlns:a16="http://schemas.microsoft.com/office/drawing/2014/main" id="{65AC0122-C041-4E26-ABB0-DE32C543988D}"/>
              </a:ext>
            </a:extLst>
          </p:cNvPr>
          <p:cNvSpPr txBox="1"/>
          <p:nvPr/>
        </p:nvSpPr>
        <p:spPr>
          <a:xfrm>
            <a:off x="559891" y="4121204"/>
            <a:ext cx="6360716" cy="738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同理可得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矛盾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故假设不成立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原命题正确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8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8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59" grpId="0" build="allAtOnce"/>
      <p:bldP spid="13860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3" name="yt_shape_13863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2d83964d-6dfa-43fc-918d-c46e503a6492.png&quot;}"/>
            </a:endParaRPr>
          </a:p>
        </p:txBody>
      </p:sp>
      <p:sp>
        <p:nvSpPr>
          <p:cNvPr id="13864" name="yt_shape_13864"/>
          <p:cNvSpPr txBox="1"/>
          <p:nvPr/>
        </p:nvSpPr>
        <p:spPr>
          <a:xfrm>
            <a:off x="540000" y="1365004"/>
            <a:ext cx="1111199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反证法就是假设跟原命题意思相反的命题成立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再推出矛盾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至少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的假设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最多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最多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的假设最少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假设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小于或等于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”.</a:t>
            </a:r>
          </a:p>
        </p:txBody>
      </p:sp>
      <p:pic>
        <p:nvPicPr>
          <p:cNvPr id="3" name="yt_shape_1685211195699">
            <a:extLst>
              <a:ext uri="{FF2B5EF4-FFF2-40B4-BE49-F238E27FC236}">
                <a16:creationId xmlns:a16="http://schemas.microsoft.com/office/drawing/2014/main" id="{65684CE6-F06F-F89C-4443-27D786CC750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36" y="900000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7" name="yt_shape_13807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a5f3a143-cc70-405c-b184-23ee43549d40.png&quot;}"/>
            </a:endParaRPr>
          </a:p>
        </p:txBody>
      </p:sp>
      <p:sp>
        <p:nvSpPr>
          <p:cNvPr id="13808" name="yt_shape_13808"/>
          <p:cNvSpPr txBox="1"/>
          <p:nvPr/>
        </p:nvSpPr>
        <p:spPr>
          <a:xfrm>
            <a:off x="540000" y="1662201"/>
            <a:ext cx="271869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反证法</a:t>
            </a:r>
          </a:p>
        </p:txBody>
      </p:sp>
      <p:sp>
        <p:nvSpPr>
          <p:cNvPr id="13809" name="yt_shape_13809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用反证法证明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也相交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第一步应假设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10" name="yt_table_1381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685172"/>
              </p:ext>
            </p:extLst>
          </p:nvPr>
        </p:nvGraphicFramePr>
        <p:xfrm>
          <a:off x="540000" y="3273565"/>
          <a:ext cx="5859781" cy="848742"/>
        </p:xfrm>
        <a:graphic>
          <a:graphicData uri="http://schemas.openxmlformats.org/drawingml/2006/table">
            <a:tbl>
              <a:tblPr/>
              <a:tblGrid>
                <a:gridCol w="3378518">
                  <a:extLst>
                    <a:ext uri="{9D8B030D-6E8A-4147-A177-3AD203B41FA5}">
                      <a16:colId xmlns:a16="http://schemas.microsoft.com/office/drawing/2014/main" val="10816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8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7"/>
                  </a:ext>
                </a:extLst>
              </a:tr>
            </a:tbl>
          </a:graphicData>
        </a:graphic>
      </p:graphicFrame>
      <p:pic>
        <p:nvPicPr>
          <p:cNvPr id="3" name="yt_shape_1685211195515">
            <a:extLst>
              <a:ext uri="{FF2B5EF4-FFF2-40B4-BE49-F238E27FC236}">
                <a16:creationId xmlns:a16="http://schemas.microsoft.com/office/drawing/2014/main" id="{DDA73DB1-F90E-6ADF-54FF-4E65D0920D5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1195532">
            <a:extLst>
              <a:ext uri="{FF2B5EF4-FFF2-40B4-BE49-F238E27FC236}">
                <a16:creationId xmlns:a16="http://schemas.microsoft.com/office/drawing/2014/main" id="{E39FF5E8-84D2-0CF7-E752-65FCEE2308F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01FAE0-9AD8-04B9-992A-5E7250F7B148}"/>
              </a:ext>
            </a:extLst>
          </p:cNvPr>
          <p:cNvSpPr txBox="1"/>
          <p:nvPr/>
        </p:nvSpPr>
        <p:spPr>
          <a:xfrm>
            <a:off x="1669308" y="25904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2" name="yt_shape_1381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三角形两边之和大于第三边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的结论提出假设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13" name="yt_table_13813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28549"/>
              </p:ext>
            </p:extLst>
          </p:nvPr>
        </p:nvGraphicFramePr>
        <p:xfrm>
          <a:off x="540000" y="2011799"/>
          <a:ext cx="5511800" cy="1697484"/>
        </p:xfrm>
        <a:graphic>
          <a:graphicData uri="http://schemas.openxmlformats.org/drawingml/2006/table">
            <a:tbl>
              <a:tblPr/>
              <a:tblGrid>
                <a:gridCol w="5511800">
                  <a:extLst>
                    <a:ext uri="{9D8B030D-6E8A-4147-A177-3AD203B41FA5}">
                      <a16:colId xmlns:a16="http://schemas.microsoft.com/office/drawing/2014/main" val="108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三角形两边之和小于第三边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三角形两边之和等于第三边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三角形两边之和小于或等于第三边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三角形两边之差大于第三边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DE413CD-759E-730A-4714-A653FE5F3A9D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5" name="yt_shape_13815"/>
          <p:cNvSpPr txBox="1"/>
          <p:nvPr/>
        </p:nvSpPr>
        <p:spPr>
          <a:xfrm>
            <a:off x="494315" y="900000"/>
            <a:ext cx="373339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用反证法证明</a:t>
            </a:r>
          </a:p>
        </p:txBody>
      </p:sp>
      <p:sp>
        <p:nvSpPr>
          <p:cNvPr id="13816" name="yt_shape_13816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用反证法证明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中不能有两个角是直角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中有两个角是直角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则得出的结论与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相矛盾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graphicFrame>
        <p:nvGraphicFramePr>
          <p:cNvPr id="13817" name="yt_table_13817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973505"/>
              </p:ext>
            </p:extLst>
          </p:nvPr>
        </p:nvGraphicFramePr>
        <p:xfrm>
          <a:off x="540000" y="2991495"/>
          <a:ext cx="4216400" cy="1697484"/>
        </p:xfrm>
        <a:graphic>
          <a:graphicData uri="http://schemas.openxmlformats.org/drawingml/2006/table">
            <a:tbl>
              <a:tblPr/>
              <a:tblGrid>
                <a:gridCol w="4216400">
                  <a:extLst>
                    <a:ext uri="{9D8B030D-6E8A-4147-A177-3AD203B41FA5}">
                      <a16:colId xmlns:a16="http://schemas.microsoft.com/office/drawing/2014/main" val="108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已知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三角形内角和等于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直角三角形的定义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垂直定理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5"/>
                  </a:ext>
                </a:extLst>
              </a:tr>
            </a:tbl>
          </a:graphicData>
        </a:graphic>
      </p:graphicFrame>
      <p:pic>
        <p:nvPicPr>
          <p:cNvPr id="3" name="yt_shape_1685211195560">
            <a:extLst>
              <a:ext uri="{FF2B5EF4-FFF2-40B4-BE49-F238E27FC236}">
                <a16:creationId xmlns:a16="http://schemas.microsoft.com/office/drawing/2014/main" id="{E5F99BA6-40C5-8125-6D45-317689D7779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142D0E-505F-0F3B-40DB-3B612433718C}"/>
              </a:ext>
            </a:extLst>
          </p:cNvPr>
          <p:cNvSpPr txBox="1"/>
          <p:nvPr/>
        </p:nvSpPr>
        <p:spPr>
          <a:xfrm>
            <a:off x="1974108" y="23037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9" name="yt_shape_13819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下面写出了用于证明这个命题过程中的四个推理步骤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3820" name="yt_shape_13820"/>
          <p:cNvSpPr txBox="1"/>
          <p:nvPr/>
        </p:nvSpPr>
        <p:spPr>
          <a:xfrm>
            <a:off x="540119" y="184295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这与三角形内角和定理相矛盾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13821" name="yt_shape_13821"/>
          <p:cNvSpPr txBox="1"/>
          <p:nvPr/>
        </p:nvSpPr>
        <p:spPr>
          <a:xfrm>
            <a:off x="540000" y="3282521"/>
            <a:ext cx="54373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这四个步骤正确的顺序应该是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22" name="yt_table_1382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021651"/>
              </p:ext>
            </p:extLst>
          </p:nvPr>
        </p:nvGraphicFramePr>
        <p:xfrm>
          <a:off x="540000" y="3914188"/>
          <a:ext cx="5437506" cy="848742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820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8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.③④②①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.③④①②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.④③①②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B88F38A-8B2B-A7F0-6C9E-BCC479F73D82}"/>
              </a:ext>
            </a:extLst>
          </p:cNvPr>
          <p:cNvSpPr txBox="1"/>
          <p:nvPr/>
        </p:nvSpPr>
        <p:spPr>
          <a:xfrm>
            <a:off x="5021989" y="32357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" name="yt_shape_13824"/>
          <p:cNvSpPr txBox="1"/>
          <p:nvPr/>
        </p:nvSpPr>
        <p:spPr>
          <a:xfrm>
            <a:off x="540000" y="836712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用反证法证明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）：</a:t>
            </a:r>
          </a:p>
        </p:txBody>
      </p:sp>
      <p:sp>
        <p:nvSpPr>
          <p:cNvPr id="13825" name="yt_shape_13825"/>
          <p:cNvSpPr txBox="1"/>
          <p:nvPr/>
        </p:nvSpPr>
        <p:spPr>
          <a:xfrm>
            <a:off x="540000" y="1316015"/>
            <a:ext cx="9694962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两条直线被第三条直线所截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如果同旁内角互补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那么这两条直线平行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826" name="yt_shape_13826"/>
          <p:cNvSpPr txBox="1"/>
          <p:nvPr/>
        </p:nvSpPr>
        <p:spPr>
          <a:xfrm>
            <a:off x="540000" y="1778839"/>
            <a:ext cx="70259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pic>
        <p:nvPicPr>
          <p:cNvPr id="13827" name="yt_image_138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8462" y="2410506"/>
            <a:ext cx="1735074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29" name="yt_shape_13829"/>
          <p:cNvSpPr txBox="1"/>
          <p:nvPr/>
        </p:nvSpPr>
        <p:spPr>
          <a:xfrm>
            <a:off x="540000" y="3936581"/>
            <a:ext cx="24525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830" name="yt_shape_13830"/>
          <p:cNvSpPr txBox="1"/>
          <p:nvPr/>
        </p:nvSpPr>
        <p:spPr>
          <a:xfrm>
            <a:off x="540119" y="441588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不平行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三角形内角和定理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已知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矛盾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故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假设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不成立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所以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8CB77A-1BA2-EDE2-A5DE-342320440639}"/>
              </a:ext>
            </a:extLst>
          </p:cNvPr>
          <p:cNvSpPr txBox="1"/>
          <p:nvPr/>
        </p:nvSpPr>
        <p:spPr>
          <a:xfrm>
            <a:off x="1854927" y="3889775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8DF133-BB9C-6F4B-2A06-94543D8AF44A}"/>
              </a:ext>
            </a:extLst>
          </p:cNvPr>
          <p:cNvSpPr txBox="1"/>
          <p:nvPr/>
        </p:nvSpPr>
        <p:spPr>
          <a:xfrm>
            <a:off x="2513414" y="4332502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不平行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2C4D08-D3FC-BD6E-9A7B-A1EE2E6C6C5E}"/>
              </a:ext>
            </a:extLst>
          </p:cNvPr>
          <p:cNvSpPr txBox="1"/>
          <p:nvPr/>
        </p:nvSpPr>
        <p:spPr>
          <a:xfrm>
            <a:off x="10128448" y="436907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657341-D25F-AB54-C455-2A44F9C57AB4}"/>
              </a:ext>
            </a:extLst>
          </p:cNvPr>
          <p:cNvSpPr txBox="1"/>
          <p:nvPr/>
        </p:nvSpPr>
        <p:spPr>
          <a:xfrm>
            <a:off x="5936508" y="484456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A5B6757-5306-F2B5-88C7-66AB007B1550}"/>
              </a:ext>
            </a:extLst>
          </p:cNvPr>
          <p:cNvSpPr txBox="1"/>
          <p:nvPr/>
        </p:nvSpPr>
        <p:spPr>
          <a:xfrm>
            <a:off x="8722379" y="48201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已知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9BD8EF-F58A-4ACC-FD43-DB317B44C485}"/>
              </a:ext>
            </a:extLst>
          </p:cNvPr>
          <p:cNvSpPr txBox="1"/>
          <p:nvPr/>
        </p:nvSpPr>
        <p:spPr>
          <a:xfrm>
            <a:off x="11192306" y="482018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假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0945FB-FAD4-897D-6DB1-14A0E30B3362}"/>
              </a:ext>
            </a:extLst>
          </p:cNvPr>
          <p:cNvSpPr txBox="1"/>
          <p:nvPr/>
        </p:nvSpPr>
        <p:spPr>
          <a:xfrm>
            <a:off x="425724" y="530786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BB89412-CE6D-8CEC-A4C6-3441EE7A46CA}"/>
              </a:ext>
            </a:extLst>
          </p:cNvPr>
          <p:cNvSpPr txBox="1"/>
          <p:nvPr/>
        </p:nvSpPr>
        <p:spPr>
          <a:xfrm>
            <a:off x="3040908" y="5270842"/>
            <a:ext cx="1161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1" name="yt_shape_13831"/>
          <p:cNvSpPr txBox="1"/>
          <p:nvPr/>
        </p:nvSpPr>
        <p:spPr>
          <a:xfrm>
            <a:off x="540000" y="900000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不能把假设的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正确找出来</a:t>
            </a:r>
          </a:p>
        </p:txBody>
      </p:sp>
      <p:sp>
        <p:nvSpPr>
          <p:cNvPr id="13832" name="yt_shape_1383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用反证法证明命题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三角形中必有一个内角小于或等于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首先应假设这个三角形中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33" name="yt_table_13833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568228"/>
              </p:ext>
            </p:extLst>
          </p:nvPr>
        </p:nvGraphicFramePr>
        <p:xfrm>
          <a:off x="540000" y="2511364"/>
          <a:ext cx="4064000" cy="1697484"/>
        </p:xfrm>
        <a:graphic>
          <a:graphicData uri="http://schemas.openxmlformats.org/drawingml/2006/table">
            <a:tbl>
              <a:tblPr/>
              <a:tblGrid>
                <a:gridCol w="4064000">
                  <a:extLst>
                    <a:ext uri="{9D8B030D-6E8A-4147-A177-3AD203B41FA5}">
                      <a16:colId xmlns:a16="http://schemas.microsoft.com/office/drawing/2014/main" val="108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每个内角都大于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每一个内角都小于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有一个内角大于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有一个内角小于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1"/>
                  </a:ext>
                </a:extLst>
              </a:tr>
            </a:tbl>
          </a:graphicData>
        </a:graphic>
      </p:graphicFrame>
      <p:pic>
        <p:nvPicPr>
          <p:cNvPr id="3" name="yt_shape_1685211195600">
            <a:extLst>
              <a:ext uri="{FF2B5EF4-FFF2-40B4-BE49-F238E27FC236}">
                <a16:creationId xmlns:a16="http://schemas.microsoft.com/office/drawing/2014/main" id="{2D61F9FE-6460-BFF4-A50F-661E31EC2A4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1C1FB4-0367-FEB1-BF79-26EF74768A48}"/>
              </a:ext>
            </a:extLst>
          </p:cNvPr>
          <p:cNvSpPr txBox="1"/>
          <p:nvPr/>
        </p:nvSpPr>
        <p:spPr>
          <a:xfrm>
            <a:off x="2583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5" name="yt_shape_13835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e072d42c-e4c7-40dc-a933-c477f7e72a4c.png&quot;}"/>
            </a:endParaRPr>
          </a:p>
        </p:txBody>
      </p:sp>
      <p:sp>
        <p:nvSpPr>
          <p:cNvPr id="13836" name="yt_shape_13836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中至少有两个锐角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第一步应假设这个三角形中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37" name="yt_table_1383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995280"/>
              </p:ext>
            </p:extLst>
          </p:nvPr>
        </p:nvGraphicFramePr>
        <p:xfrm>
          <a:off x="540000" y="2764959"/>
          <a:ext cx="6486843" cy="848742"/>
        </p:xfrm>
        <a:graphic>
          <a:graphicData uri="http://schemas.openxmlformats.org/drawingml/2006/table">
            <a:tbl>
              <a:tblPr/>
              <a:tblGrid>
                <a:gridCol w="4005580">
                  <a:extLst>
                    <a:ext uri="{9D8B030D-6E8A-4147-A177-3AD203B41FA5}">
                      <a16:colId xmlns:a16="http://schemas.microsoft.com/office/drawing/2014/main" val="10823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8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没有锐角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都是直角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最多有一个锐角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有三个锐角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839" name="yt_shape_13839"/>
              <p:cNvSpPr txBox="1"/>
              <p:nvPr/>
            </p:nvSpPr>
            <p:spPr>
              <a:xfrm>
                <a:off x="540000" y="3664301"/>
                <a:ext cx="950273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用反证法证明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是无理数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最恰当的证法是先假设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839" name="yt_shape_13839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64301"/>
                <a:ext cx="9502730" cy="466666"/>
              </a:xfrm>
              <a:prstGeom prst="rect">
                <a:avLst/>
              </a:prstGeom>
              <a:blipFill>
                <a:blip r:embed="rId2"/>
                <a:stretch>
                  <a:fillRect l="-1990" t="-3896" r="-963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41" name="yt_table_13841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300001"/>
                  </p:ext>
                </p:extLst>
              </p:nvPr>
            </p:nvGraphicFramePr>
            <p:xfrm>
              <a:off x="540000" y="4334119"/>
              <a:ext cx="6245670" cy="924306"/>
            </p:xfrm>
            <a:graphic>
              <a:graphicData uri="http://schemas.openxmlformats.org/drawingml/2006/table">
                <a:tbl>
                  <a:tblPr/>
                  <a:tblGrid>
                    <a:gridCol w="4005580">
                      <a:extLst>
                        <a:ext uri="{9D8B030D-6E8A-4147-A177-3AD203B41FA5}">
                          <a16:colId xmlns:a16="http://schemas.microsoft.com/office/drawing/2014/main" val="10825"/>
                        </a:ext>
                      </a:extLst>
                    </a:gridCol>
                    <a:gridCol w="2240090">
                      <a:extLst>
                        <a:ext uri="{9D8B030D-6E8A-4147-A177-3AD203B41FA5}">
                          <a16:colId xmlns:a16="http://schemas.microsoft.com/office/drawing/2014/main" val="108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是分数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是整数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是有理数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是实数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841" name="yt_table_13841" descr="{&quot;rangeId&quot;:13,&quot;type&quot;:&quot;Option&quot;}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300001"/>
                  </p:ext>
                </p:extLst>
              </p:nvPr>
            </p:nvGraphicFramePr>
            <p:xfrm>
              <a:off x="540000" y="4334119"/>
              <a:ext cx="6245670" cy="924306"/>
            </p:xfrm>
            <a:graphic>
              <a:graphicData uri="http://schemas.openxmlformats.org/drawingml/2006/table">
                <a:tbl>
                  <a:tblPr/>
                  <a:tblGrid>
                    <a:gridCol w="4005580">
                      <a:extLst>
                        <a:ext uri="{9D8B030D-6E8A-4147-A177-3AD203B41FA5}">
                          <a16:colId xmlns:a16="http://schemas.microsoft.com/office/drawing/2014/main" val="10825"/>
                        </a:ext>
                      </a:extLst>
                    </a:gridCol>
                    <a:gridCol w="2240090">
                      <a:extLst>
                        <a:ext uri="{9D8B030D-6E8A-4147-A177-3AD203B41FA5}">
                          <a16:colId xmlns:a16="http://schemas.microsoft.com/office/drawing/2014/main" val="10826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896" r="-55927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8804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84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5263" r="-55927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8804" t="-1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8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5211195635">
            <a:extLst>
              <a:ext uri="{FF2B5EF4-FFF2-40B4-BE49-F238E27FC236}">
                <a16:creationId xmlns:a16="http://schemas.microsoft.com/office/drawing/2014/main" id="{7D47EF72-E56A-1164-727B-FC96573BB51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FCD52A-A1A9-2745-D718-97D23F42F46B}"/>
              </a:ext>
            </a:extLst>
          </p:cNvPr>
          <p:cNvSpPr txBox="1"/>
          <p:nvPr/>
        </p:nvSpPr>
        <p:spPr>
          <a:xfrm>
            <a:off x="1059708" y="20818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5365AB-25D3-A0C1-76C5-5525511F5ECD}"/>
              </a:ext>
            </a:extLst>
          </p:cNvPr>
          <p:cNvSpPr txBox="1"/>
          <p:nvPr/>
        </p:nvSpPr>
        <p:spPr>
          <a:xfrm>
            <a:off x="9048015" y="3617495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2" name="yt_shape_1384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用反证法证明命题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证明的第一个步骤是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43" name="yt_table_13843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184276"/>
              </p:ext>
            </p:extLst>
          </p:nvPr>
        </p:nvGraphicFramePr>
        <p:xfrm>
          <a:off x="540000" y="2011799"/>
          <a:ext cx="3563938" cy="1697484"/>
        </p:xfrm>
        <a:graphic>
          <a:graphicData uri="http://schemas.openxmlformats.org/drawingml/2006/table">
            <a:tbl>
              <a:tblPr/>
              <a:tblGrid>
                <a:gridCol w="3563938">
                  <a:extLst>
                    <a:ext uri="{9D8B030D-6E8A-4147-A177-3AD203B41FA5}">
                      <a16:colId xmlns:a16="http://schemas.microsoft.com/office/drawing/2014/main" val="108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假设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假设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假设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假设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62E00E3-EBB4-C6A9-C80C-01119E7AD163}"/>
              </a:ext>
            </a:extLst>
          </p:cNvPr>
          <p:cNvSpPr txBox="1"/>
          <p:nvPr/>
        </p:nvSpPr>
        <p:spPr>
          <a:xfrm>
            <a:off x="13645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1330</Words>
  <Application>Microsoft Office PowerPoint</Application>
  <PresentationFormat>宽屏</PresentationFormat>
  <Paragraphs>112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2023-05-05T05:33:00Z</dcterms:created>
  <dcterms:modified xsi:type="dcterms:W3CDTF">2023-05-29T09:16:14Z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