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2" r:id="rId5"/>
    <p:sldId id="395" r:id="rId6"/>
    <p:sldId id="373" r:id="rId7"/>
    <p:sldId id="376" r:id="rId8"/>
    <p:sldId id="378" r:id="rId9"/>
    <p:sldId id="380" r:id="rId10"/>
    <p:sldId id="382" r:id="rId11"/>
    <p:sldId id="386" r:id="rId12"/>
    <p:sldId id="387" r:id="rId13"/>
    <p:sldId id="389" r:id="rId14"/>
    <p:sldId id="393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bin"/><Relationship Id="rId4" Type="http://schemas.openxmlformats.org/officeDocument/2006/relationships/image" Target="../media/image2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" name="yt_shape_13721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e2b20d4-9f11-44b6-89e6-a74308e41c0d.png&quot;}"/>
            </a:endParaRPr>
          </a:p>
        </p:txBody>
      </p:sp>
      <p:sp>
        <p:nvSpPr>
          <p:cNvPr id="13722" name="yt_shape_13722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如果三角形的三边长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有关系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那么这个三角形是直角三角形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所对的角为直角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这称为勾股定理的逆定理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723" name="yt_shape_13723"/>
          <p:cNvSpPr txBox="1"/>
          <p:nvPr/>
        </p:nvSpPr>
        <p:spPr>
          <a:xfrm>
            <a:off x="540119" y="26125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勾股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勾股数扩大相同倍数后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仍为勾股数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常用的勾股数有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183412">
            <a:extLst>
              <a:ext uri="{FF2B5EF4-FFF2-40B4-BE49-F238E27FC236}">
                <a16:creationId xmlns:a16="http://schemas.microsoft.com/office/drawing/2014/main" id="{9E6BDFE4-F077-9BC9-F523-DDF69FBE527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4C4100-785B-AD7C-70C0-A1F278C49492}"/>
              </a:ext>
            </a:extLst>
          </p:cNvPr>
          <p:cNvSpPr txBox="1"/>
          <p:nvPr/>
        </p:nvSpPr>
        <p:spPr>
          <a:xfrm>
            <a:off x="5766646" y="1606354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0BA3A5-D0B9-1FB8-ACDB-B850DC45F2D7}"/>
              </a:ext>
            </a:extLst>
          </p:cNvPr>
          <p:cNvSpPr txBox="1"/>
          <p:nvPr/>
        </p:nvSpPr>
        <p:spPr>
          <a:xfrm>
            <a:off x="1974108" y="2081842"/>
            <a:ext cx="61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A3CB03-2310-BBFA-3F5C-963A493643A6}"/>
              </a:ext>
            </a:extLst>
          </p:cNvPr>
          <p:cNvSpPr txBox="1"/>
          <p:nvPr/>
        </p:nvSpPr>
        <p:spPr>
          <a:xfrm>
            <a:off x="5766646" y="252310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勾股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92D59A-4BA7-08D9-587A-F32A5445D383}"/>
              </a:ext>
            </a:extLst>
          </p:cNvPr>
          <p:cNvSpPr txBox="1"/>
          <p:nvPr/>
        </p:nvSpPr>
        <p:spPr>
          <a:xfrm>
            <a:off x="3650508" y="3041277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7" name="yt_shape_13767"/>
          <p:cNvSpPr txBox="1"/>
          <p:nvPr/>
        </p:nvSpPr>
        <p:spPr>
          <a:xfrm>
            <a:off x="540119" y="924384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等腰或直角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｜＋｜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等腰直角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的最大角及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D9EB54-75C5-06E1-F73F-6E6738371CF2}"/>
              </a:ext>
            </a:extLst>
          </p:cNvPr>
          <p:cNvSpPr txBox="1"/>
          <p:nvPr/>
        </p:nvSpPr>
        <p:spPr>
          <a:xfrm>
            <a:off x="1059708" y="132868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等腰或直角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2D737D-6A17-3D0A-7201-721BB94C5D0A}"/>
              </a:ext>
            </a:extLst>
          </p:cNvPr>
          <p:cNvSpPr txBox="1"/>
          <p:nvPr/>
        </p:nvSpPr>
        <p:spPr>
          <a:xfrm>
            <a:off x="10632504" y="132868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等腰直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B6B0A8-87A6-A0A1-9121-34F99FC72330}"/>
              </a:ext>
            </a:extLst>
          </p:cNvPr>
          <p:cNvSpPr txBox="1"/>
          <p:nvPr/>
        </p:nvSpPr>
        <p:spPr>
          <a:xfrm>
            <a:off x="4501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3769">
            <a:extLst>
              <a:ext uri="{FF2B5EF4-FFF2-40B4-BE49-F238E27FC236}">
                <a16:creationId xmlns:a16="http://schemas.microsoft.com/office/drawing/2014/main" id="{98054C07-647D-46BB-A923-DFCE4990A08E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1645" y="3426360"/>
            <a:ext cx="2239137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771">
            <a:extLst>
              <a:ext uri="{FF2B5EF4-FFF2-40B4-BE49-F238E27FC236}">
                <a16:creationId xmlns:a16="http://schemas.microsoft.com/office/drawing/2014/main" id="{0AB7DA5A-2A41-4CCE-A3AE-B25FDB6C9098}"/>
              </a:ext>
            </a:extLst>
          </p:cNvPr>
          <p:cNvSpPr txBox="1"/>
          <p:nvPr/>
        </p:nvSpPr>
        <p:spPr>
          <a:xfrm>
            <a:off x="521218" y="3373422"/>
            <a:ext cx="613789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的最大角是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72" name="yt_shape_13772"/>
              <p:cNvSpPr txBox="1"/>
              <p:nvPr/>
            </p:nvSpPr>
            <p:spPr>
              <a:xfrm>
                <a:off x="540119" y="836712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试判断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的形状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并说明你的理由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772" name="yt_shape_137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16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74" name="yt_image_1377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5451" y="2213584"/>
            <a:ext cx="1514475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776">
                <a:extLst>
                  <a:ext uri="{FF2B5EF4-FFF2-40B4-BE49-F238E27FC236}">
                    <a16:creationId xmlns:a16="http://schemas.microsoft.com/office/drawing/2014/main" id="{4AB84F3A-E891-4CBC-8F39-173E8F0D10D7}"/>
                  </a:ext>
                </a:extLst>
              </p:cNvPr>
              <p:cNvSpPr txBox="1"/>
              <p:nvPr/>
            </p:nvSpPr>
            <p:spPr>
              <a:xfrm>
                <a:off x="540119" y="1965409"/>
                <a:ext cx="4427494" cy="44553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设正方形的边长为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776">
                <a:extLst>
                  <a:ext uri="{FF2B5EF4-FFF2-40B4-BE49-F238E27FC236}">
                    <a16:creationId xmlns:a16="http://schemas.microsoft.com/office/drawing/2014/main" id="{4AB84F3A-E891-4CBC-8F39-173E8F0D10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5409"/>
                <a:ext cx="4427494" cy="4455387"/>
              </a:xfrm>
              <a:prstGeom prst="rect">
                <a:avLst/>
              </a:prstGeom>
              <a:blipFill>
                <a:blip r:embed="rId4"/>
                <a:stretch>
                  <a:fillRect l="-4270" t="-1094" r="-3168" b="-34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8" name="yt_shape_13778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04742a2f-df75-4b9b-b240-01370184de55.png&quot;}"/>
            </a:endParaRPr>
          </a:p>
        </p:txBody>
      </p:sp>
      <p:sp>
        <p:nvSpPr>
          <p:cNvPr id="13779" name="yt_shape_13779"/>
          <p:cNvSpPr txBox="1"/>
          <p:nvPr/>
        </p:nvSpPr>
        <p:spPr>
          <a:xfrm>
            <a:off x="5326559" y="1410016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格点三角形</a:t>
            </a:r>
          </a:p>
        </p:txBody>
      </p:sp>
      <p:sp>
        <p:nvSpPr>
          <p:cNvPr id="13780" name="yt_shape_13780"/>
          <p:cNvSpPr txBox="1"/>
          <p:nvPr/>
        </p:nvSpPr>
        <p:spPr>
          <a:xfrm>
            <a:off x="540000" y="1889319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】格点与线段长</a:t>
            </a:r>
          </a:p>
        </p:txBody>
      </p:sp>
      <p:sp>
        <p:nvSpPr>
          <p:cNvPr id="13781" name="yt_shape_13781"/>
          <p:cNvSpPr txBox="1"/>
          <p:nvPr/>
        </p:nvSpPr>
        <p:spPr>
          <a:xfrm>
            <a:off x="540119" y="23686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交格线于点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83" name="yt_table_13783_skip" title="H_8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5071413"/>
                  </p:ext>
                </p:extLst>
              </p:nvPr>
            </p:nvGraphicFramePr>
            <p:xfrm>
              <a:off x="540000" y="3328057"/>
              <a:ext cx="4556697" cy="1099630"/>
            </p:xfrm>
            <a:graphic>
              <a:graphicData uri="http://schemas.openxmlformats.org/drawingml/2006/table">
                <a:tbl>
                  <a:tblPr/>
                  <a:tblGrid>
                    <a:gridCol w="2697607">
                      <a:extLst>
                        <a:ext uri="{9D8B030D-6E8A-4147-A177-3AD203B41FA5}">
                          <a16:colId xmlns:a16="http://schemas.microsoft.com/office/drawing/2014/main" val="10812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8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783" name="yt_table_13783_skip" descr="{&quot;rangeId&quot;:21,&quot;type&quot;:&quot;Option&quot;,&quot;drawing&quot;:[&quot;yt_image_13782&quot;]}" title="H_8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5071413"/>
                  </p:ext>
                </p:extLst>
              </p:nvPr>
            </p:nvGraphicFramePr>
            <p:xfrm>
              <a:off x="540000" y="3328057"/>
              <a:ext cx="4556697" cy="1099630"/>
            </p:xfrm>
            <a:graphic>
              <a:graphicData uri="http://schemas.openxmlformats.org/drawingml/2006/table">
                <a:tbl>
                  <a:tblPr/>
                  <a:tblGrid>
                    <a:gridCol w="2697607">
                      <a:extLst>
                        <a:ext uri="{9D8B030D-6E8A-4147-A177-3AD203B41FA5}">
                          <a16:colId xmlns:a16="http://schemas.microsoft.com/office/drawing/2014/main" val="10812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813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9074" b="-10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4771" b="-10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6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36364" r="-69074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4771" t="-136364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782" name="yt_image_13782_skip" title="H_115.2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0206" y="3328057"/>
            <a:ext cx="1579626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83582">
            <a:extLst>
              <a:ext uri="{FF2B5EF4-FFF2-40B4-BE49-F238E27FC236}">
                <a16:creationId xmlns:a16="http://schemas.microsoft.com/office/drawing/2014/main" id="{2D511F6B-C4AD-A346-DA03-2CCE3C625634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CA32C5-7BC0-9A23-9C3C-28AB98F41453}"/>
              </a:ext>
            </a:extLst>
          </p:cNvPr>
          <p:cNvSpPr txBox="1"/>
          <p:nvPr/>
        </p:nvSpPr>
        <p:spPr>
          <a:xfrm>
            <a:off x="8662246" y="27973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4" name="yt_shape_13784"/>
          <p:cNvSpPr txBox="1"/>
          <p:nvPr/>
        </p:nvSpPr>
        <p:spPr>
          <a:xfrm>
            <a:off x="540000" y="764704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】格点与全等三角形</a:t>
            </a:r>
          </a:p>
        </p:txBody>
      </p:sp>
      <p:sp>
        <p:nvSpPr>
          <p:cNvPr id="13785" name="yt_shape_13785"/>
          <p:cNvSpPr txBox="1"/>
          <p:nvPr/>
        </p:nvSpPr>
        <p:spPr>
          <a:xfrm>
            <a:off x="540000" y="1244007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的位置和大小分别如图所示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786" name="yt_image_137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630" y="1875674"/>
            <a:ext cx="1332738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358FF9-A5CF-493C-2A54-2AEC6DD21301}"/>
              </a:ext>
            </a:extLst>
          </p:cNvPr>
          <p:cNvSpPr txBox="1"/>
          <p:nvPr/>
        </p:nvSpPr>
        <p:spPr>
          <a:xfrm>
            <a:off x="10203589" y="119720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788">
            <a:extLst>
              <a:ext uri="{FF2B5EF4-FFF2-40B4-BE49-F238E27FC236}">
                <a16:creationId xmlns:a16="http://schemas.microsoft.com/office/drawing/2014/main" id="{2835AD38-458C-48B2-88BC-346ED7572498}"/>
              </a:ext>
            </a:extLst>
          </p:cNvPr>
          <p:cNvSpPr txBox="1"/>
          <p:nvPr/>
        </p:nvSpPr>
        <p:spPr>
          <a:xfrm>
            <a:off x="540000" y="3357583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】格点与直角三角形</a:t>
            </a:r>
          </a:p>
        </p:txBody>
      </p:sp>
      <p:sp>
        <p:nvSpPr>
          <p:cNvPr id="7" name="yt_shape_13789">
            <a:extLst>
              <a:ext uri="{FF2B5EF4-FFF2-40B4-BE49-F238E27FC236}">
                <a16:creationId xmlns:a16="http://schemas.microsoft.com/office/drawing/2014/main" id="{EE78B6DE-87CF-440B-BD7B-953BE6997695}"/>
              </a:ext>
            </a:extLst>
          </p:cNvPr>
          <p:cNvSpPr txBox="1"/>
          <p:nvPr/>
        </p:nvSpPr>
        <p:spPr>
          <a:xfrm>
            <a:off x="540119" y="38368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yt_table_13791_skip" title="H_136.83015">
                <a:extLst>
                  <a:ext uri="{FF2B5EF4-FFF2-40B4-BE49-F238E27FC236}">
                    <a16:creationId xmlns:a16="http://schemas.microsoft.com/office/drawing/2014/main" id="{5A0A7C7A-A067-4694-A4F5-1CC7B1EFFDF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4875531"/>
                  </p:ext>
                </p:extLst>
              </p:nvPr>
            </p:nvGraphicFramePr>
            <p:xfrm>
              <a:off x="540000" y="4796321"/>
              <a:ext cx="4122738" cy="1737743"/>
            </p:xfrm>
            <a:graphic>
              <a:graphicData uri="http://schemas.openxmlformats.org/drawingml/2006/table">
                <a:tbl>
                  <a:tblPr/>
                  <a:tblGrid>
                    <a:gridCol w="4122738">
                      <a:extLst>
                        <a:ext uri="{9D8B030D-6E8A-4147-A177-3AD203B41FA5}">
                          <a16:colId xmlns:a16="http://schemas.microsoft.com/office/drawing/2014/main" val="108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的面积为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到直线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的距离是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yt_table_13791_skip" title="H_136.83015">
                <a:extLst>
                  <a:ext uri="{FF2B5EF4-FFF2-40B4-BE49-F238E27FC236}">
                    <a16:creationId xmlns:a16="http://schemas.microsoft.com/office/drawing/2014/main" id="{5A0A7C7A-A067-4694-A4F5-1CC7B1EFFDF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4875531"/>
                  </p:ext>
                </p:extLst>
              </p:nvPr>
            </p:nvGraphicFramePr>
            <p:xfrm>
              <a:off x="540000" y="4796321"/>
              <a:ext cx="4122738" cy="1737743"/>
            </p:xfrm>
            <a:graphic>
              <a:graphicData uri="http://schemas.openxmlformats.org/drawingml/2006/table">
                <a:tbl>
                  <a:tblPr/>
                  <a:tblGrid>
                    <a:gridCol w="4122738">
                      <a:extLst>
                        <a:ext uri="{9D8B030D-6E8A-4147-A177-3AD203B41FA5}">
                          <a16:colId xmlns:a16="http://schemas.microsoft.com/office/drawing/2014/main" val="10814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632" b="-3184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的面积为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到直线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的距离是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9" name="yt_image_13790_skip" title="H_126.09">
            <a:extLst>
              <a:ext uri="{FF2B5EF4-FFF2-40B4-BE49-F238E27FC236}">
                <a16:creationId xmlns:a16="http://schemas.microsoft.com/office/drawing/2014/main" id="{239E37D1-E1C3-4DFB-84DD-CD93E14A586C}"/>
              </a:ex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85642" y="4796321"/>
            <a:ext cx="1664208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0B930FC-C242-4744-94FA-00D133E35E5F}"/>
              </a:ext>
            </a:extLst>
          </p:cNvPr>
          <p:cNvSpPr txBox="1"/>
          <p:nvPr/>
        </p:nvSpPr>
        <p:spPr>
          <a:xfrm>
            <a:off x="2888508" y="42655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2" name="yt_shape_13792"/>
          <p:cNvSpPr txBox="1"/>
          <p:nvPr/>
        </p:nvSpPr>
        <p:spPr>
          <a:xfrm>
            <a:off x="540000" y="900000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】格点与等腰直角三角形</a:t>
            </a:r>
          </a:p>
        </p:txBody>
      </p:sp>
      <p:sp>
        <p:nvSpPr>
          <p:cNvPr id="13793" name="yt_shape_13793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网格中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794" name="yt_image_137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776" y="1816943"/>
            <a:ext cx="2167128" cy="233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AD19EE-10CD-77BB-96DD-AF5BDAC663D0}"/>
              </a:ext>
            </a:extLst>
          </p:cNvPr>
          <p:cNvSpPr txBox="1"/>
          <p:nvPr/>
        </p:nvSpPr>
        <p:spPr>
          <a:xfrm>
            <a:off x="9410770" y="133249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796">
                <a:extLst>
                  <a:ext uri="{FF2B5EF4-FFF2-40B4-BE49-F238E27FC236}">
                    <a16:creationId xmlns:a16="http://schemas.microsoft.com/office/drawing/2014/main" id="{77A9598A-EC3D-4C06-A9C9-2B3999003F3B}"/>
                  </a:ext>
                </a:extLst>
              </p:cNvPr>
              <p:cNvSpPr txBox="1"/>
              <p:nvPr/>
            </p:nvSpPr>
            <p:spPr>
              <a:xfrm>
                <a:off x="540000" y="4028298"/>
                <a:ext cx="11111999" cy="14889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【解析】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为等腰直角三角形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连结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也为等腰直角三角形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故填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”.</a:t>
                </a:r>
              </a:p>
            </p:txBody>
          </p:sp>
        </mc:Choice>
        <mc:Fallback>
          <p:sp>
            <p:nvSpPr>
              <p:cNvPr id="6" name="yt_shape_13796">
                <a:extLst>
                  <a:ext uri="{FF2B5EF4-FFF2-40B4-BE49-F238E27FC236}">
                    <a16:creationId xmlns:a16="http://schemas.microsoft.com/office/drawing/2014/main" id="{77A9598A-EC3D-4C06-A9C9-2B3999003F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28298"/>
                <a:ext cx="11111999" cy="1488934"/>
              </a:xfrm>
              <a:prstGeom prst="rect">
                <a:avLst/>
              </a:prstGeom>
              <a:blipFill>
                <a:blip r:embed="rId3"/>
                <a:stretch>
                  <a:fillRect l="-1701" t="-1230" r="-1701" b="-11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3798">
            <a:extLst>
              <a:ext uri="{FF2B5EF4-FFF2-40B4-BE49-F238E27FC236}">
                <a16:creationId xmlns:a16="http://schemas.microsoft.com/office/drawing/2014/main" id="{AF60AA6C-C602-4BC6-9AE5-2C5EF34D126E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3712" y="2060848"/>
            <a:ext cx="1813139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3800">
            <a:extLst>
              <a:ext uri="{FF2B5EF4-FFF2-40B4-BE49-F238E27FC236}">
                <a16:creationId xmlns:a16="http://schemas.microsoft.com/office/drawing/2014/main" id="{20EB23DD-8731-422B-9A3C-AFCC71B9DE8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19706" y="5949280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4" name="yt_shape_13724"/>
          <p:cNvSpPr txBox="1"/>
          <p:nvPr/>
        </p:nvSpPr>
        <p:spPr>
          <a:xfrm>
            <a:off x="540000" y="764704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6e63e63-eab8-479f-b7b9-8c50173406cf.png&quot;}"/>
            </a:endParaRPr>
          </a:p>
        </p:txBody>
      </p:sp>
      <p:sp>
        <p:nvSpPr>
          <p:cNvPr id="13725" name="yt_shape_13725"/>
          <p:cNvSpPr txBox="1"/>
          <p:nvPr/>
        </p:nvSpPr>
        <p:spPr>
          <a:xfrm>
            <a:off x="540000" y="1526905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勾股定理的逆定理</a:t>
            </a:r>
          </a:p>
        </p:txBody>
      </p:sp>
      <p:sp>
        <p:nvSpPr>
          <p:cNvPr id="13726" name="yt_shape_13726"/>
          <p:cNvSpPr txBox="1"/>
          <p:nvPr/>
        </p:nvSpPr>
        <p:spPr>
          <a:xfrm>
            <a:off x="540000" y="2026470"/>
            <a:ext cx="75918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下列四组线段中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可以构成直角三角形的是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727" name="yt_table_13727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9042407"/>
                  </p:ext>
                </p:extLst>
              </p:nvPr>
            </p:nvGraphicFramePr>
            <p:xfrm>
              <a:off x="540000" y="2658137"/>
              <a:ext cx="5572443" cy="886524"/>
            </p:xfrm>
            <a:graphic>
              <a:graphicData uri="http://schemas.openxmlformats.org/drawingml/2006/table">
                <a:tbl>
                  <a:tblPr/>
                  <a:tblGrid>
                    <a:gridCol w="2956243">
                      <a:extLst>
                        <a:ext uri="{9D8B030D-6E8A-4147-A177-3AD203B41FA5}">
                          <a16:colId xmlns:a16="http://schemas.microsoft.com/office/drawing/2014/main" val="10799"/>
                        </a:ext>
                      </a:extLst>
                    </a:gridCol>
                    <a:gridCol w="2616200">
                      <a:extLst>
                        <a:ext uri="{9D8B030D-6E8A-4147-A177-3AD203B41FA5}">
                          <a16:colId xmlns:a16="http://schemas.microsoft.com/office/drawing/2014/main" val="108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727" name="yt_table_13727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9042407"/>
                  </p:ext>
                </p:extLst>
              </p:nvPr>
            </p:nvGraphicFramePr>
            <p:xfrm>
              <a:off x="540000" y="2658137"/>
              <a:ext cx="5572443" cy="886524"/>
            </p:xfrm>
            <a:graphic>
              <a:graphicData uri="http://schemas.openxmlformats.org/drawingml/2006/table">
                <a:tbl>
                  <a:tblPr/>
                  <a:tblGrid>
                    <a:gridCol w="2956243">
                      <a:extLst>
                        <a:ext uri="{9D8B030D-6E8A-4147-A177-3AD203B41FA5}">
                          <a16:colId xmlns:a16="http://schemas.microsoft.com/office/drawing/2014/main" val="10799"/>
                        </a:ext>
                      </a:extLst>
                    </a:gridCol>
                    <a:gridCol w="2616200">
                      <a:extLst>
                        <a:ext uri="{9D8B030D-6E8A-4147-A177-3AD203B41FA5}">
                          <a16:colId xmlns:a16="http://schemas.microsoft.com/office/drawing/2014/main" val="1080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2791" t="-102632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728" name="yt_shape_13728"/>
          <p:cNvSpPr txBox="1"/>
          <p:nvPr/>
        </p:nvSpPr>
        <p:spPr>
          <a:xfrm>
            <a:off x="540119" y="35952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的对边分别记为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由下列条件不能判定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为直角三角形的是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29" name="yt_table_1372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458617"/>
              </p:ext>
            </p:extLst>
          </p:nvPr>
        </p:nvGraphicFramePr>
        <p:xfrm>
          <a:off x="540000" y="4707052"/>
          <a:ext cx="4410075" cy="1697484"/>
        </p:xfrm>
        <a:graphic>
          <a:graphicData uri="http://schemas.openxmlformats.org/drawingml/2006/table">
            <a:tbl>
              <a:tblPr/>
              <a:tblGrid>
                <a:gridCol w="4410075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2"/>
                  </a:ext>
                </a:extLst>
              </a:tr>
            </a:tbl>
          </a:graphicData>
        </a:graphic>
      </p:graphicFrame>
      <p:pic>
        <p:nvPicPr>
          <p:cNvPr id="3" name="yt_shape_1685211183436">
            <a:extLst>
              <a:ext uri="{FF2B5EF4-FFF2-40B4-BE49-F238E27FC236}">
                <a16:creationId xmlns:a16="http://schemas.microsoft.com/office/drawing/2014/main" id="{160EF41F-7EA4-07F2-6840-1FB5FBF8A74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0544"/>
            <a:ext cx="4114864" cy="652852"/>
          </a:xfrm>
          <a:prstGeom prst="rect">
            <a:avLst/>
          </a:prstGeom>
        </p:spPr>
      </p:pic>
      <p:pic>
        <p:nvPicPr>
          <p:cNvPr id="5" name="yt_shape_1685211183452">
            <a:extLst>
              <a:ext uri="{FF2B5EF4-FFF2-40B4-BE49-F238E27FC236}">
                <a16:creationId xmlns:a16="http://schemas.microsoft.com/office/drawing/2014/main" id="{9FE84177-D476-CD6C-81D8-A1DFD9A43E0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67535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BF9F75-041F-AB6A-D444-46E8399B07EA}"/>
              </a:ext>
            </a:extLst>
          </p:cNvPr>
          <p:cNvSpPr txBox="1"/>
          <p:nvPr/>
        </p:nvSpPr>
        <p:spPr>
          <a:xfrm>
            <a:off x="7155589" y="19796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0ADBDC-41A6-19D7-504E-71EBA23C5FBE}"/>
              </a:ext>
            </a:extLst>
          </p:cNvPr>
          <p:cNvSpPr txBox="1"/>
          <p:nvPr/>
        </p:nvSpPr>
        <p:spPr>
          <a:xfrm>
            <a:off x="4377583" y="40239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1" name="yt_shape_13731"/>
          <p:cNvSpPr txBox="1"/>
          <p:nvPr/>
        </p:nvSpPr>
        <p:spPr>
          <a:xfrm>
            <a:off x="540000" y="900000"/>
            <a:ext cx="10377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三角形的三条边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32" name="yt_table_1373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198087"/>
              </p:ext>
            </p:extLst>
          </p:nvPr>
        </p:nvGraphicFramePr>
        <p:xfrm>
          <a:off x="540000" y="1531667"/>
          <a:ext cx="5894706" cy="848742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4"/>
                  </a:ext>
                </a:extLst>
              </a:tr>
            </a:tbl>
          </a:graphicData>
        </a:graphic>
      </p:graphicFrame>
      <p:sp>
        <p:nvSpPr>
          <p:cNvPr id="13734" name="yt_shape_13734"/>
          <p:cNvSpPr txBox="1"/>
          <p:nvPr/>
        </p:nvSpPr>
        <p:spPr>
          <a:xfrm>
            <a:off x="540119" y="24310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的三边分别向外作正方形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它们的面积分别是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735" name="yt_image_1373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0491" y="3542808"/>
            <a:ext cx="1271016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E4970E-D025-0B65-466B-F48DDD0F1A9C}"/>
              </a:ext>
            </a:extLst>
          </p:cNvPr>
          <p:cNvSpPr txBox="1"/>
          <p:nvPr/>
        </p:nvSpPr>
        <p:spPr>
          <a:xfrm>
            <a:off x="991466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40A4B7-3468-A549-3C85-18F6B7095539}"/>
              </a:ext>
            </a:extLst>
          </p:cNvPr>
          <p:cNvSpPr txBox="1"/>
          <p:nvPr/>
        </p:nvSpPr>
        <p:spPr>
          <a:xfrm>
            <a:off x="4885583" y="283530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7" name="yt_shape_13737"/>
          <p:cNvSpPr txBox="1"/>
          <p:nvPr/>
        </p:nvSpPr>
        <p:spPr>
          <a:xfrm>
            <a:off x="540000" y="900000"/>
            <a:ext cx="8306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边上的中线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738" name="yt_shape_13738"/>
          <p:cNvSpPr txBox="1"/>
          <p:nvPr/>
        </p:nvSpPr>
        <p:spPr>
          <a:xfrm>
            <a:off x="540000" y="1379303"/>
            <a:ext cx="49580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互相垂直吗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2" name="yt_shape_13739"/>
          <p:cNvSpPr txBox="1"/>
          <p:nvPr/>
        </p:nvSpPr>
        <p:spPr>
          <a:xfrm>
            <a:off x="540000" y="2010970"/>
            <a:ext cx="567623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互相垂直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边上的中线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互相垂直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740" name="yt_image_1374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6593" y="2010970"/>
            <a:ext cx="2105406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2" name="yt_shape_13742"/>
          <p:cNvSpPr txBox="1"/>
          <p:nvPr/>
        </p:nvSpPr>
        <p:spPr>
          <a:xfrm>
            <a:off x="540000" y="900000"/>
            <a:ext cx="22393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743"/>
              <p:cNvSpPr txBox="1"/>
              <p:nvPr/>
            </p:nvSpPr>
            <p:spPr>
              <a:xfrm>
                <a:off x="540000" y="1531667"/>
                <a:ext cx="4394793" cy="9582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在直角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743" descr="{&quot;rangeId&quot;: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394793" cy="958211"/>
              </a:xfrm>
              <a:prstGeom prst="rect">
                <a:avLst/>
              </a:prstGeom>
              <a:blipFill>
                <a:blip r:embed="rId2"/>
                <a:stretch>
                  <a:fillRect l="-4300" t="-5096" r="-3190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45" name="yt_image_1374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6593" y="1531667"/>
            <a:ext cx="2105406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7" name="yt_shape_13747"/>
          <p:cNvSpPr txBox="1"/>
          <p:nvPr/>
        </p:nvSpPr>
        <p:spPr>
          <a:xfrm>
            <a:off x="540000" y="900000"/>
            <a:ext cx="27186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勾股数</a:t>
            </a:r>
          </a:p>
        </p:txBody>
      </p:sp>
      <p:sp>
        <p:nvSpPr>
          <p:cNvPr id="13748" name="yt_shape_13748"/>
          <p:cNvSpPr txBox="1"/>
          <p:nvPr/>
        </p:nvSpPr>
        <p:spPr>
          <a:xfrm>
            <a:off x="540000" y="1399565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不是勾股数的是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49" name="yt_table_1374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649217"/>
              </p:ext>
            </p:extLst>
          </p:nvPr>
        </p:nvGraphicFramePr>
        <p:xfrm>
          <a:off x="540000" y="2031232"/>
          <a:ext cx="4468813" cy="1697484"/>
        </p:xfrm>
        <a:graphic>
          <a:graphicData uri="http://schemas.openxmlformats.org/drawingml/2006/table">
            <a:tbl>
              <a:tblPr/>
              <a:tblGrid>
                <a:gridCol w="4468813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为正整数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8"/>
                  </a:ext>
                </a:extLst>
              </a:tr>
            </a:tbl>
          </a:graphicData>
        </a:graphic>
      </p:graphicFrame>
      <p:sp>
        <p:nvSpPr>
          <p:cNvPr id="13751" name="yt_shape_13751"/>
          <p:cNvSpPr txBox="1"/>
          <p:nvPr/>
        </p:nvSpPr>
        <p:spPr>
          <a:xfrm>
            <a:off x="540119" y="377912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将勾股数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扩大到原来的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可以得到勾股数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则我们把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这样的勾股数称为基本勾股数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请你也写出两组基本勾股数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183493">
            <a:extLst>
              <a:ext uri="{FF2B5EF4-FFF2-40B4-BE49-F238E27FC236}">
                <a16:creationId xmlns:a16="http://schemas.microsoft.com/office/drawing/2014/main" id="{93E94226-7149-7293-A3D9-BF6CD4661EA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5E8C93-0C8B-ACFD-30B3-74E113B4E217}"/>
              </a:ext>
            </a:extLst>
          </p:cNvPr>
          <p:cNvSpPr txBox="1"/>
          <p:nvPr/>
        </p:nvSpPr>
        <p:spPr>
          <a:xfrm>
            <a:off x="5631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EBBE48-1E2A-3CA1-29F9-2CB1F825B1B5}"/>
              </a:ext>
            </a:extLst>
          </p:cNvPr>
          <p:cNvSpPr txBox="1"/>
          <p:nvPr/>
        </p:nvSpPr>
        <p:spPr>
          <a:xfrm>
            <a:off x="4412508" y="4683299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048BE4-8CAF-98C4-685E-D87B5C7DB3F2}"/>
              </a:ext>
            </a:extLst>
          </p:cNvPr>
          <p:cNvSpPr txBox="1"/>
          <p:nvPr/>
        </p:nvSpPr>
        <p:spPr>
          <a:xfrm>
            <a:off x="6698507" y="4683299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2" name="yt_shape_13752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对勾股数理解不够出错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53" name="yt_shape_13753"/>
              <p:cNvSpPr txBox="1"/>
              <p:nvPr/>
            </p:nvSpPr>
            <p:spPr>
              <a:xfrm>
                <a:off x="540119" y="1399565"/>
                <a:ext cx="11111999" cy="11151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下列四组数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其中是勾股数的有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753" name="yt_shape_13753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15113"/>
              </a:xfrm>
              <a:prstGeom prst="rect">
                <a:avLst/>
              </a:prstGeom>
              <a:blipFill>
                <a:blip r:embed="rId2"/>
                <a:stretch>
                  <a:fillRect l="-1701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55" name="yt_table_1375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886298"/>
              </p:ext>
            </p:extLst>
          </p:nvPr>
        </p:nvGraphicFramePr>
        <p:xfrm>
          <a:off x="540000" y="2717830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9"/>
                  </a:ext>
                </a:extLst>
              </a:tr>
            </a:tbl>
          </a:graphicData>
        </a:graphic>
      </p:graphicFrame>
      <p:pic>
        <p:nvPicPr>
          <p:cNvPr id="3" name="yt_shape_1685211183518">
            <a:extLst>
              <a:ext uri="{FF2B5EF4-FFF2-40B4-BE49-F238E27FC236}">
                <a16:creationId xmlns:a16="http://schemas.microsoft.com/office/drawing/2014/main" id="{F3F5B929-C4A8-1CCA-4044-616F619D752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98302D-FBC0-867A-2ED2-E1364AB69EA6}"/>
              </a:ext>
            </a:extLst>
          </p:cNvPr>
          <p:cNvSpPr txBox="1"/>
          <p:nvPr/>
        </p:nvSpPr>
        <p:spPr>
          <a:xfrm>
            <a:off x="2278908" y="20327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7" name="yt_shape_13757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427a84a-5431-4d33-a967-cfcb1e51c38b.png&quot;}"/>
            </a:endParaRPr>
          </a:p>
        </p:txBody>
      </p:sp>
      <p:sp>
        <p:nvSpPr>
          <p:cNvPr id="13758" name="yt_shape_13758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五根小木棒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其长度分别为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现将它们摆成两个直角三角形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759" name="yt_image_1375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2837" y="2764959"/>
            <a:ext cx="4886325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83542">
            <a:extLst>
              <a:ext uri="{FF2B5EF4-FFF2-40B4-BE49-F238E27FC236}">
                <a16:creationId xmlns:a16="http://schemas.microsoft.com/office/drawing/2014/main" id="{6ADBF379-9AAA-860C-8432-930E6EA4E3C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9AF460-34B5-8B06-2771-EBB4CCC5F2A4}"/>
              </a:ext>
            </a:extLst>
          </p:cNvPr>
          <p:cNvSpPr txBox="1"/>
          <p:nvPr/>
        </p:nvSpPr>
        <p:spPr>
          <a:xfrm>
            <a:off x="3498108" y="20818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1" name="yt_shape_1376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的对边分别是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下列条件中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不能说明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是直角三角形的是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62" name="yt_table_1376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592175"/>
              </p:ext>
            </p:extLst>
          </p:nvPr>
        </p:nvGraphicFramePr>
        <p:xfrm>
          <a:off x="540000" y="2011799"/>
          <a:ext cx="4427538" cy="1697484"/>
        </p:xfrm>
        <a:graphic>
          <a:graphicData uri="http://schemas.openxmlformats.org/drawingml/2006/table">
            <a:tbl>
              <a:tblPr/>
              <a:tblGrid>
                <a:gridCol w="4427538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</a:tbl>
          </a:graphicData>
        </a:graphic>
      </p:graphicFrame>
      <p:sp>
        <p:nvSpPr>
          <p:cNvPr id="13764" name="yt_shape_13764"/>
          <p:cNvSpPr txBox="1"/>
          <p:nvPr/>
        </p:nvSpPr>
        <p:spPr>
          <a:xfrm>
            <a:off x="540119" y="37596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一个三角形的周长为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且三边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有如下关系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65" name="yt_table_1376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110174"/>
              </p:ext>
            </p:extLst>
          </p:nvPr>
        </p:nvGraphicFramePr>
        <p:xfrm>
          <a:off x="540000" y="4871495"/>
          <a:ext cx="5894706" cy="848742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04A1C68-5055-6BB6-FC81-DD46DF197808}"/>
              </a:ext>
            </a:extLst>
          </p:cNvPr>
          <p:cNvSpPr txBox="1"/>
          <p:nvPr/>
        </p:nvSpPr>
        <p:spPr>
          <a:xfrm>
            <a:off x="4377583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BD61EC-58CE-72A4-73CC-5FBE189A6730}"/>
              </a:ext>
            </a:extLst>
          </p:cNvPr>
          <p:cNvSpPr txBox="1"/>
          <p:nvPr/>
        </p:nvSpPr>
        <p:spPr>
          <a:xfrm>
            <a:off x="2583708" y="41883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1452</Words>
  <Application>Microsoft Office PowerPoint</Application>
  <PresentationFormat>宽屏</PresentationFormat>
  <Paragraphs>116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2023-05-05T05:33:00Z</dcterms:created>
  <dcterms:modified xsi:type="dcterms:W3CDTF">2023-05-29T09:13:07Z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