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9" r:id="rId6"/>
    <p:sldId id="371" r:id="rId7"/>
    <p:sldId id="372" r:id="rId8"/>
    <p:sldId id="375" r:id="rId9"/>
    <p:sldId id="376" r:id="rId10"/>
    <p:sldId id="377" r:id="rId11"/>
    <p:sldId id="378" r:id="rId12"/>
    <p:sldId id="380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5" name="yt_shape_13645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5e43177-3922-4368-980d-e9a0ea1585ac.png&quot;}"/>
            </a:endParaRPr>
          </a:p>
        </p:txBody>
      </p:sp>
      <p:sp>
        <p:nvSpPr>
          <p:cNvPr id="13646" name="yt_shape_13646"/>
          <p:cNvSpPr txBox="1"/>
          <p:nvPr/>
        </p:nvSpPr>
        <p:spPr>
          <a:xfrm>
            <a:off x="540119" y="16775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勾股定理的简单应用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应用勾股定理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可以在已知直角三角形其中两边长度的条件下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第三边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或已知直角三角形的一边和另两边的关系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设其中一边为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的代数式表示出另一边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170654">
            <a:extLst>
              <a:ext uri="{FF2B5EF4-FFF2-40B4-BE49-F238E27FC236}">
                <a16:creationId xmlns:a16="http://schemas.microsoft.com/office/drawing/2014/main" id="{1A5D9A2E-AAE3-3ADC-811D-0A33653F3AC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DAA6F4-CFD3-A7D7-F098-FE93E326AF22}"/>
              </a:ext>
            </a:extLst>
          </p:cNvPr>
          <p:cNvSpPr txBox="1"/>
          <p:nvPr/>
        </p:nvSpPr>
        <p:spPr>
          <a:xfrm>
            <a:off x="1974108" y="208184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第三边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8" name="yt_shape_13708"/>
          <p:cNvSpPr txBox="1"/>
          <p:nvPr/>
        </p:nvSpPr>
        <p:spPr>
          <a:xfrm>
            <a:off x="540119" y="6805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滑杆在机械槽内运动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已知滑杆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量得滑杆下端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求滑杆顶端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下滑多少米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3709" name="yt_image_137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080902"/>
            <a:ext cx="1362456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711">
                <a:extLst>
                  <a:ext uri="{FF2B5EF4-FFF2-40B4-BE49-F238E27FC236}">
                    <a16:creationId xmlns:a16="http://schemas.microsoft.com/office/drawing/2014/main" id="{5AB8BA93-7BFA-4A20-B963-42F72753629F}"/>
                  </a:ext>
                </a:extLst>
              </p:cNvPr>
              <p:cNvSpPr txBox="1"/>
              <p:nvPr/>
            </p:nvSpPr>
            <p:spPr>
              <a:xfrm>
                <a:off x="540119" y="2103078"/>
                <a:ext cx="6307817" cy="4596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即滑杆顶端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下滑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yt_shape_13711">
                <a:extLst>
                  <a:ext uri="{FF2B5EF4-FFF2-40B4-BE49-F238E27FC236}">
                    <a16:creationId xmlns:a16="http://schemas.microsoft.com/office/drawing/2014/main" id="{5AB8BA93-7BFA-4A20-B963-42F727536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3078"/>
                <a:ext cx="6307817" cy="4596579"/>
              </a:xfrm>
              <a:prstGeom prst="rect">
                <a:avLst/>
              </a:prstGeom>
              <a:blipFill>
                <a:blip r:embed="rId3"/>
                <a:stretch>
                  <a:fillRect l="-2998" t="-1194" r="-2128" b="-3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3" name="yt_shape_13713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e5af877-26fd-492e-9388-4f0d8f2f826c.png&quot;}"/>
            </a:endParaRPr>
          </a:p>
        </p:txBody>
      </p:sp>
      <p:sp>
        <p:nvSpPr>
          <p:cNvPr id="13714" name="yt_shape_13714"/>
          <p:cNvSpPr txBox="1"/>
          <p:nvPr/>
        </p:nvSpPr>
        <p:spPr>
          <a:xfrm>
            <a:off x="540119" y="144585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中华人民共和国道路交通管理条例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小汽车在城街路上行驶速度不得超过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70km/h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一辆小汽车在一条城市街路上直线行驶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某一时刻刚好行驶到路对面车速检测仪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处的正前方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测得小汽车与车速检测仪间距离为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这辆小汽车超速了吗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参考数据转换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15" name="yt_image_137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4788" y="3645024"/>
            <a:ext cx="1887093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70788">
            <a:extLst>
              <a:ext uri="{FF2B5EF4-FFF2-40B4-BE49-F238E27FC236}">
                <a16:creationId xmlns:a16="http://schemas.microsoft.com/office/drawing/2014/main" id="{75F698C9-98FD-144A-4752-AF20A108EA9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7277"/>
            <a:ext cx="4089464" cy="6464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17">
                <a:extLst>
                  <a:ext uri="{FF2B5EF4-FFF2-40B4-BE49-F238E27FC236}">
                    <a16:creationId xmlns:a16="http://schemas.microsoft.com/office/drawing/2014/main" id="{13F80485-5881-424F-BD9D-6A56D6C9C0BC}"/>
                  </a:ext>
                </a:extLst>
              </p:cNvPr>
              <p:cNvSpPr txBox="1"/>
              <p:nvPr/>
            </p:nvSpPr>
            <p:spPr>
              <a:xfrm>
                <a:off x="540119" y="3827813"/>
                <a:ext cx="9643666" cy="25942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根据勾股定理可得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小汽车的速度为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m/s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这辆小汽车超速行驶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717">
                <a:extLst>
                  <a:ext uri="{FF2B5EF4-FFF2-40B4-BE49-F238E27FC236}">
                    <a16:creationId xmlns:a16="http://schemas.microsoft.com/office/drawing/2014/main" id="{13F80485-5881-424F-BD9D-6A56D6C9C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27813"/>
                <a:ext cx="9643666" cy="2594236"/>
              </a:xfrm>
              <a:prstGeom prst="rect">
                <a:avLst/>
              </a:prstGeom>
              <a:blipFill>
                <a:blip r:embed="rId4"/>
                <a:stretch>
                  <a:fillRect l="-1960" t="-2118" r="-569" b="-6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9" name="yt_shape_13719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518ac1b0-9ab6-40bd-a4f0-5a363fc4557f.png&quot;}"/>
            </a:endParaRPr>
          </a:p>
        </p:txBody>
      </p:sp>
      <p:sp>
        <p:nvSpPr>
          <p:cNvPr id="13720" name="yt_shape_13720"/>
          <p:cNvSpPr txBox="1"/>
          <p:nvPr/>
        </p:nvSpPr>
        <p:spPr>
          <a:xfrm>
            <a:off x="540000" y="1365004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若题中无直角三角形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通常作垂线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构造直角三角形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运用勾股定理求解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若题中有直角三角形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但已知线段的长不完全是直角三角形的边长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通常设未知数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在某个直角三角形中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根据勾股定理列方程求解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170809">
            <a:extLst>
              <a:ext uri="{FF2B5EF4-FFF2-40B4-BE49-F238E27FC236}">
                <a16:creationId xmlns:a16="http://schemas.microsoft.com/office/drawing/2014/main" id="{91FE873F-DCAB-26E8-6089-4A70FD5BF21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6621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7" name="yt_shape_13647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c9558bd-ccc4-4bca-896d-c7dce00d4e5d.png&quot;}"/>
            </a:endParaRPr>
          </a:p>
        </p:txBody>
      </p:sp>
      <p:sp>
        <p:nvSpPr>
          <p:cNvPr id="13648" name="yt_shape_13648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勾股定理的简单应用</a:t>
            </a:r>
          </a:p>
        </p:txBody>
      </p:sp>
      <p:sp>
        <p:nvSpPr>
          <p:cNvPr id="13649" name="yt_shape_13649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小颖从家出发向正北方向走了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接着向正西方向走到离家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米远的地方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则小颖向正西方向走了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50" name="yt_table_1365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21935"/>
              </p:ext>
            </p:extLst>
          </p:nvPr>
        </p:nvGraphicFramePr>
        <p:xfrm>
          <a:off x="540000" y="3273565"/>
          <a:ext cx="45231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</a:tbl>
          </a:graphicData>
        </a:graphic>
      </p:graphicFrame>
      <p:pic>
        <p:nvPicPr>
          <p:cNvPr id="3" name="yt_shape_1685211170677">
            <a:extLst>
              <a:ext uri="{FF2B5EF4-FFF2-40B4-BE49-F238E27FC236}">
                <a16:creationId xmlns:a16="http://schemas.microsoft.com/office/drawing/2014/main" id="{DEBFDD44-1897-A270-CFE0-7DFB33F7BE5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170693">
            <a:extLst>
              <a:ext uri="{FF2B5EF4-FFF2-40B4-BE49-F238E27FC236}">
                <a16:creationId xmlns:a16="http://schemas.microsoft.com/office/drawing/2014/main" id="{CC303DD1-FE46-9836-DCDB-EA1FFAE7EB6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D901F8-5BCD-6F94-0C85-2021BCAD5E65}"/>
              </a:ext>
            </a:extLst>
          </p:cNvPr>
          <p:cNvSpPr txBox="1"/>
          <p:nvPr/>
        </p:nvSpPr>
        <p:spPr>
          <a:xfrm>
            <a:off x="4717308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2" name="yt_shape_136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56" name="yt_table_1365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392042"/>
              </p:ext>
            </p:extLst>
          </p:nvPr>
        </p:nvGraphicFramePr>
        <p:xfrm>
          <a:off x="540000" y="1859435"/>
          <a:ext cx="9143366" cy="424371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</a:tbl>
          </a:graphicData>
        </a:graphic>
      </p:graphicFrame>
      <p:grpSp>
        <p:nvGrpSpPr>
          <p:cNvPr id="13653" name="yt_shape_13653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763854" y="1859435"/>
            <a:ext cx="885825" cy="2036205"/>
            <a:chOff x="0" y="0"/>
            <a:chExt cx="885825" cy="2036205"/>
          </a:xfrm>
        </p:grpSpPr>
        <p:pic>
          <p:nvPicPr>
            <p:cNvPr id="2" name="yt_image_136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885825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5" name="yt_shape_13655"/>
            <p:cNvSpPr txBox="1"/>
            <p:nvPr/>
          </p:nvSpPr>
          <p:spPr>
            <a:xfrm>
              <a:off x="-90368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8C20D8-C4A7-0280-8D82-DC3C2038A35A}"/>
              </a:ext>
            </a:extLst>
          </p:cNvPr>
          <p:cNvSpPr txBox="1"/>
          <p:nvPr/>
        </p:nvSpPr>
        <p:spPr>
          <a:xfrm>
            <a:off x="1974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8" name="yt_shape_13658"/>
          <p:cNvSpPr txBox="1"/>
          <p:nvPr/>
        </p:nvSpPr>
        <p:spPr>
          <a:xfrm>
            <a:off x="540119" y="7465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的梯子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一端放在离墙角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另一端靠墙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则梯子顶端距离墙角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62" name="yt_table_1366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653749"/>
              </p:ext>
            </p:extLst>
          </p:nvPr>
        </p:nvGraphicFramePr>
        <p:xfrm>
          <a:off x="540000" y="1706027"/>
          <a:ext cx="8908416" cy="424371"/>
        </p:xfrm>
        <a:graphic>
          <a:graphicData uri="http://schemas.openxmlformats.org/drawingml/2006/table">
            <a:tbl>
              <a:tblPr/>
              <a:tblGrid>
                <a:gridCol w="2583180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</a:tbl>
          </a:graphicData>
        </a:graphic>
      </p:graphicFrame>
      <p:grpSp>
        <p:nvGrpSpPr>
          <p:cNvPr id="13659" name="yt_shape_13659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90174" y="1706027"/>
            <a:ext cx="1259586" cy="1926477"/>
            <a:chOff x="0" y="0"/>
            <a:chExt cx="1259586" cy="1926477"/>
          </a:xfrm>
        </p:grpSpPr>
        <p:pic>
          <p:nvPicPr>
            <p:cNvPr id="3" name="yt_image_1365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9586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1" name="yt_shape_13661"/>
            <p:cNvSpPr txBox="1"/>
            <p:nvPr/>
          </p:nvSpPr>
          <p:spPr>
            <a:xfrm>
              <a:off x="96512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664" name="yt_shape_13664"/>
          <p:cNvSpPr txBox="1"/>
          <p:nvPr/>
        </p:nvSpPr>
        <p:spPr>
          <a:xfrm>
            <a:off x="540119" y="36828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两树相距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一只小鸟从一棵树的树顶飞到另一棵树的树顶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小鸟至少飞行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68" name="yt_table_13668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715179"/>
              </p:ext>
            </p:extLst>
          </p:nvPr>
        </p:nvGraphicFramePr>
        <p:xfrm>
          <a:off x="540000" y="4642302"/>
          <a:ext cx="9060816" cy="424371"/>
        </p:xfrm>
        <a:graphic>
          <a:graphicData uri="http://schemas.openxmlformats.org/drawingml/2006/table">
            <a:tbl>
              <a:tblPr/>
              <a:tblGrid>
                <a:gridCol w="2583180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</a:tbl>
          </a:graphicData>
        </a:graphic>
      </p:graphicFrame>
      <p:grpSp>
        <p:nvGrpSpPr>
          <p:cNvPr id="13665" name="yt_shape_13665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23409" y="4509120"/>
            <a:ext cx="2226564" cy="1811034"/>
            <a:chOff x="0" y="0"/>
            <a:chExt cx="2226564" cy="1811034"/>
          </a:xfrm>
        </p:grpSpPr>
        <p:pic>
          <p:nvPicPr>
            <p:cNvPr id="2" name="yt_image_1366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26564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7" name="yt_shape_13667"/>
            <p:cNvSpPr txBox="1"/>
            <p:nvPr/>
          </p:nvSpPr>
          <p:spPr>
            <a:xfrm>
              <a:off x="580001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151AF5A-67D6-C59B-1603-7714EBA59936}"/>
              </a:ext>
            </a:extLst>
          </p:cNvPr>
          <p:cNvSpPr txBox="1"/>
          <p:nvPr/>
        </p:nvSpPr>
        <p:spPr>
          <a:xfrm>
            <a:off x="2583708" y="11752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8200B4-C538-1518-5DCF-4D452F929F41}"/>
              </a:ext>
            </a:extLst>
          </p:cNvPr>
          <p:cNvSpPr txBox="1"/>
          <p:nvPr/>
        </p:nvSpPr>
        <p:spPr>
          <a:xfrm>
            <a:off x="6546107" y="41115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0" name="yt_shape_13670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74" name="yt_table_1367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308315"/>
              </p:ext>
            </p:extLst>
          </p:nvPr>
        </p:nvGraphicFramePr>
        <p:xfrm>
          <a:off x="540000" y="1796147"/>
          <a:ext cx="4945380" cy="848742"/>
        </p:xfrm>
        <a:graphic>
          <a:graphicData uri="http://schemas.openxmlformats.org/drawingml/2006/table">
            <a:tbl>
              <a:tblPr/>
              <a:tblGrid>
                <a:gridCol w="2938780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  <a:gridCol w="2006600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p:grpSp>
        <p:nvGrpSpPr>
          <p:cNvPr id="13671" name="yt_shape_13671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8762" y="1421496"/>
            <a:ext cx="1431036" cy="1895551"/>
            <a:chOff x="0" y="0"/>
            <a:chExt cx="1431036" cy="1895551"/>
          </a:xfrm>
        </p:grpSpPr>
        <p:pic>
          <p:nvPicPr>
            <p:cNvPr id="2" name="yt_image_1367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1036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73" name="yt_shape_13673"/>
            <p:cNvSpPr txBox="1"/>
            <p:nvPr/>
          </p:nvSpPr>
          <p:spPr>
            <a:xfrm>
              <a:off x="182237" y="146703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44B4195-9331-C60F-C50E-01AC9E1DF9A3}"/>
              </a:ext>
            </a:extLst>
          </p:cNvPr>
          <p:cNvSpPr txBox="1"/>
          <p:nvPr/>
        </p:nvSpPr>
        <p:spPr>
          <a:xfrm>
            <a:off x="1059708" y="12653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676">
            <a:extLst>
              <a:ext uri="{FF2B5EF4-FFF2-40B4-BE49-F238E27FC236}">
                <a16:creationId xmlns:a16="http://schemas.microsoft.com/office/drawing/2014/main" id="{7523AAD5-A7F5-406E-B454-ABD75A9F8653}"/>
              </a:ext>
            </a:extLst>
          </p:cNvPr>
          <p:cNvSpPr txBox="1"/>
          <p:nvPr/>
        </p:nvSpPr>
        <p:spPr>
          <a:xfrm>
            <a:off x="540000" y="331704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如图是某公园的一角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有人为了抄近道而避开横平竖直的路的拐角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而走捷径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于是在草坪内走出了一条不该有的路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他们踩坏了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只为少走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yt_shape_13680">
            <a:extLst>
              <a:ext uri="{FF2B5EF4-FFF2-40B4-BE49-F238E27FC236}">
                <a16:creationId xmlns:a16="http://schemas.microsoft.com/office/drawing/2014/main" id="{471DB5E7-B1A2-4D5E-845F-10A30578B2FC}"/>
              </a:ext>
            </a:extLst>
          </p:cNvPr>
          <p:cNvSpPr txBox="1"/>
          <p:nvPr/>
        </p:nvSpPr>
        <p:spPr>
          <a:xfrm>
            <a:off x="539881" y="65452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677" title="H_124.8711">
            <a:extLst>
              <a:ext uri="{FF2B5EF4-FFF2-40B4-BE49-F238E27FC236}">
                <a16:creationId xmlns:a16="http://schemas.microsoft.com/office/drawing/2014/main" id="{F1F4F419-3327-4E33-8EC6-0129FB0528F7}"/>
              </a:ext>
            </a:extLst>
          </p:cNvPr>
          <p:cNvGrpSpPr/>
          <p:nvPr/>
        </p:nvGrpSpPr>
        <p:grpSpPr>
          <a:xfrm>
            <a:off x="5170050" y="4908977"/>
            <a:ext cx="1851660" cy="1654378"/>
            <a:chOff x="0" y="0"/>
            <a:chExt cx="1851660" cy="1654378"/>
          </a:xfrm>
        </p:grpSpPr>
        <p:pic>
          <p:nvPicPr>
            <p:cNvPr id="11" name="yt_image_13677">
              <a:extLst>
                <a:ext uri="{FF2B5EF4-FFF2-40B4-BE49-F238E27FC236}">
                  <a16:creationId xmlns:a16="http://schemas.microsoft.com/office/drawing/2014/main" id="{5290E41D-8980-4F69-9214-775AC1B5DAC6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1660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679">
              <a:extLst>
                <a:ext uri="{FF2B5EF4-FFF2-40B4-BE49-F238E27FC236}">
                  <a16:creationId xmlns:a16="http://schemas.microsoft.com/office/drawing/2014/main" id="{A9ACEB00-4773-47D0-8FDF-E5C3E92E800C}"/>
                </a:ext>
              </a:extLst>
            </p:cNvPr>
            <p:cNvSpPr txBox="1"/>
            <p:nvPr/>
          </p:nvSpPr>
          <p:spPr>
            <a:xfrm>
              <a:off x="392549" y="122586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B087784-6AD8-4786-BC99-0648B281EC89}"/>
              </a:ext>
            </a:extLst>
          </p:cNvPr>
          <p:cNvSpPr txBox="1"/>
          <p:nvPr/>
        </p:nvSpPr>
        <p:spPr>
          <a:xfrm>
            <a:off x="1973989" y="422121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FB69FA-5A82-4FC5-A838-32C1502692FD}"/>
              </a:ext>
            </a:extLst>
          </p:cNvPr>
          <p:cNvSpPr txBox="1"/>
          <p:nvPr/>
        </p:nvSpPr>
        <p:spPr>
          <a:xfrm>
            <a:off x="5631589" y="422121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1" name="yt_shape_136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台风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米的旗杆被台风吹断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倒下的旗杆的顶端落在离旗杆底部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求这根旗杆吹断处离地面的高度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682" name="yt_image_136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1856" y="1988840"/>
            <a:ext cx="2288286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4" name="yt_shape_13684"/>
          <p:cNvSpPr txBox="1"/>
          <p:nvPr/>
        </p:nvSpPr>
        <p:spPr>
          <a:xfrm>
            <a:off x="540000" y="3483022"/>
            <a:ext cx="627255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685" name="yt_shape_13685"/>
          <p:cNvSpPr txBox="1"/>
          <p:nvPr/>
        </p:nvSpPr>
        <p:spPr>
          <a:xfrm>
            <a:off x="540000" y="4442457"/>
            <a:ext cx="13673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686" name="yt_shape_13686"/>
          <p:cNvSpPr txBox="1"/>
          <p:nvPr/>
        </p:nvSpPr>
        <p:spPr>
          <a:xfrm>
            <a:off x="540000" y="492176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这根旗杆吹断处离地面的高度是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84" grpId="0" build="allAtOnce"/>
      <p:bldP spid="13685" grpId="0" build="allAtOnce"/>
      <p:bldP spid="1368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7" name="yt_shape_13687"/>
          <p:cNvSpPr txBox="1"/>
          <p:nvPr/>
        </p:nvSpPr>
        <p:spPr>
          <a:xfrm>
            <a:off x="468667" y="900000"/>
            <a:ext cx="424635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c17de55-fd41-409c-a75a-4036eab2d554.png&quot;}"/>
            </a:endParaRPr>
          </a:p>
        </p:txBody>
      </p:sp>
      <p:sp>
        <p:nvSpPr>
          <p:cNvPr id="13688" name="yt_shape_13688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在水塔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的东北方向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处有一抽水站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在水塔的东南方向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处有一建筑工地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间建一条直水管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则水管的长为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90" name="yt_table_1369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474023"/>
              </p:ext>
            </p:extLst>
          </p:nvPr>
        </p:nvGraphicFramePr>
        <p:xfrm>
          <a:off x="540000" y="2612595"/>
          <a:ext cx="8756016" cy="424371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</a:tbl>
          </a:graphicData>
        </a:graphic>
      </p:graphicFrame>
      <p:pic>
        <p:nvPicPr>
          <p:cNvPr id="13689" name="yt_image_13689_skip" title="H_120.9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0782" y="2348880"/>
            <a:ext cx="1639062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70745">
            <a:extLst>
              <a:ext uri="{FF2B5EF4-FFF2-40B4-BE49-F238E27FC236}">
                <a16:creationId xmlns:a16="http://schemas.microsoft.com/office/drawing/2014/main" id="{18F671CC-704D-5310-3395-B923213D896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99A9D5-1283-4231-E046-963C83BDBECD}"/>
              </a:ext>
            </a:extLst>
          </p:cNvPr>
          <p:cNvSpPr txBox="1"/>
          <p:nvPr/>
        </p:nvSpPr>
        <p:spPr>
          <a:xfrm>
            <a:off x="7408121" y="208184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692">
            <a:extLst>
              <a:ext uri="{FF2B5EF4-FFF2-40B4-BE49-F238E27FC236}">
                <a16:creationId xmlns:a16="http://schemas.microsoft.com/office/drawing/2014/main" id="{C8CD7E60-A3B0-4091-9DA8-7D8F1C4DF985}"/>
              </a:ext>
            </a:extLst>
          </p:cNvPr>
          <p:cNvSpPr txBox="1"/>
          <p:nvPr/>
        </p:nvSpPr>
        <p:spPr>
          <a:xfrm>
            <a:off x="537845" y="40092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如图为某楼梯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测得楼梯的长为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计划在楼梯表面铺地毯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地毯的长度至少需要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yt_shape_13696">
            <a:extLst>
              <a:ext uri="{FF2B5EF4-FFF2-40B4-BE49-F238E27FC236}">
                <a16:creationId xmlns:a16="http://schemas.microsoft.com/office/drawing/2014/main" id="{F4CBECA8-E6B8-4156-8BEC-BCF1D35341FF}"/>
              </a:ext>
            </a:extLst>
          </p:cNvPr>
          <p:cNvSpPr txBox="1"/>
          <p:nvPr/>
        </p:nvSpPr>
        <p:spPr>
          <a:xfrm>
            <a:off x="537726" y="65870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693" title="H_111.461105">
            <a:extLst>
              <a:ext uri="{FF2B5EF4-FFF2-40B4-BE49-F238E27FC236}">
                <a16:creationId xmlns:a16="http://schemas.microsoft.com/office/drawing/2014/main" id="{B4E5A412-6007-4DE5-BF6B-79E40A2BC6D4}"/>
              </a:ext>
            </a:extLst>
          </p:cNvPr>
          <p:cNvGrpSpPr/>
          <p:nvPr/>
        </p:nvGrpSpPr>
        <p:grpSpPr>
          <a:xfrm>
            <a:off x="5202757" y="5013176"/>
            <a:ext cx="1781937" cy="1415556"/>
            <a:chOff x="0" y="0"/>
            <a:chExt cx="1781937" cy="1415556"/>
          </a:xfrm>
        </p:grpSpPr>
        <p:pic>
          <p:nvPicPr>
            <p:cNvPr id="11" name="yt_image_13693">
              <a:extLst>
                <a:ext uri="{FF2B5EF4-FFF2-40B4-BE49-F238E27FC236}">
                  <a16:creationId xmlns:a16="http://schemas.microsoft.com/office/drawing/2014/main" id="{E67E89AD-5DD6-4AD6-BA88-6D5CF9DEDBA6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81937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695">
              <a:extLst>
                <a:ext uri="{FF2B5EF4-FFF2-40B4-BE49-F238E27FC236}">
                  <a16:creationId xmlns:a16="http://schemas.microsoft.com/office/drawing/2014/main" id="{4216FC4D-CB01-4174-9AD8-964B921BD4C1}"/>
                </a:ext>
              </a:extLst>
            </p:cNvPr>
            <p:cNvSpPr txBox="1"/>
            <p:nvPr/>
          </p:nvSpPr>
          <p:spPr>
            <a:xfrm>
              <a:off x="357687" y="10555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DD85B78-326C-4A0D-8A97-538B2132CF1E}"/>
              </a:ext>
            </a:extLst>
          </p:cNvPr>
          <p:cNvSpPr txBox="1"/>
          <p:nvPr/>
        </p:nvSpPr>
        <p:spPr>
          <a:xfrm>
            <a:off x="2276634" y="443790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97" name="yt_shape_13697"/>
              <p:cNvSpPr txBox="1"/>
              <p:nvPr/>
            </p:nvSpPr>
            <p:spPr>
              <a:xfrm>
                <a:off x="540119" y="900000"/>
                <a:ext cx="11111999" cy="10672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97" name="yt_shape_1369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7280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02" name="yt_shape_13702"/>
          <p:cNvSpPr txBox="1"/>
          <p:nvPr/>
        </p:nvSpPr>
        <p:spPr>
          <a:xfrm>
            <a:off x="540000" y="40731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99" name="yt_shape_13699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2171" y="2223139"/>
            <a:ext cx="1827657" cy="1799604"/>
            <a:chOff x="0" y="0"/>
            <a:chExt cx="1827657" cy="1799604"/>
          </a:xfrm>
        </p:grpSpPr>
        <p:pic>
          <p:nvPicPr>
            <p:cNvPr id="2" name="yt_image_1369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7657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1" name="yt_shape_13701"/>
            <p:cNvSpPr txBox="1"/>
            <p:nvPr/>
          </p:nvSpPr>
          <p:spPr>
            <a:xfrm>
              <a:off x="304364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6DE9D1-879E-FF87-D2CD-9CCF431F622F}"/>
                  </a:ext>
                </a:extLst>
              </p:cNvPr>
              <p:cNvSpPr txBox="1"/>
              <p:nvPr/>
            </p:nvSpPr>
            <p:spPr>
              <a:xfrm>
                <a:off x="7885957" y="1247732"/>
                <a:ext cx="6134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mathAnswerShape': 1}">
                <a:extLst>
                  <a:ext uri="{FF2B5EF4-FFF2-40B4-BE49-F238E27FC236}">
                    <a16:creationId xmlns:a16="http://schemas.microsoft.com/office/drawing/2014/main" id="{4A6DE9D1-879E-FF87-D2CD-9CCF431F62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5957" y="1247732"/>
                <a:ext cx="613474" cy="6750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3" name="yt_shape_13703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一菜农要修建蔬菜大棚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棚宽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棚高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所在的墙面与地面垂直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现要在棚顶覆盖一种农用塑料薄膜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请帮他计算一下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共需多少这种塑料薄膜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3704" name="yt_image_137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018" y="2348880"/>
            <a:ext cx="185737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706">
            <a:extLst>
              <a:ext uri="{FF2B5EF4-FFF2-40B4-BE49-F238E27FC236}">
                <a16:creationId xmlns:a16="http://schemas.microsoft.com/office/drawing/2014/main" id="{BC6A6113-4F6F-4708-B488-4F670540DE7C}"/>
              </a:ext>
            </a:extLst>
          </p:cNvPr>
          <p:cNvSpPr txBox="1"/>
          <p:nvPr/>
        </p:nvSpPr>
        <p:spPr>
          <a:xfrm>
            <a:off x="540119" y="2348880"/>
            <a:ext cx="517930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由勾股定理可得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3707">
            <a:extLst>
              <a:ext uri="{FF2B5EF4-FFF2-40B4-BE49-F238E27FC236}">
                <a16:creationId xmlns:a16="http://schemas.microsoft.com/office/drawing/2014/main" id="{87FE3D0F-DEB0-4967-A322-E9E2DFDC8EF3}"/>
              </a:ext>
            </a:extLst>
          </p:cNvPr>
          <p:cNvSpPr txBox="1"/>
          <p:nvPr/>
        </p:nvSpPr>
        <p:spPr>
          <a:xfrm>
            <a:off x="540119" y="5708972"/>
            <a:ext cx="3880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共需这种塑料薄膜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1221</Words>
  <Application>Microsoft Office PowerPoint</Application>
  <PresentationFormat>宽屏</PresentationFormat>
  <Paragraphs>90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2023-05-05T05:33:00Z</dcterms:created>
  <dcterms:modified xsi:type="dcterms:W3CDTF">2023-05-29T09:10:48Z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