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1" r:id="rId4"/>
    <p:sldId id="372" r:id="rId5"/>
    <p:sldId id="375" r:id="rId6"/>
    <p:sldId id="376" r:id="rId7"/>
    <p:sldId id="379" r:id="rId8"/>
    <p:sldId id="382" r:id="rId9"/>
    <p:sldId id="384" r:id="rId10"/>
    <p:sldId id="388" r:id="rId11"/>
    <p:sldId id="390" r:id="rId12"/>
    <p:sldId id="392" r:id="rId13"/>
    <p:sldId id="393" r:id="rId14"/>
    <p:sldId id="397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bin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bin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4" name="yt_shape_10194"/>
          <p:cNvSpPr txBox="1"/>
          <p:nvPr/>
        </p:nvSpPr>
        <p:spPr>
          <a:xfrm>
            <a:off x="540000" y="932731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20c31968-db98-4917-abe4-40cecd26fabd.png&quot;}"/>
            </a:endParaRPr>
          </a:p>
        </p:txBody>
      </p:sp>
      <p:sp>
        <p:nvSpPr>
          <p:cNvPr id="10195" name="yt_shape_10195"/>
          <p:cNvSpPr txBox="1"/>
          <p:nvPr/>
        </p:nvSpPr>
        <p:spPr>
          <a:xfrm>
            <a:off x="540119" y="16980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有限小数和无限循环小数都可以写成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分数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无限不循环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小数叫做无理数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有理数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无理数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统称为实数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196" name="yt_shape_10196"/>
          <p:cNvSpPr txBox="1"/>
          <p:nvPr/>
        </p:nvSpPr>
        <p:spPr>
          <a:xfrm>
            <a:off x="540119" y="26575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实数与数轴上的点是一一对应的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即每一个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实数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都可以用数轴上的一个点来表示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反过来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数轴上的每一个点都表示一个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实数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197" name="yt_shape_10197"/>
          <p:cNvSpPr txBox="1"/>
          <p:nvPr/>
        </p:nvSpPr>
        <p:spPr>
          <a:xfrm>
            <a:off x="540119" y="3616953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有理数的相反数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倒数和绝对值等概念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大小比较法则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运算法则及运算律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对于实数仍然适用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591960">
            <a:extLst>
              <a:ext uri="{FF2B5EF4-FFF2-40B4-BE49-F238E27FC236}">
                <a16:creationId xmlns:a16="http://schemas.microsoft.com/office/drawing/2014/main" id="{448A8C74-D618-3902-6F20-F5E31D286DA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57526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A470D16-8021-C501-1649-EEC2CA7F0C37}"/>
              </a:ext>
            </a:extLst>
          </p:cNvPr>
          <p:cNvSpPr txBox="1"/>
          <p:nvPr/>
        </p:nvSpPr>
        <p:spPr>
          <a:xfrm>
            <a:off x="5936508" y="163908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分数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C68CA1-B836-EDC1-3BFB-4AA8A8B941B5}"/>
              </a:ext>
            </a:extLst>
          </p:cNvPr>
          <p:cNvSpPr txBox="1"/>
          <p:nvPr/>
        </p:nvSpPr>
        <p:spPr>
          <a:xfrm>
            <a:off x="8374907" y="1639085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无限不循环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7FCA6B-AF4F-BFA9-5A57-D771947146B0}"/>
              </a:ext>
            </a:extLst>
          </p:cNvPr>
          <p:cNvSpPr txBox="1"/>
          <p:nvPr/>
        </p:nvSpPr>
        <p:spPr>
          <a:xfrm>
            <a:off x="1821708" y="2114573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有理数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E97E40-2C1D-C1C9-1E5D-1DFEB18F5B80}"/>
              </a:ext>
            </a:extLst>
          </p:cNvPr>
          <p:cNvSpPr txBox="1"/>
          <p:nvPr/>
        </p:nvSpPr>
        <p:spPr>
          <a:xfrm>
            <a:off x="3650508" y="2114573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无理数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5B1AAC6-19F1-750B-BD67-961D84B31BC2}"/>
              </a:ext>
            </a:extLst>
          </p:cNvPr>
          <p:cNvSpPr txBox="1"/>
          <p:nvPr/>
        </p:nvSpPr>
        <p:spPr>
          <a:xfrm>
            <a:off x="6850907" y="259852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实数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EEFB8CA-4FB9-A91C-83D2-543B9B2A5FB7}"/>
              </a:ext>
            </a:extLst>
          </p:cNvPr>
          <p:cNvSpPr txBox="1"/>
          <p:nvPr/>
        </p:nvSpPr>
        <p:spPr>
          <a:xfrm>
            <a:off x="6850907" y="307400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实数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257" name="yt_shape_10257"/>
              <p:cNvSpPr txBox="1"/>
              <p:nvPr/>
            </p:nvSpPr>
            <p:spPr>
              <a:xfrm>
                <a:off x="540119" y="738442"/>
                <a:ext cx="11111999" cy="16351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下列各数中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414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⑤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spc="-168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3600" b="0" i="0" u="none" spc="-864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．</a:t>
                </a:r>
                <a:r>
                  <a:rPr lang="en-US" altLang="zh-CN" sz="2400" b="0" i="0" u="none" spc="-168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3600" b="0" i="0" u="none" spc="-864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6868868886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⑧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①⑤⑥⑦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是分数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③⑧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是无理数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填序号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257" name="yt_shape_102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38442"/>
                <a:ext cx="11111999" cy="1635191"/>
              </a:xfrm>
              <a:prstGeom prst="rect">
                <a:avLst/>
              </a:prstGeom>
              <a:blipFill>
                <a:blip r:embed="rId2"/>
                <a:stretch>
                  <a:fillRect l="-1701" r="-1701" b="-97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59" name="yt_shape_10259"/>
          <p:cNvSpPr txBox="1"/>
          <p:nvPr/>
        </p:nvSpPr>
        <p:spPr>
          <a:xfrm>
            <a:off x="540000" y="2424421"/>
            <a:ext cx="13849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DD8C6D0-FF5B-A644-FDB5-2B8DD27F71FB}"/>
              </a:ext>
            </a:extLst>
          </p:cNvPr>
          <p:cNvSpPr txBox="1"/>
          <p:nvPr/>
        </p:nvSpPr>
        <p:spPr>
          <a:xfrm>
            <a:off x="5449273" y="1328922"/>
            <a:ext cx="1704086" cy="61475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①⑤⑥⑦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0F4F186-03AD-F19C-CF8D-934C6D44B266}"/>
              </a:ext>
            </a:extLst>
          </p:cNvPr>
          <p:cNvSpPr txBox="1"/>
          <p:nvPr/>
        </p:nvSpPr>
        <p:spPr>
          <a:xfrm>
            <a:off x="8601914" y="1328922"/>
            <a:ext cx="1094486" cy="61475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③⑧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0260">
                <a:extLst>
                  <a:ext uri="{FF2B5EF4-FFF2-40B4-BE49-F238E27FC236}">
                    <a16:creationId xmlns:a16="http://schemas.microsoft.com/office/drawing/2014/main" id="{892073D7-82A9-4EB7-AF5C-92940752F8CA}"/>
                  </a:ext>
                </a:extLst>
              </p:cNvPr>
              <p:cNvSpPr txBox="1"/>
              <p:nvPr/>
            </p:nvSpPr>
            <p:spPr>
              <a:xfrm>
                <a:off x="540000" y="2924944"/>
                <a:ext cx="10413620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｜＋｜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）；</a:t>
                </a:r>
              </a:p>
            </p:txBody>
          </p:sp>
        </mc:Choice>
        <mc:Fallback>
          <p:sp>
            <p:nvSpPr>
              <p:cNvPr id="6" name="yt_shape_10260">
                <a:extLst>
                  <a:ext uri="{FF2B5EF4-FFF2-40B4-BE49-F238E27FC236}">
                    <a16:creationId xmlns:a16="http://schemas.microsoft.com/office/drawing/2014/main" id="{892073D7-82A9-4EB7-AF5C-92940752F8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24944"/>
                <a:ext cx="10413620" cy="469167"/>
              </a:xfrm>
              <a:prstGeom prst="rect">
                <a:avLst/>
              </a:prstGeom>
              <a:blipFill>
                <a:blip r:embed="rId3"/>
                <a:stretch>
                  <a:fillRect l="-1815" t="-3896" r="-703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0262">
                <a:extLst>
                  <a:ext uri="{FF2B5EF4-FFF2-40B4-BE49-F238E27FC236}">
                    <a16:creationId xmlns:a16="http://schemas.microsoft.com/office/drawing/2014/main" id="{8E554FBD-75B3-4772-8F34-0CCAF44C1CAB}"/>
                  </a:ext>
                </a:extLst>
              </p:cNvPr>
              <p:cNvSpPr txBox="1"/>
              <p:nvPr/>
            </p:nvSpPr>
            <p:spPr>
              <a:xfrm>
                <a:off x="540000" y="3444899"/>
                <a:ext cx="6130140" cy="24458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414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732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096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732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236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096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0262">
                <a:extLst>
                  <a:ext uri="{FF2B5EF4-FFF2-40B4-BE49-F238E27FC236}">
                    <a16:creationId xmlns:a16="http://schemas.microsoft.com/office/drawing/2014/main" id="{8E554FBD-75B3-4772-8F34-0CCAF44C1C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44899"/>
                <a:ext cx="6130140" cy="2445862"/>
              </a:xfrm>
              <a:prstGeom prst="rect">
                <a:avLst/>
              </a:prstGeom>
              <a:blipFill>
                <a:blip r:embed="rId4"/>
                <a:stretch>
                  <a:fillRect l="-3085" t="-748" r="-1990" b="-6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264" name="yt_shape_10264"/>
              <p:cNvSpPr txBox="1"/>
              <p:nvPr/>
            </p:nvSpPr>
            <p:spPr>
              <a:xfrm>
                <a:off x="540000" y="756840"/>
                <a:ext cx="4441152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264" name="yt_shape_102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56840"/>
                <a:ext cx="4441152" cy="920637"/>
              </a:xfrm>
              <a:prstGeom prst="rect">
                <a:avLst/>
              </a:prstGeom>
              <a:blipFill>
                <a:blip r:embed="rId2"/>
                <a:stretch>
                  <a:fillRect l="-4258" r="-3434" b="-1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66" name="yt_shape_10266"/>
          <p:cNvSpPr txBox="1"/>
          <p:nvPr/>
        </p:nvSpPr>
        <p:spPr>
          <a:xfrm>
            <a:off x="540000" y="1728265"/>
            <a:ext cx="430887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  <a:p>
            <a:pPr indent="1224127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7" name="yt_shape_10267"/>
          <p:cNvSpPr txBox="1"/>
          <p:nvPr/>
        </p:nvSpPr>
        <p:spPr>
          <a:xfrm>
            <a:off x="3338835" y="900000"/>
            <a:ext cx="5514330" cy="4592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Times New Roman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Times New Roman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54253460-601c-4815-b5f6-cdcdcb4ec816.png&quot;}"/>
            </a:endParaRPr>
          </a:p>
        </p:txBody>
      </p:sp>
      <p:sp>
        <p:nvSpPr>
          <p:cNvPr id="10268" name="yt_shape_10268"/>
          <p:cNvSpPr txBox="1"/>
          <p:nvPr/>
        </p:nvSpPr>
        <p:spPr>
          <a:xfrm>
            <a:off x="4864893" y="1410016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夹逼法估算无理数</a:t>
            </a:r>
          </a:p>
        </p:txBody>
      </p:sp>
      <p:sp>
        <p:nvSpPr>
          <p:cNvPr id="10269" name="yt_shape_10269"/>
          <p:cNvSpPr txBox="1"/>
          <p:nvPr/>
        </p:nvSpPr>
        <p:spPr>
          <a:xfrm>
            <a:off x="540119" y="1889319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夹逼法即找出与被开方数相邻近的两个完全平方数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按照从小到大排列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然后对这三个数分别进行开方运算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就可以估算出无理数的范围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70" name="yt_shape_10270"/>
              <p:cNvSpPr txBox="1"/>
              <p:nvPr/>
            </p:nvSpPr>
            <p:spPr>
              <a:xfrm>
                <a:off x="540000" y="2832274"/>
                <a:ext cx="4731360" cy="4624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例如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的整数部分和小数部分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70" name="yt_shape_10270" descr="{&quot;rangeId&quot;:2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32274"/>
                <a:ext cx="4731360" cy="462434"/>
              </a:xfrm>
              <a:prstGeom prst="rect">
                <a:avLst/>
              </a:prstGeom>
              <a:blipFill>
                <a:blip r:embed="rId2"/>
                <a:stretch>
                  <a:fillRect l="-3995" t="-5333" r="-2964" b="-3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72" name="yt_shape_10272"/>
          <p:cNvSpPr txBox="1"/>
          <p:nvPr/>
        </p:nvSpPr>
        <p:spPr>
          <a:xfrm>
            <a:off x="540000" y="3345496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73" name="yt_shape_10273"/>
              <p:cNvSpPr txBox="1"/>
              <p:nvPr/>
            </p:nvSpPr>
            <p:spPr>
              <a:xfrm>
                <a:off x="540000" y="3824799"/>
                <a:ext cx="2652457" cy="4630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64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273" name="yt_shape_10273" descr="{&quot;rangeId&quot;:2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24799"/>
                <a:ext cx="2652457" cy="463075"/>
              </a:xfrm>
              <a:prstGeom prst="rect">
                <a:avLst/>
              </a:prstGeom>
              <a:blipFill>
                <a:blip r:embed="rId3"/>
                <a:stretch>
                  <a:fillRect l="-7126" t="-3947" b="-355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75" name="yt_shape_10275"/>
              <p:cNvSpPr txBox="1"/>
              <p:nvPr/>
            </p:nvSpPr>
            <p:spPr>
              <a:xfrm>
                <a:off x="540000" y="4338662"/>
                <a:ext cx="1807482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75" name="yt_shape_10275" descr="{&quot;rangeId&quot;:2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38662"/>
                <a:ext cx="1807482" cy="465577"/>
              </a:xfrm>
              <a:prstGeom prst="rect">
                <a:avLst/>
              </a:prstGeom>
              <a:blipFill>
                <a:blip r:embed="rId4"/>
                <a:stretch>
                  <a:fillRect l="-10473" t="-5263" r="-9459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77" name="yt_shape_10277"/>
          <p:cNvSpPr txBox="1"/>
          <p:nvPr/>
        </p:nvSpPr>
        <p:spPr>
          <a:xfrm>
            <a:off x="540000" y="4855027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这个数的整数部分为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78" name="yt_shape_10278"/>
              <p:cNvSpPr txBox="1"/>
              <p:nvPr/>
            </p:nvSpPr>
            <p:spPr>
              <a:xfrm>
                <a:off x="540000" y="5334330"/>
                <a:ext cx="2730812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小数部分为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78" name="yt_shape_10278" descr="{&quot;rangeId&quot;:2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34330"/>
                <a:ext cx="2730812" cy="465577"/>
              </a:xfrm>
              <a:prstGeom prst="rect">
                <a:avLst/>
              </a:prstGeom>
              <a:blipFill>
                <a:blip r:embed="rId5"/>
                <a:stretch>
                  <a:fillRect l="-6920" t="-3947" r="-5804" b="-40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5210592198">
            <a:extLst>
              <a:ext uri="{FF2B5EF4-FFF2-40B4-BE49-F238E27FC236}">
                <a16:creationId xmlns:a16="http://schemas.microsoft.com/office/drawing/2014/main" id="{506EBCDF-54D4-C846-FE77-68EA98EDAD13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36891"/>
            <a:ext cx="5334064" cy="38100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0" name="yt_shape_10280"/>
          <p:cNvSpPr txBox="1"/>
          <p:nvPr/>
        </p:nvSpPr>
        <p:spPr>
          <a:xfrm>
            <a:off x="540000" y="908720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类型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估算无理数的整数部分</a:t>
            </a:r>
          </a:p>
        </p:txBody>
      </p:sp>
      <p:sp>
        <p:nvSpPr>
          <p:cNvPr id="10281" name="yt_shape_10281"/>
          <p:cNvSpPr txBox="1"/>
          <p:nvPr/>
        </p:nvSpPr>
        <p:spPr>
          <a:xfrm>
            <a:off x="540000" y="1388023"/>
            <a:ext cx="42062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下列判断正确的是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282" name="yt_table_10282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00427716"/>
                  </p:ext>
                </p:extLst>
              </p:nvPr>
            </p:nvGraphicFramePr>
            <p:xfrm>
              <a:off x="540000" y="2019690"/>
              <a:ext cx="6306313" cy="922148"/>
            </p:xfrm>
            <a:graphic>
              <a:graphicData uri="http://schemas.openxmlformats.org/drawingml/2006/table">
                <a:tbl>
                  <a:tblPr/>
                  <a:tblGrid>
                    <a:gridCol w="4066223">
                      <a:extLst>
                        <a:ext uri="{9D8B030D-6E8A-4147-A177-3AD203B41FA5}">
                          <a16:colId xmlns:a16="http://schemas.microsoft.com/office/drawing/2014/main" val="10102"/>
                        </a:ext>
                      </a:extLst>
                    </a:gridCol>
                    <a:gridCol w="2240090">
                      <a:extLst>
                        <a:ext uri="{9D8B030D-6E8A-4147-A177-3AD203B41FA5}">
                          <a16:colId xmlns:a16="http://schemas.microsoft.com/office/drawing/2014/main" val="1010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282" name="yt_table_10282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00427716"/>
                  </p:ext>
                </p:extLst>
              </p:nvPr>
            </p:nvGraphicFramePr>
            <p:xfrm>
              <a:off x="540000" y="2019690"/>
              <a:ext cx="6306313" cy="922148"/>
            </p:xfrm>
            <a:graphic>
              <a:graphicData uri="http://schemas.openxmlformats.org/drawingml/2006/table">
                <a:tbl>
                  <a:tblPr/>
                  <a:tblGrid>
                    <a:gridCol w="4066223">
                      <a:extLst>
                        <a:ext uri="{9D8B030D-6E8A-4147-A177-3AD203B41FA5}">
                          <a16:colId xmlns:a16="http://schemas.microsoft.com/office/drawing/2014/main" val="10102"/>
                        </a:ext>
                      </a:extLst>
                    </a:gridCol>
                    <a:gridCol w="2240090">
                      <a:extLst>
                        <a:ext uri="{9D8B030D-6E8A-4147-A177-3AD203B41FA5}">
                          <a16:colId xmlns:a16="http://schemas.microsoft.com/office/drawing/2014/main" val="10103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947" r="-55090" b="-1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1522" t="-3947" b="-1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9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3947" r="-55090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1522" t="-103947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283" name="yt_shape_10283"/>
              <p:cNvSpPr txBox="1"/>
              <p:nvPr/>
            </p:nvSpPr>
            <p:spPr>
              <a:xfrm>
                <a:off x="540000" y="2992422"/>
                <a:ext cx="9366475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临沂市中考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满足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的整数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的值可能是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283" name="yt_shape_102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92422"/>
                <a:ext cx="9366475" cy="465577"/>
              </a:xfrm>
              <a:prstGeom prst="rect">
                <a:avLst/>
              </a:prstGeom>
              <a:blipFill>
                <a:blip r:embed="rId3"/>
                <a:stretch>
                  <a:fillRect l="-2018" t="-5263" r="-1042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285" name="yt_table_10285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520512"/>
              </p:ext>
            </p:extLst>
          </p:nvPr>
        </p:nvGraphicFramePr>
        <p:xfrm>
          <a:off x="540000" y="3661151"/>
          <a:ext cx="72002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10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0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06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1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1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287" name="yt_shape_10287"/>
              <p:cNvSpPr txBox="1"/>
              <p:nvPr/>
            </p:nvSpPr>
            <p:spPr>
              <a:xfrm>
                <a:off x="540000" y="4136216"/>
                <a:ext cx="8774966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为两个连续的整数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287" name="yt_shape_102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36216"/>
                <a:ext cx="8774966" cy="465577"/>
              </a:xfrm>
              <a:prstGeom prst="rect">
                <a:avLst/>
              </a:prstGeom>
              <a:blipFill>
                <a:blip r:embed="rId4"/>
                <a:stretch>
                  <a:fillRect l="-2154" t="-5263" r="-278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735D3E8-946C-1555-B215-2FA21B0F2404}"/>
              </a:ext>
            </a:extLst>
          </p:cNvPr>
          <p:cNvSpPr txBox="1"/>
          <p:nvPr/>
        </p:nvSpPr>
        <p:spPr>
          <a:xfrm>
            <a:off x="3802789" y="134121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2CD6850-76E9-C852-F1F7-D43B5B12B33B}"/>
              </a:ext>
            </a:extLst>
          </p:cNvPr>
          <p:cNvSpPr txBox="1"/>
          <p:nvPr/>
        </p:nvSpPr>
        <p:spPr>
          <a:xfrm>
            <a:off x="8895615" y="2945616"/>
            <a:ext cx="400748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4B18F3-7DD1-B74C-76E5-BBA462F68CB7}"/>
              </a:ext>
            </a:extLst>
          </p:cNvPr>
          <p:cNvSpPr txBox="1"/>
          <p:nvPr/>
        </p:nvSpPr>
        <p:spPr>
          <a:xfrm>
            <a:off x="8301890" y="4089410"/>
            <a:ext cx="7896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0289">
                <a:extLst>
                  <a:ext uri="{FF2B5EF4-FFF2-40B4-BE49-F238E27FC236}">
                    <a16:creationId xmlns:a16="http://schemas.microsoft.com/office/drawing/2014/main" id="{D45B2310-E1B4-4779-8B4C-167855CCE921}"/>
                  </a:ext>
                </a:extLst>
              </p:cNvPr>
              <p:cNvSpPr txBox="1"/>
              <p:nvPr/>
            </p:nvSpPr>
            <p:spPr>
              <a:xfrm>
                <a:off x="540000" y="4812263"/>
                <a:ext cx="8154540" cy="11342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类型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估算比大小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比较大小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选填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1" name="yt_shape_10289">
                <a:extLst>
                  <a:ext uri="{FF2B5EF4-FFF2-40B4-BE49-F238E27FC236}">
                    <a16:creationId xmlns:a16="http://schemas.microsoft.com/office/drawing/2014/main" id="{D45B2310-E1B4-4779-8B4C-167855CCE9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12263"/>
                <a:ext cx="8154540" cy="1134285"/>
              </a:xfrm>
              <a:prstGeom prst="rect">
                <a:avLst/>
              </a:prstGeom>
              <a:blipFill>
                <a:blip r:embed="rId5"/>
                <a:stretch>
                  <a:fillRect l="-2319" t="-4301" r="-374" b="-118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73B8803D-5593-4006-A4A9-96E0E7111D3A}"/>
              </a:ext>
            </a:extLst>
          </p:cNvPr>
          <p:cNvSpPr txBox="1"/>
          <p:nvPr/>
        </p:nvSpPr>
        <p:spPr>
          <a:xfrm>
            <a:off x="3119288" y="5216561"/>
            <a:ext cx="789685" cy="74143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0B703B1A-CD41-4CC3-AED7-9B088B7828A0}"/>
                  </a:ext>
                </a:extLst>
              </p:cNvPr>
              <p:cNvSpPr txBox="1"/>
              <p:nvPr/>
            </p:nvSpPr>
            <p:spPr>
              <a:xfrm>
                <a:off x="3526704" y="5164749"/>
                <a:ext cx="308674" cy="7414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0B703B1A-CD41-4CC3-AED7-9B088B7828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6704" y="5164749"/>
                <a:ext cx="308674" cy="74143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12" grpId="0" build="allAtOnce"/>
      <p:bldP spid="1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2" name="yt_shape_10292"/>
          <p:cNvSpPr txBox="1"/>
          <p:nvPr/>
        </p:nvSpPr>
        <p:spPr>
          <a:xfrm>
            <a:off x="540000" y="900000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类型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利用估算进行运算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93" name="yt_shape_10293"/>
              <p:cNvSpPr txBox="1"/>
              <p:nvPr/>
            </p:nvSpPr>
            <p:spPr>
              <a:xfrm>
                <a:off x="540000" y="1379303"/>
                <a:ext cx="9454961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正整数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分别满足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293" name="yt_shape_10293" descr="{&quot;rangeId&quot;:3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9454961" cy="469167"/>
              </a:xfrm>
              <a:prstGeom prst="rect">
                <a:avLst/>
              </a:prstGeom>
              <a:blipFill>
                <a:blip r:embed="rId2"/>
                <a:stretch>
                  <a:fillRect l="-1999" t="-2597" r="-967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295" name="yt_table_10295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503365"/>
              </p:ext>
            </p:extLst>
          </p:nvPr>
        </p:nvGraphicFramePr>
        <p:xfrm>
          <a:off x="540000" y="2051622"/>
          <a:ext cx="73526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108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0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10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1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297" name="yt_shape_10297"/>
              <p:cNvSpPr txBox="1"/>
              <p:nvPr/>
            </p:nvSpPr>
            <p:spPr>
              <a:xfrm>
                <a:off x="540000" y="2526687"/>
                <a:ext cx="8900129" cy="4649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的小数部分是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的小数部分是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297" name="yt_shape_10297" descr="{&quot;rangeId&quot;:3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26687"/>
                <a:ext cx="8900129" cy="464999"/>
              </a:xfrm>
              <a:prstGeom prst="rect">
                <a:avLst/>
              </a:prstGeom>
              <a:blipFill>
                <a:blip r:embed="rId3"/>
                <a:stretch>
                  <a:fillRect l="-2123" t="-3896" r="-1027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99" name="yt_shape_10299"/>
              <p:cNvSpPr txBox="1"/>
              <p:nvPr/>
            </p:nvSpPr>
            <p:spPr>
              <a:xfrm>
                <a:off x="540000" y="3042474"/>
                <a:ext cx="9028625" cy="15142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的小数部分为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的小数部分为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299" name="yt_shape_10299" descr="{&quot;rangeId&quot;:3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42474"/>
                <a:ext cx="9028625" cy="1514261"/>
              </a:xfrm>
              <a:prstGeom prst="rect">
                <a:avLst/>
              </a:prstGeom>
              <a:blipFill>
                <a:blip r:embed="rId4"/>
                <a:stretch>
                  <a:fillRect l="-2093" t="-1210" r="-945" b="-116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301" name="yt_image_1030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68801" y="4759887"/>
            <a:ext cx="5454396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3024FA-64C1-EB8A-ACC0-5D7F5723C92E}"/>
              </a:ext>
            </a:extLst>
          </p:cNvPr>
          <p:cNvSpPr txBox="1"/>
          <p:nvPr/>
        </p:nvSpPr>
        <p:spPr>
          <a:xfrm>
            <a:off x="8983245" y="1332497"/>
            <a:ext cx="400748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9" grpId="0" build="allAtOnce"/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8" name="yt_shape_10198"/>
          <p:cNvSpPr txBox="1"/>
          <p:nvPr/>
        </p:nvSpPr>
        <p:spPr>
          <a:xfrm>
            <a:off x="540000" y="900000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265f8bd3-ef33-466d-8ce0-89b270d24cea.png&quot;}"/>
            </a:endParaRPr>
          </a:p>
        </p:txBody>
      </p:sp>
      <p:sp>
        <p:nvSpPr>
          <p:cNvPr id="10199" name="yt_shape_10199"/>
          <p:cNvSpPr txBox="1"/>
          <p:nvPr/>
        </p:nvSpPr>
        <p:spPr>
          <a:xfrm>
            <a:off x="540000" y="1662201"/>
            <a:ext cx="34496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250" b="0" i="0" u="none" spc="10100">
                <a:noFill/>
                <a:effectLst/>
                <a:latin typeface="Times New Roman" pitchFamily="22"/>
                <a:ea typeface="宋体" pitchFamily="22"/>
                <a:cs typeface="宋体" pitchFamily="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实数及其分类</a:t>
            </a:r>
          </a:p>
        </p:txBody>
      </p:sp>
      <p:sp>
        <p:nvSpPr>
          <p:cNvPr id="10200" name="yt_shape_10200"/>
          <p:cNvSpPr txBox="1"/>
          <p:nvPr/>
        </p:nvSpPr>
        <p:spPr>
          <a:xfrm>
            <a:off x="540000" y="2141504"/>
            <a:ext cx="48394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下列各数是无理数的是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201" name="yt_table_10201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7591882"/>
              </p:ext>
            </p:extLst>
          </p:nvPr>
        </p:nvGraphicFramePr>
        <p:xfrm>
          <a:off x="540000" y="2773171"/>
          <a:ext cx="8116253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067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06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69"/>
                    </a:ext>
                  </a:extLst>
                </a:gridCol>
                <a:gridCol w="1111250">
                  <a:extLst>
                    <a:ext uri="{9D8B030D-6E8A-4147-A177-3AD203B41FA5}">
                      <a16:colId xmlns:a16="http://schemas.microsoft.com/office/drawing/2014/main" val="100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2"/>
                  </a:ext>
                </a:extLst>
              </a:tr>
            </a:tbl>
          </a:graphicData>
        </a:graphic>
      </p:graphicFrame>
      <p:sp>
        <p:nvSpPr>
          <p:cNvPr id="10203" name="yt_shape_10203"/>
          <p:cNvSpPr txBox="1"/>
          <p:nvPr/>
        </p:nvSpPr>
        <p:spPr>
          <a:xfrm>
            <a:off x="540000" y="3248236"/>
            <a:ext cx="36083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实数可以分为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204" name="yt_table_10204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9934911"/>
              </p:ext>
            </p:extLst>
          </p:nvPr>
        </p:nvGraphicFramePr>
        <p:xfrm>
          <a:off x="540000" y="3879903"/>
          <a:ext cx="7766686" cy="848742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071"/>
                    </a:ext>
                  </a:extLst>
                </a:gridCol>
                <a:gridCol w="3090863">
                  <a:extLst>
                    <a:ext uri="{9D8B030D-6E8A-4147-A177-3AD203B41FA5}">
                      <a16:colId xmlns:a16="http://schemas.microsoft.com/office/drawing/2014/main" val="100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正数和负数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整数和分数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分数和小数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有理数和无理数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4"/>
                  </a:ext>
                </a:extLst>
              </a:tr>
            </a:tbl>
          </a:graphicData>
        </a:graphic>
      </p:graphicFrame>
      <p:pic>
        <p:nvPicPr>
          <p:cNvPr id="3" name="yt_shape_1685210591985">
            <a:extLst>
              <a:ext uri="{FF2B5EF4-FFF2-40B4-BE49-F238E27FC236}">
                <a16:creationId xmlns:a16="http://schemas.microsoft.com/office/drawing/2014/main" id="{71ACA76F-4815-1B37-74D2-64FA59D41E5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840"/>
            <a:ext cx="4114864" cy="652852"/>
          </a:xfrm>
          <a:prstGeom prst="rect">
            <a:avLst/>
          </a:prstGeom>
        </p:spPr>
      </p:pic>
      <p:pic>
        <p:nvPicPr>
          <p:cNvPr id="5" name="yt_shape_1685210592001">
            <a:extLst>
              <a:ext uri="{FF2B5EF4-FFF2-40B4-BE49-F238E27FC236}">
                <a16:creationId xmlns:a16="http://schemas.microsoft.com/office/drawing/2014/main" id="{5CF2C803-1CC6-A400-E60C-4B3B9B877A4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8493"/>
            <a:ext cx="1155764" cy="31178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FD72F06-A470-B304-3FEF-E0FB2E063492}"/>
              </a:ext>
            </a:extLst>
          </p:cNvPr>
          <p:cNvSpPr txBox="1"/>
          <p:nvPr/>
        </p:nvSpPr>
        <p:spPr>
          <a:xfrm>
            <a:off x="4412389" y="209469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5D37FAE-BBBA-F8D8-6052-F7B81A466B36}"/>
              </a:ext>
            </a:extLst>
          </p:cNvPr>
          <p:cNvSpPr txBox="1"/>
          <p:nvPr/>
        </p:nvSpPr>
        <p:spPr>
          <a:xfrm>
            <a:off x="3193189" y="320143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06" name="yt_shape_10206"/>
              <p:cNvSpPr txBox="1"/>
              <p:nvPr/>
            </p:nvSpPr>
            <p:spPr>
              <a:xfrm>
                <a:off x="540119" y="900000"/>
                <a:ext cx="11111999" cy="30305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把下列各数的序号填在相应的表示集合的大括号内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⑧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⑩1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1010010001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每两个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之间依次多一个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{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①④⑨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负分数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{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无理数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{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②⑧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}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06" name="yt_shape_10206" descr="{&quot;rangeId&quot;: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3030510"/>
              </a:xfrm>
              <a:prstGeom prst="rect">
                <a:avLst/>
              </a:prstGeom>
              <a:blipFill>
                <a:blip r:embed="rId2"/>
                <a:stretch>
                  <a:fillRect l="-1701" t="-1811" b="-5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49F131F-C55C-B884-594A-6612D8B2CE2E}"/>
              </a:ext>
            </a:extLst>
          </p:cNvPr>
          <p:cNvSpPr txBox="1"/>
          <p:nvPr/>
        </p:nvSpPr>
        <p:spPr>
          <a:xfrm>
            <a:off x="1510558" y="247904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①④⑨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3572158-E131-E200-8433-B45DD80C0358}"/>
              </a:ext>
            </a:extLst>
          </p:cNvPr>
          <p:cNvSpPr txBox="1"/>
          <p:nvPr/>
        </p:nvSpPr>
        <p:spPr>
          <a:xfrm>
            <a:off x="1815358" y="295453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③⑥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3C030E-D09C-F443-E581-2A7679D8CFB5}"/>
              </a:ext>
            </a:extLst>
          </p:cNvPr>
          <p:cNvSpPr txBox="1"/>
          <p:nvPr/>
        </p:nvSpPr>
        <p:spPr>
          <a:xfrm>
            <a:off x="1815358" y="343002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⑩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2" name="yt_shape_10212"/>
          <p:cNvSpPr txBox="1"/>
          <p:nvPr/>
        </p:nvSpPr>
        <p:spPr>
          <a:xfrm>
            <a:off x="540000" y="927851"/>
            <a:ext cx="333424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实数与数轴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213" name="yt_shape_10213"/>
              <p:cNvSpPr txBox="1"/>
              <p:nvPr/>
            </p:nvSpPr>
            <p:spPr>
              <a:xfrm>
                <a:off x="540119" y="1427416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资阳市中考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是数轴上的点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在数轴上对应的点可能是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213" name="yt_shape_102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27416"/>
                <a:ext cx="11111999" cy="953915"/>
              </a:xfrm>
              <a:prstGeom prst="rect">
                <a:avLst/>
              </a:prstGeom>
              <a:blipFill>
                <a:blip r:embed="rId2"/>
                <a:stretch>
                  <a:fillRect l="-1701" t="-1911" r="-494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216" name="yt_table_10216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5910822"/>
              </p:ext>
            </p:extLst>
          </p:nvPr>
        </p:nvGraphicFramePr>
        <p:xfrm>
          <a:off x="540000" y="2898360"/>
          <a:ext cx="8673466" cy="424371"/>
        </p:xfrm>
        <a:graphic>
          <a:graphicData uri="http://schemas.openxmlformats.org/drawingml/2006/table">
            <a:tbl>
              <a:tblPr/>
              <a:tblGrid>
                <a:gridCol w="2448243">
                  <a:extLst>
                    <a:ext uri="{9D8B030D-6E8A-4147-A177-3AD203B41FA5}">
                      <a16:colId xmlns:a16="http://schemas.microsoft.com/office/drawing/2014/main" val="10073"/>
                    </a:ext>
                  </a:extLst>
                </a:gridCol>
                <a:gridCol w="2379980">
                  <a:extLst>
                    <a:ext uri="{9D8B030D-6E8A-4147-A177-3AD203B41FA5}">
                      <a16:colId xmlns:a16="http://schemas.microsoft.com/office/drawing/2014/main" val="10074"/>
                    </a:ext>
                  </a:extLst>
                </a:gridCol>
                <a:gridCol w="2362518">
                  <a:extLst>
                    <a:ext uri="{9D8B030D-6E8A-4147-A177-3AD203B41FA5}">
                      <a16:colId xmlns:a16="http://schemas.microsoft.com/office/drawing/2014/main" val="10075"/>
                    </a:ext>
                  </a:extLst>
                </a:gridCol>
                <a:gridCol w="1482725">
                  <a:extLst>
                    <a:ext uri="{9D8B030D-6E8A-4147-A177-3AD203B41FA5}">
                      <a16:colId xmlns:a16="http://schemas.microsoft.com/office/drawing/2014/main" val="100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Q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5"/>
                  </a:ext>
                </a:extLst>
              </a:tr>
            </a:tbl>
          </a:graphicData>
        </a:graphic>
      </p:graphicFrame>
      <p:pic>
        <p:nvPicPr>
          <p:cNvPr id="10215" name="yt_image_10215_skip" title="H_36.7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90367" y="2242576"/>
            <a:ext cx="3409569" cy="46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18" name="yt_shape_10218"/>
          <p:cNvSpPr txBox="1"/>
          <p:nvPr/>
        </p:nvSpPr>
        <p:spPr>
          <a:xfrm>
            <a:off x="540119" y="337342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在数轴上的对应点的位置如图所示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的值可以是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220" name="yt_table_10220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8579138"/>
              </p:ext>
            </p:extLst>
          </p:nvPr>
        </p:nvGraphicFramePr>
        <p:xfrm>
          <a:off x="540000" y="4732821"/>
          <a:ext cx="8605204" cy="424371"/>
        </p:xfrm>
        <a:graphic>
          <a:graphicData uri="http://schemas.openxmlformats.org/drawingml/2006/table">
            <a:tbl>
              <a:tblPr/>
              <a:tblGrid>
                <a:gridCol w="2448243">
                  <a:extLst>
                    <a:ext uri="{9D8B030D-6E8A-4147-A177-3AD203B41FA5}">
                      <a16:colId xmlns:a16="http://schemas.microsoft.com/office/drawing/2014/main" val="10077"/>
                    </a:ext>
                  </a:extLst>
                </a:gridCol>
                <a:gridCol w="2379980">
                  <a:extLst>
                    <a:ext uri="{9D8B030D-6E8A-4147-A177-3AD203B41FA5}">
                      <a16:colId xmlns:a16="http://schemas.microsoft.com/office/drawing/2014/main" val="10078"/>
                    </a:ext>
                  </a:extLst>
                </a:gridCol>
                <a:gridCol w="2362518">
                  <a:extLst>
                    <a:ext uri="{9D8B030D-6E8A-4147-A177-3AD203B41FA5}">
                      <a16:colId xmlns:a16="http://schemas.microsoft.com/office/drawing/2014/main" val="10079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0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6"/>
                  </a:ext>
                </a:extLst>
              </a:tr>
            </a:tbl>
          </a:graphicData>
        </a:graphic>
      </p:graphicFrame>
      <p:pic>
        <p:nvPicPr>
          <p:cNvPr id="10219" name="yt_image_10219_skip" title="H_31.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64674" y="4221088"/>
            <a:ext cx="3861054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0592037">
            <a:extLst>
              <a:ext uri="{FF2B5EF4-FFF2-40B4-BE49-F238E27FC236}">
                <a16:creationId xmlns:a16="http://schemas.microsoft.com/office/drawing/2014/main" id="{1183B863-CAF4-0A9D-4858-DDB0548441B4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68480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4BB9B78-7C42-67FA-255C-E35717DD6496}"/>
              </a:ext>
            </a:extLst>
          </p:cNvPr>
          <p:cNvSpPr txBox="1"/>
          <p:nvPr/>
        </p:nvSpPr>
        <p:spPr>
          <a:xfrm>
            <a:off x="1669308" y="190092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3EDF9F-D206-19D3-5A8C-A43F9CD38770}"/>
              </a:ext>
            </a:extLst>
          </p:cNvPr>
          <p:cNvSpPr txBox="1"/>
          <p:nvPr/>
        </p:nvSpPr>
        <p:spPr>
          <a:xfrm>
            <a:off x="1364508" y="380210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2" name="yt_shape_10222"/>
          <p:cNvSpPr txBox="1"/>
          <p:nvPr/>
        </p:nvSpPr>
        <p:spPr>
          <a:xfrm>
            <a:off x="540000" y="900000"/>
            <a:ext cx="74203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指出下列各实数与数轴上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中哪一点对应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223" name="yt_image_1022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1187" y="1531667"/>
            <a:ext cx="3849624" cy="4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25" name="yt_shape_10225"/>
              <p:cNvSpPr txBox="1"/>
              <p:nvPr/>
            </p:nvSpPr>
            <p:spPr>
              <a:xfrm>
                <a:off x="540000" y="2076122"/>
                <a:ext cx="7319568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25" name="yt_shape_10225" descr="{&quot;rangeId&quot;:1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76122"/>
                <a:ext cx="7319568" cy="466666"/>
              </a:xfrm>
              <a:prstGeom prst="rect">
                <a:avLst/>
              </a:prstGeom>
              <a:blipFill>
                <a:blip r:embed="rId3"/>
                <a:stretch>
                  <a:fillRect l="-2583" t="-5263" r="-500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E9ADEB5-D60D-DB49-69F0-91E00AA65BD6}"/>
              </a:ext>
            </a:extLst>
          </p:cNvPr>
          <p:cNvSpPr txBox="1"/>
          <p:nvPr/>
        </p:nvSpPr>
        <p:spPr>
          <a:xfrm>
            <a:off x="1732816" y="2029316"/>
            <a:ext cx="365824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2268D5A-C5D8-7778-27D8-4BDA4F553A8C}"/>
              </a:ext>
            </a:extLst>
          </p:cNvPr>
          <p:cNvSpPr txBox="1"/>
          <p:nvPr/>
        </p:nvSpPr>
        <p:spPr>
          <a:xfrm>
            <a:off x="3506181" y="2029316"/>
            <a:ext cx="383285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BA9E10-08D5-4453-A13A-F567218599F3}"/>
              </a:ext>
            </a:extLst>
          </p:cNvPr>
          <p:cNvSpPr txBox="1"/>
          <p:nvPr/>
        </p:nvSpPr>
        <p:spPr>
          <a:xfrm>
            <a:off x="5385781" y="2029316"/>
            <a:ext cx="365824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61148F4-3549-424E-2A05-F895BF7A56EE}"/>
              </a:ext>
            </a:extLst>
          </p:cNvPr>
          <p:cNvSpPr txBox="1"/>
          <p:nvPr/>
        </p:nvSpPr>
        <p:spPr>
          <a:xfrm>
            <a:off x="6944706" y="2029316"/>
            <a:ext cx="400748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7" name="yt_shape_10227"/>
          <p:cNvSpPr txBox="1"/>
          <p:nvPr/>
        </p:nvSpPr>
        <p:spPr>
          <a:xfrm>
            <a:off x="540000" y="900000"/>
            <a:ext cx="48731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实数的相反数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绝对值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28" name="yt_shape_10228"/>
              <p:cNvSpPr txBox="1"/>
              <p:nvPr/>
            </p:nvSpPr>
            <p:spPr>
              <a:xfrm>
                <a:off x="540000" y="1399565"/>
                <a:ext cx="3577967" cy="7209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的相反数是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228" name="yt_shape_10228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3577967" cy="720903"/>
              </a:xfrm>
              <a:prstGeom prst="rect">
                <a:avLst/>
              </a:prstGeom>
              <a:blipFill>
                <a:blip r:embed="rId2"/>
                <a:stretch>
                  <a:fillRect l="-5281" r="-4089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30" name="yt_table_10230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36451971"/>
                  </p:ext>
                </p:extLst>
              </p:nvPr>
            </p:nvGraphicFramePr>
            <p:xfrm>
              <a:off x="540000" y="2323620"/>
              <a:ext cx="8791322" cy="713931"/>
            </p:xfrm>
            <a:graphic>
              <a:graphicData uri="http://schemas.openxmlformats.org/drawingml/2006/table">
                <a:tbl>
                  <a:tblPr/>
                  <a:tblGrid>
                    <a:gridCol w="2545144">
                      <a:extLst>
                        <a:ext uri="{9D8B030D-6E8A-4147-A177-3AD203B41FA5}">
                          <a16:colId xmlns:a16="http://schemas.microsoft.com/office/drawing/2014/main" val="10081"/>
                        </a:ext>
                      </a:extLst>
                    </a:gridCol>
                    <a:gridCol w="2222881">
                      <a:extLst>
                        <a:ext uri="{9D8B030D-6E8A-4147-A177-3AD203B41FA5}">
                          <a16:colId xmlns:a16="http://schemas.microsoft.com/office/drawing/2014/main" val="10082"/>
                        </a:ext>
                      </a:extLst>
                    </a:gridCol>
                    <a:gridCol w="2621407">
                      <a:extLst>
                        <a:ext uri="{9D8B030D-6E8A-4147-A177-3AD203B41FA5}">
                          <a16:colId xmlns:a16="http://schemas.microsoft.com/office/drawing/2014/main" val="10083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08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230" name="yt_table_10230" descr="{&quot;rangeId&quot;:12,&quot;type&quot;:&quot;Option&quot;}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36451971"/>
                  </p:ext>
                </p:extLst>
              </p:nvPr>
            </p:nvGraphicFramePr>
            <p:xfrm>
              <a:off x="540000" y="2323620"/>
              <a:ext cx="8791322" cy="713931"/>
            </p:xfrm>
            <a:graphic>
              <a:graphicData uri="http://schemas.openxmlformats.org/drawingml/2006/table">
                <a:tbl>
                  <a:tblPr/>
                  <a:tblGrid>
                    <a:gridCol w="2545144">
                      <a:extLst>
                        <a:ext uri="{9D8B030D-6E8A-4147-A177-3AD203B41FA5}">
                          <a16:colId xmlns:a16="http://schemas.microsoft.com/office/drawing/2014/main" val="10081"/>
                        </a:ext>
                      </a:extLst>
                    </a:gridCol>
                    <a:gridCol w="2222881">
                      <a:extLst>
                        <a:ext uri="{9D8B030D-6E8A-4147-A177-3AD203B41FA5}">
                          <a16:colId xmlns:a16="http://schemas.microsoft.com/office/drawing/2014/main" val="10082"/>
                        </a:ext>
                      </a:extLst>
                    </a:gridCol>
                    <a:gridCol w="2621407">
                      <a:extLst>
                        <a:ext uri="{9D8B030D-6E8A-4147-A177-3AD203B41FA5}">
                          <a16:colId xmlns:a16="http://schemas.microsoft.com/office/drawing/2014/main" val="10083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084"/>
                        </a:ext>
                      </a:extLst>
                    </a:gridCol>
                  </a:tblGrid>
                  <a:tr h="7139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45215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4521" r="-180822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2093" r="-53488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27391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231" name="yt_shape_10231"/>
          <p:cNvSpPr txBox="1"/>
          <p:nvPr/>
        </p:nvSpPr>
        <p:spPr>
          <a:xfrm>
            <a:off x="540000" y="3088181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32" name="yt_shape_10232"/>
              <p:cNvSpPr txBox="1"/>
              <p:nvPr/>
            </p:nvSpPr>
            <p:spPr>
              <a:xfrm>
                <a:off x="540000" y="3567484"/>
                <a:ext cx="3821815" cy="4312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）｜－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232" name="yt_shape_10232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67484"/>
                <a:ext cx="3821815" cy="431272"/>
              </a:xfrm>
              <a:prstGeom prst="rect">
                <a:avLst/>
              </a:prstGeom>
              <a:blipFill>
                <a:blip r:embed="rId4"/>
                <a:stretch>
                  <a:fillRect l="-4944" t="-8451" r="-1595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34" name="yt_shape_10234"/>
              <p:cNvSpPr txBox="1"/>
              <p:nvPr/>
            </p:nvSpPr>
            <p:spPr>
              <a:xfrm>
                <a:off x="540000" y="4084938"/>
                <a:ext cx="4206536" cy="4301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234" name="yt_shape_10234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84938"/>
                <a:ext cx="4206536" cy="430182"/>
              </a:xfrm>
              <a:prstGeom prst="rect">
                <a:avLst/>
              </a:prstGeom>
              <a:blipFill>
                <a:blip r:embed="rId5"/>
                <a:stretch>
                  <a:fillRect l="-4493" t="-8451" r="-1449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5210592071">
            <a:extLst>
              <a:ext uri="{FF2B5EF4-FFF2-40B4-BE49-F238E27FC236}">
                <a16:creationId xmlns:a16="http://schemas.microsoft.com/office/drawing/2014/main" id="{820A1436-EB64-EAD3-6E07-736456C9B376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E36500E-DF65-EEEC-FF29-3E7F653BB167}"/>
              </a:ext>
            </a:extLst>
          </p:cNvPr>
          <p:cNvSpPr txBox="1"/>
          <p:nvPr/>
        </p:nvSpPr>
        <p:spPr>
          <a:xfrm>
            <a:off x="3163090" y="1397321"/>
            <a:ext cx="400748" cy="80754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FA67C8C-D74C-A433-B8F7-CB7561DA9875}"/>
                  </a:ext>
                </a:extLst>
              </p:cNvPr>
              <p:cNvSpPr txBox="1"/>
              <p:nvPr/>
            </p:nvSpPr>
            <p:spPr>
              <a:xfrm>
                <a:off x="3180616" y="3556233"/>
                <a:ext cx="853314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FA67C8C-D74C-A433-B8F7-CB7561DA98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0616" y="3556233"/>
                <a:ext cx="853314" cy="52071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141581F-2240-19A0-69D0-646BBE08602A}"/>
              </a:ext>
            </a:extLst>
          </p:cNvPr>
          <p:cNvCxnSpPr/>
          <p:nvPr/>
        </p:nvCxnSpPr>
        <p:spPr>
          <a:xfrm>
            <a:off x="2889627" y="4013635"/>
            <a:ext cx="10542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A7E43D5-4424-9DE9-A963-082D4B19EB95}"/>
                  </a:ext>
                </a:extLst>
              </p:cNvPr>
              <p:cNvSpPr txBox="1"/>
              <p:nvPr/>
            </p:nvSpPr>
            <p:spPr>
              <a:xfrm>
                <a:off x="3256816" y="4073686"/>
                <a:ext cx="1310514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A7E43D5-4424-9DE9-A963-082D4B19EB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6816" y="4073686"/>
                <a:ext cx="1310514" cy="519634"/>
              </a:xfrm>
              <a:prstGeom prst="rect">
                <a:avLst/>
              </a:prstGeom>
              <a:blipFill>
                <a:blip r:embed="rId8"/>
                <a:stretch>
                  <a:fillRect l="-6977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A1C97E4-66AC-394E-EBD1-D9E98980253D}"/>
              </a:ext>
            </a:extLst>
          </p:cNvPr>
          <p:cNvCxnSpPr/>
          <p:nvPr/>
        </p:nvCxnSpPr>
        <p:spPr>
          <a:xfrm>
            <a:off x="3042027" y="4530010"/>
            <a:ext cx="14352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6" name="yt_shape_10236"/>
          <p:cNvSpPr txBox="1"/>
          <p:nvPr/>
        </p:nvSpPr>
        <p:spPr>
          <a:xfrm>
            <a:off x="540000" y="942439"/>
            <a:ext cx="48731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实数的大小比较与运算</a:t>
            </a:r>
          </a:p>
        </p:txBody>
      </p:sp>
      <p:sp>
        <p:nvSpPr>
          <p:cNvPr id="10237" name="yt_shape_10237"/>
          <p:cNvSpPr txBox="1"/>
          <p:nvPr/>
        </p:nvSpPr>
        <p:spPr>
          <a:xfrm>
            <a:off x="540000" y="1442004"/>
            <a:ext cx="77633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安顺市中考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下列实数中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238" name="yt_table_10238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36230067"/>
                  </p:ext>
                </p:extLst>
              </p:nvPr>
            </p:nvGraphicFramePr>
            <p:xfrm>
              <a:off x="540000" y="2073671"/>
              <a:ext cx="9092693" cy="632714"/>
            </p:xfrm>
            <a:graphic>
              <a:graphicData uri="http://schemas.openxmlformats.org/drawingml/2006/table">
                <a:tbl>
                  <a:tblPr/>
                  <a:tblGrid>
                    <a:gridCol w="2575243">
                      <a:extLst>
                        <a:ext uri="{9D8B030D-6E8A-4147-A177-3AD203B41FA5}">
                          <a16:colId xmlns:a16="http://schemas.microsoft.com/office/drawing/2014/main" val="10085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086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087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08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238" name="yt_table_10238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36230067"/>
                  </p:ext>
                </p:extLst>
              </p:nvPr>
            </p:nvGraphicFramePr>
            <p:xfrm>
              <a:off x="540000" y="2073671"/>
              <a:ext cx="9092693" cy="632714"/>
            </p:xfrm>
            <a:graphic>
              <a:graphicData uri="http://schemas.openxmlformats.org/drawingml/2006/table">
                <a:tbl>
                  <a:tblPr/>
                  <a:tblGrid>
                    <a:gridCol w="2575243">
                      <a:extLst>
                        <a:ext uri="{9D8B030D-6E8A-4147-A177-3AD203B41FA5}">
                          <a16:colId xmlns:a16="http://schemas.microsoft.com/office/drawing/2014/main" val="10085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086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087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088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714" r="-154762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49130" b="-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239" name="yt_shape_10239"/>
              <p:cNvSpPr txBox="1"/>
              <p:nvPr/>
            </p:nvSpPr>
            <p:spPr>
              <a:xfrm>
                <a:off x="540000" y="2757033"/>
                <a:ext cx="9041065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在数轴上标注了四段范围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则表示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的点落在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239" name="yt_shape_102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57033"/>
                <a:ext cx="9041065" cy="465577"/>
              </a:xfrm>
              <a:prstGeom prst="rect">
                <a:avLst/>
              </a:prstGeom>
              <a:blipFill>
                <a:blip r:embed="rId3"/>
                <a:stretch>
                  <a:fillRect l="-2090" t="-3896" r="-1011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242" name="yt_table_10242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6021536"/>
              </p:ext>
            </p:extLst>
          </p:nvPr>
        </p:nvGraphicFramePr>
        <p:xfrm>
          <a:off x="540000" y="4084749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089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09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091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0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段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段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段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段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9"/>
                  </a:ext>
                </a:extLst>
              </a:tr>
            </a:tbl>
          </a:graphicData>
        </a:graphic>
      </p:graphicFrame>
      <p:pic>
        <p:nvPicPr>
          <p:cNvPr id="10241" name="yt_image_10241_skip" title="H_63.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84081" y="3273398"/>
            <a:ext cx="3422142" cy="811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0592103">
            <a:extLst>
              <a:ext uri="{FF2B5EF4-FFF2-40B4-BE49-F238E27FC236}">
                <a16:creationId xmlns:a16="http://schemas.microsoft.com/office/drawing/2014/main" id="{9B38EA6F-F854-FE8E-5EDA-BDB85BF194CC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83068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E37347F-4EBE-368C-4FA6-07064156B4E8}"/>
              </a:ext>
            </a:extLst>
          </p:cNvPr>
          <p:cNvSpPr txBox="1"/>
          <p:nvPr/>
        </p:nvSpPr>
        <p:spPr>
          <a:xfrm>
            <a:off x="7307989" y="139519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053497-B8F6-BCCB-3274-27250F348CB5}"/>
              </a:ext>
            </a:extLst>
          </p:cNvPr>
          <p:cNvSpPr txBox="1"/>
          <p:nvPr/>
        </p:nvSpPr>
        <p:spPr>
          <a:xfrm>
            <a:off x="8590815" y="2710227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yt_shape_10244"/>
          <p:cNvSpPr txBox="1"/>
          <p:nvPr/>
        </p:nvSpPr>
        <p:spPr>
          <a:xfrm>
            <a:off x="540000" y="900000"/>
            <a:ext cx="764311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对无理数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实数的概念理解不够全面而出错</a:t>
            </a:r>
          </a:p>
        </p:txBody>
      </p:sp>
      <p:sp>
        <p:nvSpPr>
          <p:cNvPr id="10245" name="yt_shape_10245"/>
          <p:cNvSpPr txBox="1"/>
          <p:nvPr/>
        </p:nvSpPr>
        <p:spPr>
          <a:xfrm>
            <a:off x="540000" y="1399565"/>
            <a:ext cx="43487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46" name="yt_table_10246" title="H_136.55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40630105"/>
                  </p:ext>
                </p:extLst>
              </p:nvPr>
            </p:nvGraphicFramePr>
            <p:xfrm>
              <a:off x="540000" y="2031232"/>
              <a:ext cx="5681663" cy="1734187"/>
            </p:xfrm>
            <a:graphic>
              <a:graphicData uri="http://schemas.openxmlformats.org/drawingml/2006/table">
                <a:tbl>
                  <a:tblPr/>
                  <a:tblGrid>
                    <a:gridCol w="5681663">
                      <a:extLst>
                        <a:ext uri="{9D8B030D-6E8A-4147-A177-3AD203B41FA5}">
                          <a16:colId xmlns:a16="http://schemas.microsoft.com/office/drawing/2014/main" val="1009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实数就是有理数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和无理数的统称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有理数就是所有的分数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实数分为正实数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负实数和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不是实数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246" name="yt_table_10246" descr="{&quot;rangeId&quot;:18,&quot;type&quot;:&quot;Option&quot;}" title="H_136.55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40630105"/>
                  </p:ext>
                </p:extLst>
              </p:nvPr>
            </p:nvGraphicFramePr>
            <p:xfrm>
              <a:off x="540000" y="2031232"/>
              <a:ext cx="5681663" cy="1734187"/>
            </p:xfrm>
            <a:graphic>
              <a:graphicData uri="http://schemas.openxmlformats.org/drawingml/2006/table">
                <a:tbl>
                  <a:tblPr/>
                  <a:tblGrid>
                    <a:gridCol w="5681663">
                      <a:extLst>
                        <a:ext uri="{9D8B030D-6E8A-4147-A177-3AD203B41FA5}">
                          <a16:colId xmlns:a16="http://schemas.microsoft.com/office/drawing/2014/main" val="10093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实数就是有理数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和无理数的统称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有理数就是所有的分数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实数分为正实数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、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负实数和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2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85526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5210592130">
            <a:extLst>
              <a:ext uri="{FF2B5EF4-FFF2-40B4-BE49-F238E27FC236}">
                <a16:creationId xmlns:a16="http://schemas.microsoft.com/office/drawing/2014/main" id="{40997554-714E-3F66-5834-AA2527C05CE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33E9962-FBA5-4270-FAA2-37D5BCEA2D1F}"/>
              </a:ext>
            </a:extLst>
          </p:cNvPr>
          <p:cNvSpPr txBox="1"/>
          <p:nvPr/>
        </p:nvSpPr>
        <p:spPr>
          <a:xfrm>
            <a:off x="3943886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yt_shape_10247"/>
          <p:cNvSpPr txBox="1"/>
          <p:nvPr/>
        </p:nvSpPr>
        <p:spPr>
          <a:xfrm>
            <a:off x="540000" y="782208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c7cddef6-f4bb-4b97-bb5b-5faeffd829ee.png&quot;}"/>
            </a:endParaRPr>
          </a:p>
        </p:txBody>
      </p:sp>
      <p:sp>
        <p:nvSpPr>
          <p:cNvPr id="10248" name="yt_shape_10248"/>
          <p:cNvSpPr txBox="1"/>
          <p:nvPr/>
        </p:nvSpPr>
        <p:spPr>
          <a:xfrm>
            <a:off x="540000" y="1535368"/>
            <a:ext cx="89944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淄博市中考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的相反数是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249" name="yt_table_10249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8645842"/>
                  </p:ext>
                </p:extLst>
              </p:nvPr>
            </p:nvGraphicFramePr>
            <p:xfrm>
              <a:off x="540000" y="2167035"/>
              <a:ext cx="7557453" cy="632714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094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095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096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09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249" name="yt_table_10249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8645842"/>
                  </p:ext>
                </p:extLst>
              </p:nvPr>
            </p:nvGraphicFramePr>
            <p:xfrm>
              <a:off x="540000" y="2167035"/>
              <a:ext cx="7557453" cy="632714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094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095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096"/>
                        </a:ext>
                      </a:extLst>
                    </a:gridCol>
                    <a:gridCol w="1162050">
                      <a:extLst>
                        <a:ext uri="{9D8B030D-6E8A-4147-A177-3AD203B41FA5}">
                          <a16:colId xmlns:a16="http://schemas.microsoft.com/office/drawing/2014/main" val="10097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49738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250" name="yt_shape_10250"/>
              <p:cNvSpPr txBox="1"/>
              <p:nvPr/>
            </p:nvSpPr>
            <p:spPr>
              <a:xfrm>
                <a:off x="540119" y="2850397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对于无理数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添加关联的数或运算符号组成新的式子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其运算结果能成为有理数的是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250" name="yt_shape_102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50397"/>
                <a:ext cx="11111999" cy="953915"/>
              </a:xfrm>
              <a:prstGeom prst="rect">
                <a:avLst/>
              </a:prstGeom>
              <a:blipFill>
                <a:blip r:embed="rId3"/>
                <a:stretch>
                  <a:fillRect l="-1701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252" name="yt_table_10252" title="H_7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95357968"/>
                  </p:ext>
                </p:extLst>
              </p:nvPr>
            </p:nvGraphicFramePr>
            <p:xfrm>
              <a:off x="540000" y="4007464"/>
              <a:ext cx="6428677" cy="923227"/>
            </p:xfrm>
            <a:graphic>
              <a:graphicData uri="http://schemas.openxmlformats.org/drawingml/2006/table">
                <a:tbl>
                  <a:tblPr/>
                  <a:tblGrid>
                    <a:gridCol w="4371023">
                      <a:extLst>
                        <a:ext uri="{9D8B030D-6E8A-4147-A177-3AD203B41FA5}">
                          <a16:colId xmlns:a16="http://schemas.microsoft.com/office/drawing/2014/main" val="10098"/>
                        </a:ext>
                      </a:extLst>
                    </a:gridCol>
                    <a:gridCol w="2057654">
                      <a:extLst>
                        <a:ext uri="{9D8B030D-6E8A-4147-A177-3AD203B41FA5}">
                          <a16:colId xmlns:a16="http://schemas.microsoft.com/office/drawing/2014/main" val="1009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252" name="yt_table_10252" title="H_7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95357968"/>
                  </p:ext>
                </p:extLst>
              </p:nvPr>
            </p:nvGraphicFramePr>
            <p:xfrm>
              <a:off x="540000" y="4007464"/>
              <a:ext cx="6428677" cy="923227"/>
            </p:xfrm>
            <a:graphic>
              <a:graphicData uri="http://schemas.openxmlformats.org/drawingml/2006/table">
                <a:tbl>
                  <a:tblPr/>
                  <a:tblGrid>
                    <a:gridCol w="4371023">
                      <a:extLst>
                        <a:ext uri="{9D8B030D-6E8A-4147-A177-3AD203B41FA5}">
                          <a16:colId xmlns:a16="http://schemas.microsoft.com/office/drawing/2014/main" val="10098"/>
                        </a:ext>
                      </a:extLst>
                    </a:gridCol>
                    <a:gridCol w="2057654">
                      <a:extLst>
                        <a:ext uri="{9D8B030D-6E8A-4147-A177-3AD203B41FA5}">
                          <a16:colId xmlns:a16="http://schemas.microsoft.com/office/drawing/2014/main" val="10099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3947" r="-47075" b="-1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12426" t="-3947" b="-1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5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3947" r="-47075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12426" t="-103947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253" name="yt_shape_10253"/>
          <p:cNvSpPr txBox="1"/>
          <p:nvPr/>
        </p:nvSpPr>
        <p:spPr>
          <a:xfrm>
            <a:off x="540000" y="4981275"/>
            <a:ext cx="92845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广州市中考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255" name="yt_table_10255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1018058"/>
              </p:ext>
            </p:extLst>
          </p:nvPr>
        </p:nvGraphicFramePr>
        <p:xfrm>
          <a:off x="540000" y="5460578"/>
          <a:ext cx="7233286" cy="848742"/>
        </p:xfrm>
        <a:graphic>
          <a:graphicData uri="http://schemas.openxmlformats.org/drawingml/2006/table">
            <a:tbl>
              <a:tblPr/>
              <a:tblGrid>
                <a:gridCol w="4371023">
                  <a:extLst>
                    <a:ext uri="{9D8B030D-6E8A-4147-A177-3AD203B41FA5}">
                      <a16:colId xmlns:a16="http://schemas.microsoft.com/office/drawing/2014/main" val="10100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1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｜＜｜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｜＞｜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8"/>
                  </a:ext>
                </a:extLst>
              </a:tr>
            </a:tbl>
          </a:graphicData>
        </a:graphic>
      </p:graphicFrame>
      <p:pic>
        <p:nvPicPr>
          <p:cNvPr id="10254" name="yt_image_10254_skip" title="H_30.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96659" y="5460578"/>
            <a:ext cx="3353562" cy="38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0592164">
            <a:extLst>
              <a:ext uri="{FF2B5EF4-FFF2-40B4-BE49-F238E27FC236}">
                <a16:creationId xmlns:a16="http://schemas.microsoft.com/office/drawing/2014/main" id="{B56050BB-6699-E35A-AB66-510EE1EB4EB8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09381"/>
            <a:ext cx="3937064" cy="64123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35E4E61-C820-8F53-7055-E55521F409CA}"/>
              </a:ext>
            </a:extLst>
          </p:cNvPr>
          <p:cNvSpPr txBox="1"/>
          <p:nvPr/>
        </p:nvSpPr>
        <p:spPr>
          <a:xfrm>
            <a:off x="8527189" y="148856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642FB2-441D-52DC-A9AA-CB81DBB026C1}"/>
              </a:ext>
            </a:extLst>
          </p:cNvPr>
          <p:cNvSpPr txBox="1"/>
          <p:nvPr/>
        </p:nvSpPr>
        <p:spPr>
          <a:xfrm>
            <a:off x="2278908" y="332391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8CA8F2-61B5-B1DF-B8A0-2132F84B4916}"/>
              </a:ext>
            </a:extLst>
          </p:cNvPr>
          <p:cNvSpPr txBox="1"/>
          <p:nvPr/>
        </p:nvSpPr>
        <p:spPr>
          <a:xfrm>
            <a:off x="8831989" y="493446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1270</Words>
  <Application>Microsoft Office PowerPoint</Application>
  <PresentationFormat>宽屏</PresentationFormat>
  <Paragraphs>154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2023-05-05T05:33:00Z</dcterms:created>
  <dcterms:modified xsi:type="dcterms:W3CDTF">2023-05-28T13:59:44Z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